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1" r:id="rId3"/>
    <p:sldId id="896" r:id="rId4"/>
    <p:sldId id="925" r:id="rId5"/>
    <p:sldId id="916" r:id="rId6"/>
    <p:sldId id="926" r:id="rId7"/>
    <p:sldId id="877" r:id="rId8"/>
    <p:sldId id="914" r:id="rId9"/>
    <p:sldId id="879" r:id="rId10"/>
    <p:sldId id="911" r:id="rId11"/>
    <p:sldId id="876" r:id="rId12"/>
    <p:sldId id="883" r:id="rId13"/>
    <p:sldId id="894" r:id="rId14"/>
    <p:sldId id="895" r:id="rId15"/>
    <p:sldId id="899" r:id="rId16"/>
    <p:sldId id="893" r:id="rId17"/>
    <p:sldId id="909" r:id="rId18"/>
    <p:sldId id="910" r:id="rId19"/>
    <p:sldId id="907" r:id="rId20"/>
    <p:sldId id="906" r:id="rId21"/>
    <p:sldId id="927" r:id="rId22"/>
    <p:sldId id="903" r:id="rId23"/>
    <p:sldId id="280" r:id="rId24"/>
    <p:sldId id="281" r:id="rId25"/>
    <p:sldId id="923" r:id="rId26"/>
    <p:sldId id="928" r:id="rId27"/>
    <p:sldId id="853" r:id="rId28"/>
    <p:sldId id="274"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E01F79-62BB-3463-C043-90718661F3B8}" name="Ruth Salisbury" initials="RS" userId="S::Ruth.Salisbury@stockport.nhs.uk::b22c7c9e-6730-4231-bcad-5c68862b2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elen Howard" initials="HH" lastIdx="1" clrIdx="0"/>
  <p:cmAuthor id="1" name="Ruth Salisbury" initials="R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FF33"/>
    <a:srgbClr val="FF33CC"/>
    <a:srgbClr val="000099"/>
    <a:srgbClr val="FF7C80"/>
    <a:srgbClr val="FF9933"/>
    <a:srgbClr val="CCECFF"/>
    <a:srgbClr val="FFCCFF"/>
    <a:srgbClr val="33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529" autoAdjust="0"/>
  </p:normalViewPr>
  <p:slideViewPr>
    <p:cSldViewPr showGuides="1">
      <p:cViewPr varScale="1">
        <p:scale>
          <a:sx n="82" d="100"/>
          <a:sy n="82" d="100"/>
        </p:scale>
        <p:origin x="1502" y="72"/>
      </p:cViewPr>
      <p:guideLst>
        <p:guide orient="horz" pos="2160"/>
        <p:guide pos="2880"/>
      </p:guideLst>
    </p:cSldViewPr>
  </p:slideViewPr>
  <p:notesTextViewPr>
    <p:cViewPr>
      <p:scale>
        <a:sx n="1" d="1"/>
        <a:sy n="1" d="1"/>
      </p:scale>
      <p:origin x="0" y="0"/>
    </p:cViewPr>
  </p:notesTextViewPr>
  <p:sorterViewPr>
    <p:cViewPr>
      <p:scale>
        <a:sx n="134" d="100"/>
        <a:sy n="134" d="100"/>
      </p:scale>
      <p:origin x="0" y="-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salisbury\Downloads\ChartData%20(3).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nt-fs-dshare\Departments\Nursing%20Services\Birch%20House\WORKFORCE\PPC,%20Safe%20Staffing%20&amp;%20Strategic%20Staffing%20Reports\PPC%20Reports\2025\NHSP%20Agency%20Data%20-%20Aug23%20-%20Sept24%20(0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salisbury\Downloads\ChartData%20(2).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salisbury\Downloads\DatixWebReport%20(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rsalisbury\Downloads\ChartData.csv"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salisbury\Downloads\ChartData.csv"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salisbury\Downloads\ChartData%20(1).csv"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dirty="0"/>
              <a:t>NHSP Spend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63054074331164E-2"/>
          <c:y val="9.6875508196351781E-2"/>
          <c:w val="0.88242286636390943"/>
          <c:h val="0.62225151311690008"/>
        </c:manualLayout>
      </c:layout>
      <c:barChart>
        <c:barDir val="col"/>
        <c:grouping val="clustered"/>
        <c:varyColors val="0"/>
        <c:ser>
          <c:idx val="0"/>
          <c:order val="0"/>
          <c:tx>
            <c:strRef>
              <c:f>'ChartData (3)'!$B$1</c:f>
              <c:strCache>
                <c:ptCount val="1"/>
                <c:pt idx="0">
                  <c:v>Registered</c:v>
                </c:pt>
              </c:strCache>
            </c:strRef>
          </c:tx>
          <c:spPr>
            <a:solidFill>
              <a:srgbClr val="FFC000"/>
            </a:solidFill>
            <a:ln>
              <a:solidFill>
                <a:schemeClr val="tx1"/>
              </a:solidFill>
            </a:ln>
            <a:effectLst/>
          </c:spPr>
          <c:invertIfNegative val="0"/>
          <c:dLbls>
            <c:dLbl>
              <c:idx val="3"/>
              <c:layout>
                <c:manualLayout>
                  <c:x val="1.1223500419145348E-2"/>
                  <c:y val="5.11215340002474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F1-419A-9283-6F0455454CA6}"/>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 (3)'!$A$2:$A$14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 (3)'!$B$2:$B$14</c:f>
              <c:numCache>
                <c:formatCode>#,##0</c:formatCode>
                <c:ptCount val="13"/>
                <c:pt idx="0">
                  <c:v>1410137</c:v>
                </c:pt>
                <c:pt idx="1">
                  <c:v>1216814</c:v>
                </c:pt>
                <c:pt idx="2">
                  <c:v>1399137</c:v>
                </c:pt>
                <c:pt idx="3">
                  <c:v>1427049</c:v>
                </c:pt>
                <c:pt idx="4">
                  <c:v>1645014</c:v>
                </c:pt>
                <c:pt idx="5">
                  <c:v>1229244</c:v>
                </c:pt>
                <c:pt idx="6">
                  <c:v>1320742</c:v>
                </c:pt>
                <c:pt idx="7">
                  <c:v>1312764</c:v>
                </c:pt>
                <c:pt idx="8">
                  <c:v>1385825</c:v>
                </c:pt>
                <c:pt idx="9">
                  <c:v>1420021</c:v>
                </c:pt>
                <c:pt idx="10">
                  <c:v>1388098</c:v>
                </c:pt>
                <c:pt idx="11">
                  <c:v>1351548</c:v>
                </c:pt>
                <c:pt idx="12">
                  <c:v>1274043</c:v>
                </c:pt>
              </c:numCache>
            </c:numRef>
          </c:val>
          <c:extLst>
            <c:ext xmlns:c16="http://schemas.microsoft.com/office/drawing/2014/chart" uri="{C3380CC4-5D6E-409C-BE32-E72D297353CC}">
              <c16:uniqueId val="{00000000-FAF1-419A-9283-6F0455454CA6}"/>
            </c:ext>
          </c:extLst>
        </c:ser>
        <c:ser>
          <c:idx val="1"/>
          <c:order val="1"/>
          <c:tx>
            <c:strRef>
              <c:f>'ChartData (3)'!$C$1</c:f>
              <c:strCache>
                <c:ptCount val="1"/>
                <c:pt idx="0">
                  <c:v>Unregistered</c:v>
                </c:pt>
              </c:strCache>
            </c:strRef>
          </c:tx>
          <c:spPr>
            <a:solidFill>
              <a:srgbClr val="00B0F0"/>
            </a:solidFill>
            <a:ln>
              <a:solidFill>
                <a:schemeClr val="tx1"/>
              </a:solidFill>
            </a:ln>
            <a:effectLst/>
          </c:spPr>
          <c:invertIfNegative val="0"/>
          <c:dLbls>
            <c:dLbl>
              <c:idx val="0"/>
              <c:layout>
                <c:manualLayout>
                  <c:x val="1.3674681130483377E-2"/>
                  <c:y val="1.27803835000619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F1-419A-9283-6F0455454CA6}"/>
                </c:ext>
              </c:extLst>
            </c:dLbl>
            <c:dLbl>
              <c:idx val="1"/>
              <c:layout>
                <c:manualLayout>
                  <c:x val="1.6713499159479655E-2"/>
                  <c:y val="7.66823010003714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F1-419A-9283-6F0455454CA6}"/>
                </c:ext>
              </c:extLst>
            </c:dLbl>
            <c:dLbl>
              <c:idx val="2"/>
              <c:layout>
                <c:manualLayout>
                  <c:x val="2.1271726202974142E-2"/>
                  <c:y val="1.02243068000495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F1-419A-9283-6F0455454CA6}"/>
                </c:ext>
              </c:extLst>
            </c:dLbl>
            <c:dLbl>
              <c:idx val="3"/>
              <c:layout>
                <c:manualLayout>
                  <c:x val="1.6713499159479683E-2"/>
                  <c:y val="2.5560767000123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F1-419A-9283-6F0455454CA6}"/>
                </c:ext>
              </c:extLst>
            </c:dLbl>
            <c:dLbl>
              <c:idx val="4"/>
              <c:layout>
                <c:manualLayout>
                  <c:x val="1.9752317188475931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F1-419A-9283-6F0455454CA6}"/>
                </c:ext>
              </c:extLst>
            </c:dLbl>
            <c:dLbl>
              <c:idx val="5"/>
              <c:layout>
                <c:manualLayout>
                  <c:x val="1.8232908173977779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F1-419A-9283-6F0455454CA6}"/>
                </c:ext>
              </c:extLst>
            </c:dLbl>
            <c:dLbl>
              <c:idx val="6"/>
              <c:layout>
                <c:manualLayout>
                  <c:x val="1.0635863101487071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F1-419A-9283-6F0455454CA6}"/>
                </c:ext>
              </c:extLst>
            </c:dLbl>
            <c:dLbl>
              <c:idx val="7"/>
              <c:layout>
                <c:manualLayout>
                  <c:x val="1.2155272115985223E-2"/>
                  <c:y val="7.66823010003724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F1-419A-9283-6F0455454CA6}"/>
                </c:ext>
              </c:extLst>
            </c:dLbl>
            <c:dLbl>
              <c:idx val="8"/>
              <c:layout>
                <c:manualLayout>
                  <c:x val="1.2155272115985112E-2"/>
                  <c:y val="-4.68608648261846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F1-419A-9283-6F0455454CA6}"/>
                </c:ext>
              </c:extLst>
            </c:dLbl>
            <c:dLbl>
              <c:idx val="9"/>
              <c:layout>
                <c:manualLayout>
                  <c:x val="1.0635863101487071E-2"/>
                  <c:y val="5.11215340002474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F1-419A-9283-6F0455454CA6}"/>
                </c:ext>
              </c:extLst>
            </c:dLbl>
            <c:dLbl>
              <c:idx val="10"/>
              <c:layout>
                <c:manualLayout>
                  <c:x val="1.51940901449814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F1-419A-9283-6F0455454CA6}"/>
                </c:ext>
              </c:extLst>
            </c:dLbl>
            <c:dLbl>
              <c:idx val="11"/>
              <c:layout>
                <c:manualLayout>
                  <c:x val="1.5194090144981529E-2"/>
                  <c:y val="1.0224306800049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F1-419A-9283-6F0455454CA6}"/>
                </c:ext>
              </c:extLst>
            </c:dLbl>
            <c:dLbl>
              <c:idx val="12"/>
              <c:layout>
                <c:manualLayout>
                  <c:x val="9.5823264257648543E-3"/>
                  <c:y val="1.02243068000495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F1-419A-9283-6F0455454CA6}"/>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 (3)'!$A$2:$A$14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 (3)'!$C$2:$C$14</c:f>
              <c:numCache>
                <c:formatCode>#,##0</c:formatCode>
                <c:ptCount val="13"/>
                <c:pt idx="0">
                  <c:v>916179</c:v>
                </c:pt>
                <c:pt idx="1">
                  <c:v>955235</c:v>
                </c:pt>
                <c:pt idx="2">
                  <c:v>963942</c:v>
                </c:pt>
                <c:pt idx="3">
                  <c:v>949442</c:v>
                </c:pt>
                <c:pt idx="4">
                  <c:v>995923</c:v>
                </c:pt>
                <c:pt idx="5">
                  <c:v>826415</c:v>
                </c:pt>
                <c:pt idx="6">
                  <c:v>890498</c:v>
                </c:pt>
                <c:pt idx="7">
                  <c:v>916958</c:v>
                </c:pt>
                <c:pt idx="8">
                  <c:v>944426</c:v>
                </c:pt>
                <c:pt idx="9">
                  <c:v>1008443</c:v>
                </c:pt>
                <c:pt idx="10">
                  <c:v>930950</c:v>
                </c:pt>
                <c:pt idx="11">
                  <c:v>869638</c:v>
                </c:pt>
                <c:pt idx="12">
                  <c:v>868327</c:v>
                </c:pt>
              </c:numCache>
            </c:numRef>
          </c:val>
          <c:extLst>
            <c:ext xmlns:c16="http://schemas.microsoft.com/office/drawing/2014/chart" uri="{C3380CC4-5D6E-409C-BE32-E72D297353CC}">
              <c16:uniqueId val="{00000001-FAF1-419A-9283-6F0455454CA6}"/>
            </c:ext>
          </c:extLst>
        </c:ser>
        <c:dLbls>
          <c:dLblPos val="outEnd"/>
          <c:showLegendKey val="0"/>
          <c:showVal val="1"/>
          <c:showCatName val="0"/>
          <c:showSerName val="0"/>
          <c:showPercent val="0"/>
          <c:showBubbleSize val="0"/>
        </c:dLbls>
        <c:gapWidth val="219"/>
        <c:overlap val="-27"/>
        <c:axId val="516585424"/>
        <c:axId val="607589312"/>
      </c:barChart>
      <c:catAx>
        <c:axId val="51658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7589312"/>
        <c:crosses val="autoZero"/>
        <c:auto val="1"/>
        <c:lblAlgn val="ctr"/>
        <c:lblOffset val="100"/>
        <c:noMultiLvlLbl val="0"/>
      </c:catAx>
      <c:valAx>
        <c:axId val="60758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1658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dirty="0"/>
              <a:t>Agency spend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N&amp;M Registered Agency Cost</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Sheet1!$B$2:$B$14</c:f>
              <c:numCache>
                <c:formatCode>#,##0</c:formatCode>
                <c:ptCount val="13"/>
                <c:pt idx="0">
                  <c:v>291988</c:v>
                </c:pt>
                <c:pt idx="1">
                  <c:v>285595</c:v>
                </c:pt>
                <c:pt idx="2">
                  <c:v>280527</c:v>
                </c:pt>
                <c:pt idx="3">
                  <c:v>242719</c:v>
                </c:pt>
                <c:pt idx="4">
                  <c:v>281630</c:v>
                </c:pt>
                <c:pt idx="5">
                  <c:v>211158</c:v>
                </c:pt>
                <c:pt idx="6">
                  <c:v>195568</c:v>
                </c:pt>
                <c:pt idx="7">
                  <c:v>184612</c:v>
                </c:pt>
                <c:pt idx="8">
                  <c:v>266024</c:v>
                </c:pt>
                <c:pt idx="9">
                  <c:v>224779</c:v>
                </c:pt>
                <c:pt idx="10">
                  <c:v>214333</c:v>
                </c:pt>
                <c:pt idx="11">
                  <c:v>204375</c:v>
                </c:pt>
                <c:pt idx="12">
                  <c:v>148757</c:v>
                </c:pt>
              </c:numCache>
            </c:numRef>
          </c:val>
          <c:extLst>
            <c:ext xmlns:c16="http://schemas.microsoft.com/office/drawing/2014/chart" uri="{C3380CC4-5D6E-409C-BE32-E72D297353CC}">
              <c16:uniqueId val="{00000000-FDB1-4072-9740-A3ED38ABC95A}"/>
            </c:ext>
          </c:extLst>
        </c:ser>
        <c:dLbls>
          <c:showLegendKey val="0"/>
          <c:showVal val="1"/>
          <c:showCatName val="0"/>
          <c:showSerName val="0"/>
          <c:showPercent val="0"/>
          <c:showBubbleSize val="0"/>
        </c:dLbls>
        <c:gapWidth val="219"/>
        <c:overlap val="-27"/>
        <c:axId val="513534872"/>
        <c:axId val="513533072"/>
      </c:barChart>
      <c:catAx>
        <c:axId val="51353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3533072"/>
        <c:crosses val="autoZero"/>
        <c:auto val="1"/>
        <c:lblAlgn val="ctr"/>
        <c:lblOffset val="100"/>
        <c:noMultiLvlLbl val="0"/>
      </c:catAx>
      <c:valAx>
        <c:axId val="51353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35348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dirty="0"/>
              <a:t>Sickness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F0"/>
              </a:solidFill>
              <a:round/>
            </a:ln>
            <a:effectLst/>
          </c:spPr>
          <c:marker>
            <c:symbol val="circle"/>
            <c:size val="5"/>
            <c:spPr>
              <a:solidFill>
                <a:srgbClr val="00B0F0"/>
              </a:solidFill>
              <a:ln w="9525">
                <a:solidFill>
                  <a:srgbClr val="00B0F0"/>
                </a:solidFill>
              </a:ln>
              <a:effectLst/>
            </c:spPr>
          </c:marker>
          <c:dLbls>
            <c:dLbl>
              <c:idx val="1"/>
              <c:layout>
                <c:manualLayout>
                  <c:x val="-2.36622752514675E-2"/>
                  <c:y val="3.2318143536713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E-4295-AABB-FAA5F40409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 (2)'!$A$1:$A$13</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 (2)'!$B$1:$B$13</c:f>
              <c:numCache>
                <c:formatCode>General</c:formatCode>
                <c:ptCount val="13"/>
                <c:pt idx="0">
                  <c:v>5.92</c:v>
                </c:pt>
                <c:pt idx="1">
                  <c:v>7.12</c:v>
                </c:pt>
                <c:pt idx="2">
                  <c:v>7.13</c:v>
                </c:pt>
                <c:pt idx="3">
                  <c:v>6.82</c:v>
                </c:pt>
                <c:pt idx="4">
                  <c:v>6.18</c:v>
                </c:pt>
                <c:pt idx="5">
                  <c:v>6.17</c:v>
                </c:pt>
                <c:pt idx="6">
                  <c:v>6.56</c:v>
                </c:pt>
                <c:pt idx="7">
                  <c:v>6.68</c:v>
                </c:pt>
                <c:pt idx="8">
                  <c:v>7.54</c:v>
                </c:pt>
                <c:pt idx="9">
                  <c:v>6.57</c:v>
                </c:pt>
                <c:pt idx="10">
                  <c:v>6.63</c:v>
                </c:pt>
                <c:pt idx="11">
                  <c:v>6.77</c:v>
                </c:pt>
                <c:pt idx="12">
                  <c:v>6.52</c:v>
                </c:pt>
              </c:numCache>
            </c:numRef>
          </c:val>
          <c:smooth val="0"/>
          <c:extLst>
            <c:ext xmlns:c16="http://schemas.microsoft.com/office/drawing/2014/chart" uri="{C3380CC4-5D6E-409C-BE32-E72D297353CC}">
              <c16:uniqueId val="{00000000-1EDE-4295-AABB-FAA5F40409D8}"/>
            </c:ext>
          </c:extLst>
        </c:ser>
        <c:dLbls>
          <c:dLblPos val="t"/>
          <c:showLegendKey val="0"/>
          <c:showVal val="1"/>
          <c:showCatName val="0"/>
          <c:showSerName val="0"/>
          <c:showPercent val="0"/>
          <c:showBubbleSize val="0"/>
        </c:dLbls>
        <c:marker val="1"/>
        <c:smooth val="0"/>
        <c:axId val="600439632"/>
        <c:axId val="600443232"/>
      </c:lineChart>
      <c:catAx>
        <c:axId val="60043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0443232"/>
        <c:crosses val="autoZero"/>
        <c:auto val="1"/>
        <c:lblAlgn val="ctr"/>
        <c:lblOffset val="100"/>
        <c:noMultiLvlLbl val="0"/>
      </c:catAx>
      <c:valAx>
        <c:axId val="60044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04396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440" b="1" dirty="0">
                <a:latin typeface="+mn-lt"/>
              </a:rPr>
              <a:t>Reported number of staffing shortfalls</a:t>
            </a:r>
          </a:p>
        </c:rich>
      </c:tx>
      <c:layout>
        <c:manualLayout>
          <c:xMode val="edge"/>
          <c:yMode val="edge"/>
          <c:x val="0.33395418399838811"/>
          <c:y val="2.7014855492246893E-2"/>
        </c:manualLayout>
      </c:layout>
      <c:overlay val="0"/>
    </c:title>
    <c:autoTitleDeleted val="0"/>
    <c:plotArea>
      <c:layout/>
      <c:barChart>
        <c:barDir val="col"/>
        <c:grouping val="clustered"/>
        <c:varyColors val="0"/>
        <c:ser>
          <c:idx val="0"/>
          <c:order val="0"/>
          <c:tx>
            <c:strRef>
              <c:f>Data!$A$1</c:f>
              <c:strCache>
                <c:ptCount val="1"/>
                <c:pt idx="0">
                  <c:v>X-axis</c:v>
                </c:pt>
              </c:strCache>
            </c:strRef>
          </c:tx>
          <c:spPr>
            <a:solidFill>
              <a:srgbClr val="00B0F0"/>
            </a:solidFill>
            <a:ln>
              <a:solidFill>
                <a:schemeClr val="tx1"/>
              </a:solidFill>
            </a:ln>
          </c:spPr>
          <c:invertIfNegative val="0"/>
          <c:dPt>
            <c:idx val="14"/>
            <c:invertIfNegative val="0"/>
            <c:bubble3D val="0"/>
            <c:spPr>
              <a:noFill/>
              <a:ln>
                <a:noFill/>
              </a:ln>
            </c:spPr>
            <c:extLst>
              <c:ext xmlns:c16="http://schemas.microsoft.com/office/drawing/2014/chart" uri="{C3380CC4-5D6E-409C-BE32-E72D297353CC}">
                <c16:uniqueId val="{00000001-F201-46A3-A0ED-6E9F18F54343}"/>
              </c:ext>
            </c:extLst>
          </c:dPt>
          <c:dLbls>
            <c:dLbl>
              <c:idx val="14"/>
              <c:spPr>
                <a:noFill/>
                <a:ln>
                  <a:noFill/>
                </a:ln>
                <a:effectLst/>
              </c:spPr>
              <c:txPr>
                <a:bodyPr/>
                <a:lstStyle/>
                <a:p>
                  <a:pPr>
                    <a:defRPr sz="1200" b="1">
                      <a:solidFill>
                        <a:schemeClr val="bg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201-46A3-A0ED-6E9F18F54343}"/>
                </c:ext>
              </c:extLst>
            </c:dLbl>
            <c:spPr>
              <a:noFill/>
              <a:ln>
                <a:noFill/>
              </a:ln>
              <a:effectLst/>
            </c:spPr>
            <c:txPr>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Data!$A$2:$A$16</c:f>
              <c:strCache>
                <c:ptCount val="15"/>
                <c:pt idx="0">
                  <c:v>Oct 2023</c:v>
                </c:pt>
                <c:pt idx="1">
                  <c:v>Nov 2023</c:v>
                </c:pt>
                <c:pt idx="2">
                  <c:v>Dec 2023</c:v>
                </c:pt>
                <c:pt idx="3">
                  <c:v>Jan 2024</c:v>
                </c:pt>
                <c:pt idx="4">
                  <c:v>Feb 2024</c:v>
                </c:pt>
                <c:pt idx="5">
                  <c:v>Mar 2024</c:v>
                </c:pt>
                <c:pt idx="6">
                  <c:v>Apr 2024</c:v>
                </c:pt>
                <c:pt idx="7">
                  <c:v>May 2024</c:v>
                </c:pt>
                <c:pt idx="8">
                  <c:v>Jun 2024</c:v>
                </c:pt>
                <c:pt idx="9">
                  <c:v>Jul 2024</c:v>
                </c:pt>
                <c:pt idx="10">
                  <c:v>Aug 2024</c:v>
                </c:pt>
                <c:pt idx="11">
                  <c:v>Sep 2024</c:v>
                </c:pt>
                <c:pt idx="12">
                  <c:v>Oct 2024</c:v>
                </c:pt>
                <c:pt idx="13">
                  <c:v>Nov 2024</c:v>
                </c:pt>
                <c:pt idx="14">
                  <c:v>Dec 2024</c:v>
                </c:pt>
              </c:strCache>
            </c:strRef>
          </c:cat>
          <c:val>
            <c:numRef>
              <c:f>Data!$B$2:$B$16</c:f>
              <c:numCache>
                <c:formatCode>General</c:formatCode>
                <c:ptCount val="15"/>
                <c:pt idx="0">
                  <c:v>9</c:v>
                </c:pt>
                <c:pt idx="1">
                  <c:v>89</c:v>
                </c:pt>
                <c:pt idx="2">
                  <c:v>84</c:v>
                </c:pt>
                <c:pt idx="3">
                  <c:v>103</c:v>
                </c:pt>
                <c:pt idx="4">
                  <c:v>86</c:v>
                </c:pt>
                <c:pt idx="5">
                  <c:v>89</c:v>
                </c:pt>
                <c:pt idx="6">
                  <c:v>69</c:v>
                </c:pt>
                <c:pt idx="7">
                  <c:v>64</c:v>
                </c:pt>
                <c:pt idx="8">
                  <c:v>83</c:v>
                </c:pt>
                <c:pt idx="9">
                  <c:v>80</c:v>
                </c:pt>
                <c:pt idx="10">
                  <c:v>102</c:v>
                </c:pt>
                <c:pt idx="11">
                  <c:v>82</c:v>
                </c:pt>
                <c:pt idx="12">
                  <c:v>91</c:v>
                </c:pt>
                <c:pt idx="13">
                  <c:v>63</c:v>
                </c:pt>
                <c:pt idx="14">
                  <c:v>5</c:v>
                </c:pt>
              </c:numCache>
            </c:numRef>
          </c:val>
          <c:extLst>
            <c:ext xmlns:c16="http://schemas.microsoft.com/office/drawing/2014/chart" uri="{C3380CC4-5D6E-409C-BE32-E72D297353CC}">
              <c16:uniqueId val="{00000000-F201-46A3-A0ED-6E9F18F54343}"/>
            </c:ext>
          </c:extLst>
        </c:ser>
        <c:dLbls>
          <c:dLblPos val="outEnd"/>
          <c:showLegendKey val="0"/>
          <c:showVal val="1"/>
          <c:showCatName val="0"/>
          <c:showSerName val="0"/>
          <c:showPercent val="0"/>
          <c:showBubbleSize val="0"/>
        </c:dLbls>
        <c:gapWidth val="150"/>
        <c:axId val="75091328"/>
        <c:axId val="75089408"/>
      </c:barChart>
      <c:catAx>
        <c:axId val="75091328"/>
        <c:scaling>
          <c:orientation val="minMax"/>
        </c:scaling>
        <c:delete val="0"/>
        <c:axPos val="b"/>
        <c:numFmt formatCode="General" sourceLinked="1"/>
        <c:majorTickMark val="out"/>
        <c:minorTickMark val="none"/>
        <c:tickLblPos val="nextTo"/>
        <c:txPr>
          <a:bodyPr/>
          <a:lstStyle/>
          <a:p>
            <a:pPr>
              <a:defRPr sz="1200" b="1">
                <a:solidFill>
                  <a:schemeClr val="tx1"/>
                </a:solidFill>
              </a:defRPr>
            </a:pPr>
            <a:endParaRPr lang="en-US"/>
          </a:p>
        </c:txPr>
        <c:crossAx val="75089408"/>
        <c:crosses val="autoZero"/>
        <c:auto val="1"/>
        <c:lblAlgn val="ctr"/>
        <c:lblOffset val="100"/>
        <c:noMultiLvlLbl val="0"/>
      </c:catAx>
      <c:valAx>
        <c:axId val="75089408"/>
        <c:scaling>
          <c:orientation val="minMax"/>
        </c:scaling>
        <c:delete val="0"/>
        <c:axPos val="l"/>
        <c:majorGridlines/>
        <c:numFmt formatCode="General" sourceLinked="1"/>
        <c:majorTickMark val="out"/>
        <c:minorTickMark val="none"/>
        <c:tickLblPos val="nextTo"/>
        <c:txPr>
          <a:bodyPr/>
          <a:lstStyle/>
          <a:p>
            <a:pPr>
              <a:defRPr sz="1200" b="1">
                <a:solidFill>
                  <a:schemeClr val="tx1"/>
                </a:solidFill>
              </a:defRPr>
            </a:pPr>
            <a:endParaRPr lang="en-US"/>
          </a:p>
        </c:txPr>
        <c:crossAx val="75089408"/>
        <c:crosses val="autoZero"/>
        <c:crossBetween val="midCat"/>
      </c:valAx>
    </c:plotArea>
    <c:plotVisOnly val="1"/>
    <c:dispBlanksAs val="gap"/>
    <c:showDLblsOverMax val="0"/>
  </c:chart>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dirty="0"/>
              <a:t>Retention rate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ChartData!$B$1</c:f>
              <c:strCache>
                <c:ptCount val="1"/>
                <c:pt idx="0">
                  <c:v>2022 - 2023</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1"/>
              <c:layout>
                <c:manualLayout>
                  <c:x val="-2.8388071107364011E-2"/>
                  <c:y val="3.2195854599974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B1-424F-B6D4-96D42D8301B2}"/>
                </c:ext>
              </c:extLst>
            </c:dLbl>
            <c:dLbl>
              <c:idx val="2"/>
              <c:layout>
                <c:manualLayout>
                  <c:x val="-2.3443137678368031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B1-424F-B6D4-96D42D8301B2}"/>
                </c:ext>
              </c:extLst>
            </c:dLbl>
            <c:dLbl>
              <c:idx val="3"/>
              <c:layout>
                <c:manualLayout>
                  <c:x val="-2.838807110736398E-2"/>
                  <c:y val="5.5489918177308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B1-424F-B6D4-96D42D8301B2}"/>
                </c:ext>
              </c:extLst>
            </c:dLbl>
            <c:dLbl>
              <c:idx val="5"/>
              <c:layout>
                <c:manualLayout>
                  <c:x val="-2.838807110736398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B1-424F-B6D4-96D42D8301B2}"/>
                </c:ext>
              </c:extLst>
            </c:dLbl>
            <c:dLbl>
              <c:idx val="11"/>
              <c:layout>
                <c:manualLayout>
                  <c:x val="-2.6739759964365329E-2"/>
                  <c:y val="2.221268449540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B1-424F-B6D4-96D42D8301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ChartData!$B$2:$B$14</c:f>
              <c:numCache>
                <c:formatCode>General</c:formatCode>
                <c:ptCount val="13"/>
                <c:pt idx="0">
                  <c:v>99.1</c:v>
                </c:pt>
                <c:pt idx="1">
                  <c:v>98.6</c:v>
                </c:pt>
                <c:pt idx="2">
                  <c:v>98.8</c:v>
                </c:pt>
                <c:pt idx="3">
                  <c:v>99.4</c:v>
                </c:pt>
                <c:pt idx="4">
                  <c:v>98.9</c:v>
                </c:pt>
                <c:pt idx="5">
                  <c:v>98.4</c:v>
                </c:pt>
                <c:pt idx="6">
                  <c:v>99.1</c:v>
                </c:pt>
                <c:pt idx="7">
                  <c:v>99</c:v>
                </c:pt>
                <c:pt idx="8">
                  <c:v>98.8</c:v>
                </c:pt>
                <c:pt idx="9">
                  <c:v>99</c:v>
                </c:pt>
                <c:pt idx="10">
                  <c:v>98.8</c:v>
                </c:pt>
                <c:pt idx="11">
                  <c:v>98.5</c:v>
                </c:pt>
                <c:pt idx="12">
                  <c:v>99.1</c:v>
                </c:pt>
              </c:numCache>
            </c:numRef>
          </c:val>
          <c:smooth val="0"/>
          <c:extLst>
            <c:ext xmlns:c16="http://schemas.microsoft.com/office/drawing/2014/chart" uri="{C3380CC4-5D6E-409C-BE32-E72D297353CC}">
              <c16:uniqueId val="{00000000-06B1-424F-B6D4-96D42D8301B2}"/>
            </c:ext>
          </c:extLst>
        </c:ser>
        <c:ser>
          <c:idx val="1"/>
          <c:order val="1"/>
          <c:tx>
            <c:strRef>
              <c:f>ChartData!$C$1</c:f>
              <c:strCache>
                <c:ptCount val="1"/>
                <c:pt idx="0">
                  <c:v>2023 - 2024</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4"/>
              <c:layout>
                <c:manualLayout>
                  <c:x val="-3.1684693393361281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B1-424F-B6D4-96D42D8301B2}"/>
                </c:ext>
              </c:extLst>
            </c:dLbl>
            <c:dLbl>
              <c:idx val="8"/>
              <c:layout>
                <c:manualLayout>
                  <c:x val="-3.1684693393361281E-2"/>
                  <c:y val="2.221268449540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B1-424F-B6D4-96D42D8301B2}"/>
                </c:ext>
              </c:extLst>
            </c:dLbl>
            <c:dLbl>
              <c:idx val="9"/>
              <c:layout>
                <c:manualLayout>
                  <c:x val="-3.4981315679358575E-2"/>
                  <c:y val="3.2195854599974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6B1-424F-B6D4-96D42D8301B2}"/>
                </c:ext>
              </c:extLst>
            </c:dLbl>
            <c:dLbl>
              <c:idx val="10"/>
              <c:layout>
                <c:manualLayout>
                  <c:x val="-3.1684693393361399E-2"/>
                  <c:y val="2.2212684495403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B1-424F-B6D4-96D42D8301B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ChartData!$A$2:$A$14</c:f>
              <c:strCache>
                <c:ptCount val="13"/>
                <c:pt idx="0">
                  <c:v>November 2023</c:v>
                </c:pt>
                <c:pt idx="1">
                  <c:v>December 2023</c:v>
                </c:pt>
                <c:pt idx="2">
                  <c:v>January 2024</c:v>
                </c:pt>
                <c:pt idx="3">
                  <c:v>February 2024</c:v>
                </c:pt>
                <c:pt idx="4">
                  <c:v>March 2024</c:v>
                </c:pt>
                <c:pt idx="5">
                  <c:v>April 2024</c:v>
                </c:pt>
                <c:pt idx="6">
                  <c:v>May 2024</c:v>
                </c:pt>
                <c:pt idx="7">
                  <c:v>June 2024</c:v>
                </c:pt>
                <c:pt idx="8">
                  <c:v>July 2024</c:v>
                </c:pt>
                <c:pt idx="9">
                  <c:v>August 2024</c:v>
                </c:pt>
                <c:pt idx="10">
                  <c:v>September 2024</c:v>
                </c:pt>
                <c:pt idx="11">
                  <c:v>October 2024</c:v>
                </c:pt>
                <c:pt idx="12">
                  <c:v>November 2024</c:v>
                </c:pt>
              </c:strCache>
            </c:strRef>
          </c:cat>
          <c:val>
            <c:numRef>
              <c:f>ChartData!$C$2:$C$14</c:f>
              <c:numCache>
                <c:formatCode>General</c:formatCode>
                <c:ptCount val="13"/>
                <c:pt idx="0">
                  <c:v>99.1</c:v>
                </c:pt>
                <c:pt idx="1">
                  <c:v>98.8</c:v>
                </c:pt>
                <c:pt idx="2">
                  <c:v>98.9</c:v>
                </c:pt>
                <c:pt idx="3">
                  <c:v>99.5</c:v>
                </c:pt>
                <c:pt idx="4">
                  <c:v>98.8</c:v>
                </c:pt>
                <c:pt idx="5">
                  <c:v>99.4</c:v>
                </c:pt>
                <c:pt idx="6">
                  <c:v>99.1</c:v>
                </c:pt>
                <c:pt idx="7">
                  <c:v>99</c:v>
                </c:pt>
                <c:pt idx="8">
                  <c:v>98.7</c:v>
                </c:pt>
                <c:pt idx="9">
                  <c:v>98.8</c:v>
                </c:pt>
                <c:pt idx="10">
                  <c:v>98.5</c:v>
                </c:pt>
                <c:pt idx="11">
                  <c:v>99</c:v>
                </c:pt>
                <c:pt idx="12">
                  <c:v>99.1</c:v>
                </c:pt>
              </c:numCache>
            </c:numRef>
          </c:val>
          <c:smooth val="0"/>
          <c:extLst>
            <c:ext xmlns:c16="http://schemas.microsoft.com/office/drawing/2014/chart" uri="{C3380CC4-5D6E-409C-BE32-E72D297353CC}">
              <c16:uniqueId val="{00000001-06B1-424F-B6D4-96D42D8301B2}"/>
            </c:ext>
          </c:extLst>
        </c:ser>
        <c:dLbls>
          <c:dLblPos val="t"/>
          <c:showLegendKey val="0"/>
          <c:showVal val="1"/>
          <c:showCatName val="0"/>
          <c:showSerName val="0"/>
          <c:showPercent val="0"/>
          <c:showBubbleSize val="0"/>
        </c:dLbls>
        <c:marker val="1"/>
        <c:smooth val="0"/>
        <c:axId val="521487936"/>
        <c:axId val="521007792"/>
      </c:lineChart>
      <c:catAx>
        <c:axId val="5214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21007792"/>
        <c:crosses val="autoZero"/>
        <c:auto val="1"/>
        <c:lblAlgn val="ctr"/>
        <c:lblOffset val="100"/>
        <c:noMultiLvlLbl val="0"/>
      </c:catAx>
      <c:valAx>
        <c:axId val="52100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2148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3019617205655"/>
          <c:y val="2.6444469133059291E-2"/>
          <c:w val="0.57396031055651031"/>
          <c:h val="0.7193635892308262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2006857394095702E-2"/>
          <c:y val="0.74695538215052126"/>
          <c:w val="0.94185386808873073"/>
          <c:h val="0.25304461784947874"/>
        </c:manualLayout>
      </c:layout>
      <c:overlay val="0"/>
      <c:spPr>
        <a:noFill/>
        <a:ln>
          <a:noFill/>
        </a:ln>
        <a:effectLst/>
      </c:spPr>
      <c:txPr>
        <a:bodyPr rot="0" spcFirstLastPara="1" vertOverflow="ellipsis" vert="horz" wrap="square" anchor="ctr" anchorCtr="1"/>
        <a:lstStyle/>
        <a:p>
          <a:pPr>
            <a:defRPr sz="950" b="1" i="0" u="none" strike="noStrike" kern="1200" baseline="0">
              <a:solidFill>
                <a:schemeClr val="tx1"/>
              </a:solidFill>
              <a:highlight>
                <a:srgbClr val="FFFF00"/>
              </a:highlight>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84635523589164E-2"/>
          <c:y val="4.2902640447357698E-2"/>
          <c:w val="0.41150077527617707"/>
          <c:h val="0.63096785542347145"/>
        </c:manualLayout>
      </c:layout>
      <c:pieChart>
        <c:varyColors val="1"/>
        <c:ser>
          <c:idx val="0"/>
          <c:order val="0"/>
          <c:spPr>
            <a:ln w="3175">
              <a:solidFill>
                <a:schemeClr val="tx1"/>
              </a:solidFill>
            </a:ln>
          </c:spPr>
          <c:dPt>
            <c:idx val="0"/>
            <c:bubble3D val="0"/>
            <c:spPr>
              <a:solidFill>
                <a:srgbClr val="FFCCFF"/>
              </a:solidFill>
              <a:ln w="3175">
                <a:solidFill>
                  <a:schemeClr val="tx1"/>
                </a:solidFill>
              </a:ln>
              <a:effectLst/>
            </c:spPr>
            <c:extLst>
              <c:ext xmlns:c16="http://schemas.microsoft.com/office/drawing/2014/chart" uri="{C3380CC4-5D6E-409C-BE32-E72D297353CC}">
                <c16:uniqueId val="{00000001-E329-4E6F-9361-0831448C9DC0}"/>
              </c:ext>
            </c:extLst>
          </c:dPt>
          <c:dPt>
            <c:idx val="1"/>
            <c:bubble3D val="0"/>
            <c:spPr>
              <a:solidFill>
                <a:srgbClr val="C00000"/>
              </a:solidFill>
              <a:ln w="3175">
                <a:solidFill>
                  <a:schemeClr val="tx1"/>
                </a:solidFill>
              </a:ln>
              <a:effectLst/>
            </c:spPr>
            <c:extLst>
              <c:ext xmlns:c16="http://schemas.microsoft.com/office/drawing/2014/chart" uri="{C3380CC4-5D6E-409C-BE32-E72D297353CC}">
                <c16:uniqueId val="{00000003-E329-4E6F-9361-0831448C9DC0}"/>
              </c:ext>
            </c:extLst>
          </c:dPt>
          <c:dPt>
            <c:idx val="2"/>
            <c:bubble3D val="0"/>
            <c:spPr>
              <a:solidFill>
                <a:srgbClr val="FF7C80"/>
              </a:solidFill>
              <a:ln w="3175">
                <a:solidFill>
                  <a:srgbClr val="7030A0"/>
                </a:solidFill>
              </a:ln>
              <a:effectLst/>
            </c:spPr>
            <c:extLst>
              <c:ext xmlns:c16="http://schemas.microsoft.com/office/drawing/2014/chart" uri="{C3380CC4-5D6E-409C-BE32-E72D297353CC}">
                <c16:uniqueId val="{00000005-E329-4E6F-9361-0831448C9DC0}"/>
              </c:ext>
            </c:extLst>
          </c:dPt>
          <c:dPt>
            <c:idx val="3"/>
            <c:bubble3D val="0"/>
            <c:spPr>
              <a:solidFill>
                <a:srgbClr val="CCECFF"/>
              </a:solidFill>
              <a:ln w="3175">
                <a:solidFill>
                  <a:schemeClr val="tx1"/>
                </a:solidFill>
              </a:ln>
              <a:effectLst/>
            </c:spPr>
            <c:extLst>
              <c:ext xmlns:c16="http://schemas.microsoft.com/office/drawing/2014/chart" uri="{C3380CC4-5D6E-409C-BE32-E72D297353CC}">
                <c16:uniqueId val="{00000007-E329-4E6F-9361-0831448C9DC0}"/>
              </c:ext>
            </c:extLst>
          </c:dPt>
          <c:dPt>
            <c:idx val="4"/>
            <c:bubble3D val="0"/>
            <c:spPr>
              <a:solidFill>
                <a:srgbClr val="FF7C80"/>
              </a:solidFill>
              <a:ln w="3175">
                <a:solidFill>
                  <a:srgbClr val="000099"/>
                </a:solidFill>
              </a:ln>
              <a:effectLst/>
            </c:spPr>
            <c:extLst>
              <c:ext xmlns:c16="http://schemas.microsoft.com/office/drawing/2014/chart" uri="{C3380CC4-5D6E-409C-BE32-E72D297353CC}">
                <c16:uniqueId val="{00000009-E329-4E6F-9361-0831448C9DC0}"/>
              </c:ext>
            </c:extLst>
          </c:dPt>
          <c:dPt>
            <c:idx val="5"/>
            <c:bubble3D val="0"/>
            <c:spPr>
              <a:solidFill>
                <a:srgbClr val="000099"/>
              </a:solidFill>
              <a:ln w="3175">
                <a:solidFill>
                  <a:schemeClr val="tx1"/>
                </a:solidFill>
              </a:ln>
              <a:effectLst/>
            </c:spPr>
            <c:extLst>
              <c:ext xmlns:c16="http://schemas.microsoft.com/office/drawing/2014/chart" uri="{C3380CC4-5D6E-409C-BE32-E72D297353CC}">
                <c16:uniqueId val="{0000000B-E329-4E6F-9361-0831448C9DC0}"/>
              </c:ext>
            </c:extLst>
          </c:dPt>
          <c:dPt>
            <c:idx val="6"/>
            <c:bubble3D val="0"/>
            <c:spPr>
              <a:solidFill>
                <a:srgbClr val="FF33CC"/>
              </a:solidFill>
              <a:ln w="3175">
                <a:solidFill>
                  <a:schemeClr val="tx1"/>
                </a:solidFill>
              </a:ln>
              <a:effectLst/>
            </c:spPr>
            <c:extLst>
              <c:ext xmlns:c16="http://schemas.microsoft.com/office/drawing/2014/chart" uri="{C3380CC4-5D6E-409C-BE32-E72D297353CC}">
                <c16:uniqueId val="{0000000D-E329-4E6F-9361-0831448C9DC0}"/>
              </c:ext>
            </c:extLst>
          </c:dPt>
          <c:dPt>
            <c:idx val="7"/>
            <c:bubble3D val="0"/>
            <c:spPr>
              <a:solidFill>
                <a:srgbClr val="66FF33"/>
              </a:solidFill>
              <a:ln w="3175">
                <a:solidFill>
                  <a:schemeClr val="tx1"/>
                </a:solidFill>
              </a:ln>
              <a:effectLst/>
            </c:spPr>
            <c:extLst>
              <c:ext xmlns:c16="http://schemas.microsoft.com/office/drawing/2014/chart" uri="{C3380CC4-5D6E-409C-BE32-E72D297353CC}">
                <c16:uniqueId val="{0000000F-E329-4E6F-9361-0831448C9DC0}"/>
              </c:ext>
            </c:extLst>
          </c:dPt>
          <c:dPt>
            <c:idx val="8"/>
            <c:bubble3D val="0"/>
            <c:spPr>
              <a:solidFill>
                <a:srgbClr val="FFFF00"/>
              </a:solidFill>
              <a:ln w="3175">
                <a:solidFill>
                  <a:schemeClr val="tx1"/>
                </a:solidFill>
              </a:ln>
              <a:effectLst/>
            </c:spPr>
            <c:extLst>
              <c:ext xmlns:c16="http://schemas.microsoft.com/office/drawing/2014/chart" uri="{C3380CC4-5D6E-409C-BE32-E72D297353CC}">
                <c16:uniqueId val="{00000011-E329-4E6F-9361-0831448C9DC0}"/>
              </c:ext>
            </c:extLst>
          </c:dPt>
          <c:dPt>
            <c:idx val="9"/>
            <c:bubble3D val="0"/>
            <c:spPr>
              <a:solidFill>
                <a:srgbClr val="0099CC"/>
              </a:solidFill>
              <a:ln w="3175">
                <a:solidFill>
                  <a:schemeClr val="tx1"/>
                </a:solidFill>
              </a:ln>
              <a:effectLst/>
            </c:spPr>
            <c:extLst>
              <c:ext xmlns:c16="http://schemas.microsoft.com/office/drawing/2014/chart" uri="{C3380CC4-5D6E-409C-BE32-E72D297353CC}">
                <c16:uniqueId val="{00000013-E329-4E6F-9361-0831448C9DC0}"/>
              </c:ext>
            </c:extLst>
          </c:dPt>
          <c:dPt>
            <c:idx val="10"/>
            <c:bubble3D val="0"/>
            <c:spPr>
              <a:solidFill>
                <a:srgbClr val="002060"/>
              </a:solidFill>
              <a:ln w="3175">
                <a:solidFill>
                  <a:schemeClr val="tx1"/>
                </a:solidFill>
              </a:ln>
              <a:effectLst/>
            </c:spPr>
            <c:extLst>
              <c:ext xmlns:c16="http://schemas.microsoft.com/office/drawing/2014/chart" uri="{C3380CC4-5D6E-409C-BE32-E72D297353CC}">
                <c16:uniqueId val="{00000015-E329-4E6F-9361-0831448C9DC0}"/>
              </c:ext>
            </c:extLst>
          </c:dPt>
          <c:dPt>
            <c:idx val="11"/>
            <c:bubble3D val="0"/>
            <c:spPr>
              <a:solidFill>
                <a:srgbClr val="FFC000"/>
              </a:solidFill>
              <a:ln w="3175">
                <a:solidFill>
                  <a:schemeClr val="tx1"/>
                </a:solidFill>
              </a:ln>
              <a:effectLst/>
            </c:spPr>
            <c:extLst>
              <c:ext xmlns:c16="http://schemas.microsoft.com/office/drawing/2014/chart" uri="{C3380CC4-5D6E-409C-BE32-E72D297353CC}">
                <c16:uniqueId val="{00000017-E329-4E6F-9361-0831448C9DC0}"/>
              </c:ext>
            </c:extLst>
          </c:dPt>
          <c:dPt>
            <c:idx val="12"/>
            <c:bubble3D val="0"/>
            <c:spPr>
              <a:solidFill>
                <a:srgbClr val="92D050"/>
              </a:solidFill>
              <a:ln w="3175">
                <a:solidFill>
                  <a:schemeClr val="tx1"/>
                </a:solidFill>
              </a:ln>
              <a:effectLst/>
            </c:spPr>
            <c:extLst>
              <c:ext xmlns:c16="http://schemas.microsoft.com/office/drawing/2014/chart" uri="{C3380CC4-5D6E-409C-BE32-E72D297353CC}">
                <c16:uniqueId val="{00000019-E329-4E6F-9361-0831448C9DC0}"/>
              </c:ext>
            </c:extLst>
          </c:dPt>
          <c:dPt>
            <c:idx val="13"/>
            <c:bubble3D val="0"/>
            <c:spPr>
              <a:solidFill>
                <a:srgbClr val="00B050"/>
              </a:solidFill>
              <a:ln w="3175">
                <a:solidFill>
                  <a:schemeClr val="tx1"/>
                </a:solidFill>
              </a:ln>
              <a:effectLst/>
            </c:spPr>
            <c:extLst>
              <c:ext xmlns:c16="http://schemas.microsoft.com/office/drawing/2014/chart" uri="{C3380CC4-5D6E-409C-BE32-E72D297353CC}">
                <c16:uniqueId val="{0000001B-E329-4E6F-9361-0831448C9DC0}"/>
              </c:ext>
            </c:extLst>
          </c:dPt>
          <c:dPt>
            <c:idx val="14"/>
            <c:bubble3D val="0"/>
            <c:spPr>
              <a:solidFill>
                <a:srgbClr val="FF0000"/>
              </a:solidFill>
              <a:ln w="3175">
                <a:solidFill>
                  <a:schemeClr val="tx1"/>
                </a:solidFill>
              </a:ln>
              <a:effectLst/>
            </c:spPr>
            <c:extLst>
              <c:ext xmlns:c16="http://schemas.microsoft.com/office/drawing/2014/chart" uri="{C3380CC4-5D6E-409C-BE32-E72D297353CC}">
                <c16:uniqueId val="{0000001D-E329-4E6F-9361-0831448C9DC0}"/>
              </c:ext>
            </c:extLst>
          </c:dPt>
          <c:dPt>
            <c:idx val="15"/>
            <c:bubble3D val="0"/>
            <c:spPr>
              <a:solidFill>
                <a:srgbClr val="0070C0"/>
              </a:solidFill>
              <a:ln w="3175">
                <a:solidFill>
                  <a:schemeClr val="tx1"/>
                </a:solidFill>
              </a:ln>
              <a:effectLst/>
            </c:spPr>
            <c:extLst>
              <c:ext xmlns:c16="http://schemas.microsoft.com/office/drawing/2014/chart" uri="{C3380CC4-5D6E-409C-BE32-E72D297353CC}">
                <c16:uniqueId val="{0000001F-E329-4E6F-9361-0831448C9DC0}"/>
              </c:ext>
            </c:extLst>
          </c:dPt>
          <c:dLbls>
            <c:dLbl>
              <c:idx val="0"/>
              <c:layout>
                <c:manualLayout>
                  <c:x val="-8.4605333706882814E-3"/>
                  <c:y val="1.17579528200570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29-4E6F-9361-0831448C9DC0}"/>
                </c:ext>
              </c:extLst>
            </c:dLbl>
            <c:dLbl>
              <c:idx val="1"/>
              <c:layout>
                <c:manualLayout>
                  <c:x val="-2.3638677828067413E-3"/>
                  <c:y val="3.1917749879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29-4E6F-9361-0831448C9DC0}"/>
                </c:ext>
              </c:extLst>
            </c:dLbl>
            <c:dLbl>
              <c:idx val="2"/>
              <c:layout>
                <c:manualLayout>
                  <c:x val="-1.3037923322529382E-2"/>
                  <c:y val="-4.556901085064622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29-4E6F-9361-0831448C9DC0}"/>
                </c:ext>
              </c:extLst>
            </c:dLbl>
            <c:dLbl>
              <c:idx val="3"/>
              <c:layout>
                <c:manualLayout>
                  <c:x val="2.05894997174227E-5"/>
                  <c:y val="-2.2621375402733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29-4E6F-9361-0831448C9DC0}"/>
                </c:ext>
              </c:extLst>
            </c:dLbl>
            <c:dLbl>
              <c:idx val="4"/>
              <c:layout>
                <c:manualLayout>
                  <c:x val="-1.0568994749375673E-2"/>
                  <c:y val="-1.090693626634077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29-4E6F-9361-0831448C9DC0}"/>
                </c:ext>
              </c:extLst>
            </c:dLbl>
            <c:dLbl>
              <c:idx val="5"/>
              <c:layout>
                <c:manualLayout>
                  <c:x val="-9.0766484883322146E-3"/>
                  <c:y val="-5.46920712513424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29-4E6F-9361-0831448C9DC0}"/>
                </c:ext>
              </c:extLst>
            </c:dLbl>
            <c:dLbl>
              <c:idx val="6"/>
              <c:layout>
                <c:manualLayout>
                  <c:x val="-5.1127169444940617E-3"/>
                  <c:y val="-1.37432877828389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29-4E6F-9361-0831448C9DC0}"/>
                </c:ext>
              </c:extLst>
            </c:dLbl>
            <c:dLbl>
              <c:idx val="7"/>
              <c:layout>
                <c:manualLayout>
                  <c:x val="9.2122614395501942E-3"/>
                  <c:y val="-1.03394067325852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329-4E6F-9361-0831448C9DC0}"/>
                </c:ext>
              </c:extLst>
            </c:dLbl>
            <c:dLbl>
              <c:idx val="8"/>
              <c:layout>
                <c:manualLayout>
                  <c:x val="7.8869859870642385E-3"/>
                  <c:y val="-1.26706291893493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329-4E6F-9361-0831448C9DC0}"/>
                </c:ext>
              </c:extLst>
            </c:dLbl>
            <c:dLbl>
              <c:idx val="9"/>
              <c:layout>
                <c:manualLayout>
                  <c:x val="1.064730730401936E-2"/>
                  <c:y val="-1.38145761582046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329-4E6F-9361-0831448C9DC0}"/>
                </c:ext>
              </c:extLst>
            </c:dLbl>
            <c:dLbl>
              <c:idx val="10"/>
              <c:layout>
                <c:manualLayout>
                  <c:x val="7.227880477048444E-3"/>
                  <c:y val="-2.440284412843017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329-4E6F-9361-0831448C9DC0}"/>
                </c:ext>
              </c:extLst>
            </c:dLbl>
            <c:dLbl>
              <c:idx val="11"/>
              <c:layout>
                <c:manualLayout>
                  <c:x val="1.1830448790714074E-2"/>
                  <c:y val="-1.1162278265377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329-4E6F-9361-0831448C9DC0}"/>
                </c:ext>
              </c:extLst>
            </c:dLbl>
            <c:dLbl>
              <c:idx val="12"/>
              <c:layout>
                <c:manualLayout>
                  <c:x val="-5.0537862942764813E-5"/>
                  <c:y val="1.64611339480798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329-4E6F-9361-0831448C9DC0}"/>
                </c:ext>
              </c:extLst>
            </c:dLbl>
            <c:dLbl>
              <c:idx val="13"/>
              <c:layout>
                <c:manualLayout>
                  <c:x val="-2.8072967737884195E-3"/>
                  <c:y val="9.406362256045625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329-4E6F-9361-0831448C9DC0}"/>
                </c:ext>
              </c:extLst>
            </c:dLbl>
            <c:dLbl>
              <c:idx val="15"/>
              <c:layout>
                <c:manualLayout>
                  <c:x val="5.1105432729696698E-3"/>
                  <c:y val="5.8789764100285159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329-4E6F-9361-0831448C9DC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'ChartData (1)'!$A$2:$A$17</c:f>
              <c:strCache>
                <c:ptCount val="16"/>
                <c:pt idx="0">
                  <c:v>Flexi Retirement</c:v>
                </c:pt>
                <c:pt idx="1">
                  <c:v>Retirement Age</c:v>
                </c:pt>
                <c:pt idx="2">
                  <c:v>Voluntary Resignation - Work Life Balance</c:v>
                </c:pt>
                <c:pt idx="3">
                  <c:v>Voluntary Resignation - Adult Dependants</c:v>
                </c:pt>
                <c:pt idx="4">
                  <c:v>Voluntary Resignation - Better Reward Package</c:v>
                </c:pt>
                <c:pt idx="5">
                  <c:v>Voluntary Resignation - Child Dependants</c:v>
                </c:pt>
                <c:pt idx="6">
                  <c:v>Voluntary Resignation - Health</c:v>
                </c:pt>
                <c:pt idx="7">
                  <c:v>Voluntary Resignation - Incompatible Working Relationships</c:v>
                </c:pt>
                <c:pt idx="8">
                  <c:v>Voluntary Resignation - Lack of Opportunities</c:v>
                </c:pt>
                <c:pt idx="9">
                  <c:v>Voluntary resignation - Pay and Reward Related</c:v>
                </c:pt>
                <c:pt idx="10">
                  <c:v>Voluntary Resignation - Promotion</c:v>
                </c:pt>
                <c:pt idx="11">
                  <c:v>Voluntary Resignation - Relocation</c:v>
                </c:pt>
                <c:pt idx="12">
                  <c:v>Voluntary Resignation - To pursue further education</c:v>
                </c:pt>
                <c:pt idx="13">
                  <c:v>End of Fixed Term Contract</c:v>
                </c:pt>
                <c:pt idx="14">
                  <c:v>Has Not Worked</c:v>
                </c:pt>
                <c:pt idx="15">
                  <c:v>Dismissal  </c:v>
                </c:pt>
              </c:strCache>
            </c:strRef>
          </c:cat>
          <c:val>
            <c:numRef>
              <c:f>'ChartData (1)'!$B$2:$B$17</c:f>
              <c:numCache>
                <c:formatCode>General</c:formatCode>
                <c:ptCount val="16"/>
                <c:pt idx="0">
                  <c:v>23</c:v>
                </c:pt>
                <c:pt idx="1">
                  <c:v>38</c:v>
                </c:pt>
                <c:pt idx="2">
                  <c:v>61</c:v>
                </c:pt>
                <c:pt idx="3">
                  <c:v>2</c:v>
                </c:pt>
                <c:pt idx="4">
                  <c:v>1</c:v>
                </c:pt>
                <c:pt idx="5">
                  <c:v>6</c:v>
                </c:pt>
                <c:pt idx="6">
                  <c:v>11</c:v>
                </c:pt>
                <c:pt idx="7">
                  <c:v>7</c:v>
                </c:pt>
                <c:pt idx="8">
                  <c:v>5</c:v>
                </c:pt>
                <c:pt idx="9">
                  <c:v>4</c:v>
                </c:pt>
                <c:pt idx="10">
                  <c:v>19</c:v>
                </c:pt>
                <c:pt idx="11">
                  <c:v>77</c:v>
                </c:pt>
                <c:pt idx="12">
                  <c:v>9</c:v>
                </c:pt>
                <c:pt idx="13">
                  <c:v>6</c:v>
                </c:pt>
                <c:pt idx="14">
                  <c:v>1</c:v>
                </c:pt>
                <c:pt idx="15">
                  <c:v>6</c:v>
                </c:pt>
              </c:numCache>
            </c:numRef>
          </c:val>
          <c:extLst>
            <c:ext xmlns:c16="http://schemas.microsoft.com/office/drawing/2014/chart" uri="{C3380CC4-5D6E-409C-BE32-E72D297353CC}">
              <c16:uniqueId val="{00000020-E329-4E6F-9361-0831448C9DC0}"/>
            </c:ext>
          </c:extLst>
        </c:ser>
        <c:dLbls>
          <c:dLblPos val="bestFit"/>
          <c:showLegendKey val="0"/>
          <c:showVal val="1"/>
          <c:showCatName val="0"/>
          <c:showSerName val="0"/>
          <c:showPercent val="0"/>
          <c:showBubbleSize val="0"/>
          <c:showLeaderLines val="1"/>
        </c:dLbls>
        <c:firstSliceAng val="0"/>
      </c:pieChart>
      <c:spPr>
        <a:noFill/>
        <a:ln w="3175">
          <a:noFill/>
        </a:ln>
        <a:effectLst/>
      </c:spPr>
    </c:plotArea>
    <c:legend>
      <c:legendPos val="b"/>
      <c:layout>
        <c:manualLayout>
          <c:xMode val="edge"/>
          <c:yMode val="edge"/>
          <c:x val="1.7780053916911737E-3"/>
          <c:y val="0.70334071068126947"/>
          <c:w val="0.97662575644205529"/>
          <c:h val="0.2966592893187307"/>
        </c:manualLayout>
      </c:layout>
      <c:overlay val="0"/>
      <c:spPr>
        <a:noFill/>
        <a:ln>
          <a:noFill/>
        </a:ln>
        <a:effectLst/>
      </c:spPr>
      <c:txPr>
        <a:bodyPr rot="0" spcFirstLastPara="1" vertOverflow="ellipsis" vert="horz" wrap="square" anchor="ctr" anchorCtr="1"/>
        <a:lstStyle/>
        <a:p>
          <a:pPr algn="just">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GB" dirty="0"/>
              <a:t>Agency usage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F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July</c:v>
                </c:pt>
                <c:pt idx="1">
                  <c:v>August </c:v>
                </c:pt>
                <c:pt idx="2">
                  <c:v>September</c:v>
                </c:pt>
                <c:pt idx="3">
                  <c:v>October</c:v>
                </c:pt>
                <c:pt idx="4">
                  <c:v>November</c:v>
                </c:pt>
              </c:strCache>
            </c:strRef>
          </c:cat>
          <c:val>
            <c:numRef>
              <c:f>Sheet1!$B$2:$B$6</c:f>
              <c:numCache>
                <c:formatCode>General</c:formatCode>
                <c:ptCount val="5"/>
                <c:pt idx="0">
                  <c:v>10.1</c:v>
                </c:pt>
                <c:pt idx="1">
                  <c:v>8.3000000000000007</c:v>
                </c:pt>
                <c:pt idx="2">
                  <c:v>7.9</c:v>
                </c:pt>
                <c:pt idx="3">
                  <c:v>8.1999999999999993</c:v>
                </c:pt>
                <c:pt idx="4">
                  <c:v>5.8</c:v>
                </c:pt>
              </c:numCache>
            </c:numRef>
          </c:val>
          <c:smooth val="0"/>
          <c:extLst>
            <c:ext xmlns:c16="http://schemas.microsoft.com/office/drawing/2014/chart" uri="{C3380CC4-5D6E-409C-BE32-E72D297353CC}">
              <c16:uniqueId val="{00000000-55FB-40CF-9AC4-AA2EB9488B9D}"/>
            </c:ext>
          </c:extLst>
        </c:ser>
        <c:dLbls>
          <c:dLblPos val="t"/>
          <c:showLegendKey val="0"/>
          <c:showVal val="1"/>
          <c:showCatName val="0"/>
          <c:showSerName val="0"/>
          <c:showPercent val="0"/>
          <c:showBubbleSize val="0"/>
        </c:dLbls>
        <c:smooth val="0"/>
        <c:axId val="505049696"/>
        <c:axId val="505052576"/>
      </c:lineChart>
      <c:catAx>
        <c:axId val="5050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5052576"/>
        <c:crosses val="autoZero"/>
        <c:auto val="1"/>
        <c:lblAlgn val="ctr"/>
        <c:lblOffset val="100"/>
        <c:noMultiLvlLbl val="0"/>
      </c:catAx>
      <c:valAx>
        <c:axId val="50505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5049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D7D32-3E90-4C91-9D5D-E3E786EA32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CD6177D-8124-4A64-8A0F-B9BF684B8BC7}">
      <dgm:prSet phldrT="[Text]" custT="1"/>
      <dgm:spPr>
        <a:solidFill>
          <a:srgbClr val="CCECFF"/>
        </a:solidFill>
        <a:ln w="3175">
          <a:noFill/>
        </a:ln>
      </dgm:spPr>
      <dgm:t>
        <a:bodyPr/>
        <a:lstStyle/>
        <a:p>
          <a:r>
            <a:rPr lang="en-GB" sz="1600" b="1" dirty="0">
              <a:solidFill>
                <a:schemeClr val="tx1"/>
              </a:solidFill>
            </a:rPr>
            <a:t>1</a:t>
          </a:r>
        </a:p>
      </dgm:t>
    </dgm:pt>
    <dgm:pt modelId="{30326122-1E82-4793-9526-6B77C82BF21D}" type="parTrans" cxnId="{D4279EBF-A445-415D-B309-FF89309A740D}">
      <dgm:prSet/>
      <dgm:spPr/>
      <dgm:t>
        <a:bodyPr/>
        <a:lstStyle/>
        <a:p>
          <a:endParaRPr lang="en-GB" sz="1600" b="1">
            <a:solidFill>
              <a:schemeClr val="tx1"/>
            </a:solidFill>
            <a:highlight>
              <a:srgbClr val="FFFF00"/>
            </a:highlight>
          </a:endParaRPr>
        </a:p>
      </dgm:t>
    </dgm:pt>
    <dgm:pt modelId="{517282DB-CD7C-4AA7-BF80-757E1AB4721F}" type="sibTrans" cxnId="{D4279EBF-A445-415D-B309-FF89309A740D}">
      <dgm:prSet/>
      <dgm:spPr/>
      <dgm:t>
        <a:bodyPr/>
        <a:lstStyle/>
        <a:p>
          <a:endParaRPr lang="en-GB" sz="1600" b="1">
            <a:solidFill>
              <a:schemeClr val="tx1"/>
            </a:solidFill>
            <a:highlight>
              <a:srgbClr val="FFFF00"/>
            </a:highlight>
          </a:endParaRPr>
        </a:p>
      </dgm:t>
    </dgm:pt>
    <dgm:pt modelId="{09364281-A468-42D2-80C5-082393076554}">
      <dgm:prSet phldrT="[Text]" custT="1"/>
      <dgm:spPr/>
      <dgm:t>
        <a:bodyPr/>
        <a:lstStyle/>
        <a:p>
          <a:pPr>
            <a:buFontTx/>
            <a:buNone/>
          </a:pPr>
          <a:r>
            <a:rPr lang="en-GB" sz="1600" b="1" dirty="0">
              <a:solidFill>
                <a:schemeClr val="tx1"/>
              </a:solidFill>
            </a:rPr>
            <a:t>Introduction</a:t>
          </a:r>
        </a:p>
      </dgm:t>
    </dgm:pt>
    <dgm:pt modelId="{A086BC78-9ADF-4A46-8686-1C5C3B1421CD}" type="parTrans" cxnId="{071D7E31-C941-42A6-BCAF-AA68C21B6508}">
      <dgm:prSet/>
      <dgm:spPr/>
      <dgm:t>
        <a:bodyPr/>
        <a:lstStyle/>
        <a:p>
          <a:endParaRPr lang="en-GB" sz="1600" b="1">
            <a:solidFill>
              <a:schemeClr val="tx1"/>
            </a:solidFill>
            <a:highlight>
              <a:srgbClr val="FFFF00"/>
            </a:highlight>
          </a:endParaRPr>
        </a:p>
      </dgm:t>
    </dgm:pt>
    <dgm:pt modelId="{1ABE9192-EF16-4E78-AD1D-2CC9626347DF}" type="sibTrans" cxnId="{071D7E31-C941-42A6-BCAF-AA68C21B6508}">
      <dgm:prSet/>
      <dgm:spPr/>
      <dgm:t>
        <a:bodyPr/>
        <a:lstStyle/>
        <a:p>
          <a:endParaRPr lang="en-GB" sz="1600" b="1">
            <a:solidFill>
              <a:schemeClr val="tx1"/>
            </a:solidFill>
            <a:highlight>
              <a:srgbClr val="FFFF00"/>
            </a:highlight>
          </a:endParaRPr>
        </a:p>
      </dgm:t>
    </dgm:pt>
    <dgm:pt modelId="{CEE29D62-F824-4A21-BA27-BE37D77A22D0}">
      <dgm:prSet phldrT="[Text]" custT="1"/>
      <dgm:spPr>
        <a:solidFill>
          <a:srgbClr val="CCECFF"/>
        </a:solidFill>
        <a:ln w="3175">
          <a:noFill/>
        </a:ln>
      </dgm:spPr>
      <dgm:t>
        <a:bodyPr/>
        <a:lstStyle/>
        <a:p>
          <a:r>
            <a:rPr lang="en-GB" sz="1600" b="1" dirty="0">
              <a:solidFill>
                <a:schemeClr val="tx1"/>
              </a:solidFill>
            </a:rPr>
            <a:t>2</a:t>
          </a:r>
        </a:p>
      </dgm:t>
    </dgm:pt>
    <dgm:pt modelId="{767C259E-C859-450B-9181-9AA05F0C06BD}" type="parTrans" cxnId="{D9DF6AAF-DB50-4D5E-8CD7-9142655D8196}">
      <dgm:prSet/>
      <dgm:spPr/>
      <dgm:t>
        <a:bodyPr/>
        <a:lstStyle/>
        <a:p>
          <a:endParaRPr lang="en-GB" sz="1600" b="1">
            <a:solidFill>
              <a:schemeClr val="tx1"/>
            </a:solidFill>
            <a:highlight>
              <a:srgbClr val="FFFF00"/>
            </a:highlight>
          </a:endParaRPr>
        </a:p>
      </dgm:t>
    </dgm:pt>
    <dgm:pt modelId="{7A438F45-D923-443E-BD62-EB3A43204E35}" type="sibTrans" cxnId="{D9DF6AAF-DB50-4D5E-8CD7-9142655D8196}">
      <dgm:prSet/>
      <dgm:spPr/>
      <dgm:t>
        <a:bodyPr/>
        <a:lstStyle/>
        <a:p>
          <a:endParaRPr lang="en-GB" sz="1600" b="1">
            <a:solidFill>
              <a:schemeClr val="tx1"/>
            </a:solidFill>
            <a:highlight>
              <a:srgbClr val="FFFF00"/>
            </a:highlight>
          </a:endParaRPr>
        </a:p>
      </dgm:t>
    </dgm:pt>
    <dgm:pt modelId="{89908290-EB1A-4C41-8926-9D1080C35BBD}">
      <dgm:prSet phldrT="[Text]" custT="1"/>
      <dgm:spPr/>
      <dgm:t>
        <a:bodyPr/>
        <a:lstStyle/>
        <a:p>
          <a:pPr>
            <a:buFontTx/>
            <a:buNone/>
          </a:pPr>
          <a:r>
            <a:rPr lang="en-GB" sz="1600" b="1" dirty="0">
              <a:solidFill>
                <a:schemeClr val="tx1"/>
              </a:solidFill>
            </a:rPr>
            <a:t>Safe Staffing</a:t>
          </a:r>
        </a:p>
      </dgm:t>
    </dgm:pt>
    <dgm:pt modelId="{0827CC61-9AA4-4C47-9637-A866DF1E9CB9}" type="parTrans" cxnId="{C926BD3B-B4A2-48A8-AAFD-2A5A17A2AFF7}">
      <dgm:prSet/>
      <dgm:spPr/>
      <dgm:t>
        <a:bodyPr/>
        <a:lstStyle/>
        <a:p>
          <a:endParaRPr lang="en-GB" sz="1600" b="1">
            <a:solidFill>
              <a:schemeClr val="tx1"/>
            </a:solidFill>
            <a:highlight>
              <a:srgbClr val="FFFF00"/>
            </a:highlight>
          </a:endParaRPr>
        </a:p>
      </dgm:t>
    </dgm:pt>
    <dgm:pt modelId="{CB07F1B2-F9F0-45F7-B0CE-F4B1F504BF08}" type="sibTrans" cxnId="{C926BD3B-B4A2-48A8-AAFD-2A5A17A2AFF7}">
      <dgm:prSet/>
      <dgm:spPr/>
      <dgm:t>
        <a:bodyPr/>
        <a:lstStyle/>
        <a:p>
          <a:endParaRPr lang="en-GB" sz="1600" b="1">
            <a:solidFill>
              <a:schemeClr val="tx1"/>
            </a:solidFill>
            <a:highlight>
              <a:srgbClr val="FFFF00"/>
            </a:highlight>
          </a:endParaRPr>
        </a:p>
      </dgm:t>
    </dgm:pt>
    <dgm:pt modelId="{A6107AB7-E4E9-45E1-B412-98CDAAE9691E}">
      <dgm:prSet phldrT="[Text]" custT="1"/>
      <dgm:spPr>
        <a:solidFill>
          <a:srgbClr val="CCECFF"/>
        </a:solidFill>
        <a:ln w="3175">
          <a:noFill/>
        </a:ln>
      </dgm:spPr>
      <dgm:t>
        <a:bodyPr/>
        <a:lstStyle/>
        <a:p>
          <a:r>
            <a:rPr lang="en-GB" sz="1600" b="1" dirty="0">
              <a:solidFill>
                <a:schemeClr val="tx1"/>
              </a:solidFill>
            </a:rPr>
            <a:t>3</a:t>
          </a:r>
        </a:p>
      </dgm:t>
    </dgm:pt>
    <dgm:pt modelId="{5BB1EF9D-EB1E-4864-A1B5-9F6E0B446240}" type="parTrans" cxnId="{852F5BEB-320A-4948-A5ED-995C15882EE9}">
      <dgm:prSet/>
      <dgm:spPr/>
      <dgm:t>
        <a:bodyPr/>
        <a:lstStyle/>
        <a:p>
          <a:endParaRPr lang="en-GB">
            <a:highlight>
              <a:srgbClr val="FFFF00"/>
            </a:highlight>
          </a:endParaRPr>
        </a:p>
      </dgm:t>
    </dgm:pt>
    <dgm:pt modelId="{B353F04B-8FA2-4A1A-BAB8-7EE88F8E9B66}" type="sibTrans" cxnId="{852F5BEB-320A-4948-A5ED-995C15882EE9}">
      <dgm:prSet/>
      <dgm:spPr/>
      <dgm:t>
        <a:bodyPr/>
        <a:lstStyle/>
        <a:p>
          <a:endParaRPr lang="en-GB">
            <a:highlight>
              <a:srgbClr val="FFFF00"/>
            </a:highlight>
          </a:endParaRPr>
        </a:p>
      </dgm:t>
    </dgm:pt>
    <dgm:pt modelId="{875E8393-6E9A-4920-A412-B5FDEF574785}">
      <dgm:prSet phldrT="[Text]" custT="1"/>
      <dgm:spPr/>
      <dgm:t>
        <a:bodyPr/>
        <a:lstStyle/>
        <a:p>
          <a:pPr>
            <a:buFontTx/>
            <a:buNone/>
          </a:pPr>
          <a:r>
            <a:rPr lang="en-GB" sz="1600" b="1" dirty="0">
              <a:solidFill>
                <a:schemeClr val="tx1"/>
              </a:solidFill>
            </a:rPr>
            <a:t>Workforce Safeguards</a:t>
          </a:r>
        </a:p>
      </dgm:t>
    </dgm:pt>
    <dgm:pt modelId="{3E3706BB-EF1F-4792-A268-6AF871742119}" type="parTrans" cxnId="{00630B2F-8ACF-4261-AD31-D91B1BE82C91}">
      <dgm:prSet/>
      <dgm:spPr/>
      <dgm:t>
        <a:bodyPr/>
        <a:lstStyle/>
        <a:p>
          <a:endParaRPr lang="en-GB">
            <a:highlight>
              <a:srgbClr val="FFFF00"/>
            </a:highlight>
          </a:endParaRPr>
        </a:p>
      </dgm:t>
    </dgm:pt>
    <dgm:pt modelId="{5BE4CE2E-DE17-495F-BC39-3BA0655E1048}" type="sibTrans" cxnId="{00630B2F-8ACF-4261-AD31-D91B1BE82C91}">
      <dgm:prSet/>
      <dgm:spPr/>
      <dgm:t>
        <a:bodyPr/>
        <a:lstStyle/>
        <a:p>
          <a:endParaRPr lang="en-GB">
            <a:highlight>
              <a:srgbClr val="FFFF00"/>
            </a:highlight>
          </a:endParaRPr>
        </a:p>
      </dgm:t>
    </dgm:pt>
    <dgm:pt modelId="{55508794-BDE4-4B7B-B959-A51795A3478F}">
      <dgm:prSet phldrT="[Text]" custT="1"/>
      <dgm:spPr>
        <a:solidFill>
          <a:srgbClr val="CCECFF"/>
        </a:solidFill>
        <a:ln w="3175">
          <a:noFill/>
        </a:ln>
      </dgm:spPr>
      <dgm:t>
        <a:bodyPr/>
        <a:lstStyle/>
        <a:p>
          <a:r>
            <a:rPr lang="en-GB" sz="1600" b="1" dirty="0">
              <a:solidFill>
                <a:schemeClr val="tx1"/>
              </a:solidFill>
            </a:rPr>
            <a:t>4</a:t>
          </a:r>
        </a:p>
      </dgm:t>
    </dgm:pt>
    <dgm:pt modelId="{00C8E214-EB9A-46AA-B8CA-B84BEEA7D7E6}" type="parTrans" cxnId="{02263C08-A9FE-4D42-A6C1-2DB1B8D90E1E}">
      <dgm:prSet/>
      <dgm:spPr/>
      <dgm:t>
        <a:bodyPr/>
        <a:lstStyle/>
        <a:p>
          <a:endParaRPr lang="en-GB">
            <a:highlight>
              <a:srgbClr val="FFFF00"/>
            </a:highlight>
          </a:endParaRPr>
        </a:p>
      </dgm:t>
    </dgm:pt>
    <dgm:pt modelId="{0D6A6A48-B777-4F68-9776-446EB2DFFED7}" type="sibTrans" cxnId="{02263C08-A9FE-4D42-A6C1-2DB1B8D90E1E}">
      <dgm:prSet/>
      <dgm:spPr/>
      <dgm:t>
        <a:bodyPr/>
        <a:lstStyle/>
        <a:p>
          <a:endParaRPr lang="en-GB">
            <a:highlight>
              <a:srgbClr val="FFFF00"/>
            </a:highlight>
          </a:endParaRPr>
        </a:p>
      </dgm:t>
    </dgm:pt>
    <dgm:pt modelId="{D53D9B71-2F2C-45E6-8FBF-B83A46EEC0E9}">
      <dgm:prSet phldrT="[Text]" custT="1"/>
      <dgm:spPr/>
      <dgm:t>
        <a:bodyPr/>
        <a:lstStyle/>
        <a:p>
          <a:pPr>
            <a:buFontTx/>
            <a:buNone/>
          </a:pPr>
          <a:r>
            <a:rPr lang="en-GB" sz="1600" b="1" dirty="0">
              <a:solidFill>
                <a:schemeClr val="tx1"/>
              </a:solidFill>
            </a:rPr>
            <a:t>Guide for Safe Staffing</a:t>
          </a:r>
        </a:p>
      </dgm:t>
    </dgm:pt>
    <dgm:pt modelId="{71D960DA-5F54-4DC3-B4F7-AC2901EDB5A7}" type="parTrans" cxnId="{35CF45B1-363B-4985-A9FE-BFAD1A55CB27}">
      <dgm:prSet/>
      <dgm:spPr/>
      <dgm:t>
        <a:bodyPr/>
        <a:lstStyle/>
        <a:p>
          <a:endParaRPr lang="en-GB">
            <a:highlight>
              <a:srgbClr val="FFFF00"/>
            </a:highlight>
          </a:endParaRPr>
        </a:p>
      </dgm:t>
    </dgm:pt>
    <dgm:pt modelId="{A7F0DC04-1DE9-40E1-879E-91A945659F0D}" type="sibTrans" cxnId="{35CF45B1-363B-4985-A9FE-BFAD1A55CB27}">
      <dgm:prSet/>
      <dgm:spPr/>
      <dgm:t>
        <a:bodyPr/>
        <a:lstStyle/>
        <a:p>
          <a:endParaRPr lang="en-GB">
            <a:highlight>
              <a:srgbClr val="FFFF00"/>
            </a:highlight>
          </a:endParaRPr>
        </a:p>
      </dgm:t>
    </dgm:pt>
    <dgm:pt modelId="{7A7529DE-AB0A-4CD3-8230-0198BB1D012C}">
      <dgm:prSet phldrT="[Text]" custT="1"/>
      <dgm:spPr>
        <a:solidFill>
          <a:srgbClr val="CCECFF"/>
        </a:solidFill>
        <a:ln w="3175">
          <a:noFill/>
        </a:ln>
      </dgm:spPr>
      <dgm:t>
        <a:bodyPr/>
        <a:lstStyle/>
        <a:p>
          <a:pPr>
            <a:buFontTx/>
            <a:buNone/>
          </a:pPr>
          <a:r>
            <a:rPr lang="en-GB" sz="1600" b="1" dirty="0">
              <a:solidFill>
                <a:schemeClr val="tx1"/>
              </a:solidFill>
            </a:rPr>
            <a:t>5</a:t>
          </a:r>
        </a:p>
      </dgm:t>
    </dgm:pt>
    <dgm:pt modelId="{D80A1480-FAA5-4874-B60E-A099FAE75298}" type="parTrans" cxnId="{906F48D2-6797-4482-AD78-15FC9AD8DC88}">
      <dgm:prSet/>
      <dgm:spPr/>
      <dgm:t>
        <a:bodyPr/>
        <a:lstStyle/>
        <a:p>
          <a:endParaRPr lang="en-GB">
            <a:highlight>
              <a:srgbClr val="FFFF00"/>
            </a:highlight>
          </a:endParaRPr>
        </a:p>
      </dgm:t>
    </dgm:pt>
    <dgm:pt modelId="{4AEB1F1B-7220-4466-875E-502173966D57}" type="sibTrans" cxnId="{906F48D2-6797-4482-AD78-15FC9AD8DC88}">
      <dgm:prSet/>
      <dgm:spPr/>
      <dgm:t>
        <a:bodyPr/>
        <a:lstStyle/>
        <a:p>
          <a:endParaRPr lang="en-GB">
            <a:highlight>
              <a:srgbClr val="FFFF00"/>
            </a:highlight>
          </a:endParaRPr>
        </a:p>
      </dgm:t>
    </dgm:pt>
    <dgm:pt modelId="{59A4FF84-CB50-46C8-9A40-2A121B450E82}">
      <dgm:prSet phldrT="[Text]" custT="1"/>
      <dgm:spPr/>
      <dgm:t>
        <a:bodyPr/>
        <a:lstStyle/>
        <a:p>
          <a:pPr>
            <a:buFontTx/>
            <a:buNone/>
          </a:pPr>
          <a:r>
            <a:rPr lang="en-GB" sz="1600" b="1" dirty="0">
              <a:solidFill>
                <a:schemeClr val="tx1"/>
              </a:solidFill>
            </a:rPr>
            <a:t>Healthroster</a:t>
          </a:r>
        </a:p>
      </dgm:t>
    </dgm:pt>
    <dgm:pt modelId="{B1F4BE9D-087F-4AB0-9A69-E4F0FDAE4E07}" type="parTrans" cxnId="{2AE5F87C-A63A-4745-8D16-ECFB538D65D2}">
      <dgm:prSet/>
      <dgm:spPr/>
      <dgm:t>
        <a:bodyPr/>
        <a:lstStyle/>
        <a:p>
          <a:endParaRPr lang="en-GB">
            <a:highlight>
              <a:srgbClr val="FFFF00"/>
            </a:highlight>
          </a:endParaRPr>
        </a:p>
      </dgm:t>
    </dgm:pt>
    <dgm:pt modelId="{C92A6C7D-87A7-473A-A8DA-56503D9406D2}" type="sibTrans" cxnId="{2AE5F87C-A63A-4745-8D16-ECFB538D65D2}">
      <dgm:prSet/>
      <dgm:spPr/>
      <dgm:t>
        <a:bodyPr/>
        <a:lstStyle/>
        <a:p>
          <a:endParaRPr lang="en-GB">
            <a:highlight>
              <a:srgbClr val="FFFF00"/>
            </a:highlight>
          </a:endParaRPr>
        </a:p>
      </dgm:t>
    </dgm:pt>
    <dgm:pt modelId="{0D7CEBBF-1BE2-42C2-B0B0-1163A8C01956}">
      <dgm:prSet phldrT="[Text]" custT="1"/>
      <dgm:spPr>
        <a:solidFill>
          <a:srgbClr val="CCECFF"/>
        </a:solidFill>
        <a:ln w="3175">
          <a:noFill/>
        </a:ln>
      </dgm:spPr>
      <dgm:t>
        <a:bodyPr/>
        <a:lstStyle/>
        <a:p>
          <a:pPr>
            <a:buFontTx/>
            <a:buNone/>
          </a:pPr>
          <a:r>
            <a:rPr lang="en-GB" sz="1600" b="1" dirty="0">
              <a:solidFill>
                <a:schemeClr val="tx1"/>
              </a:solidFill>
            </a:rPr>
            <a:t>6</a:t>
          </a:r>
        </a:p>
      </dgm:t>
    </dgm:pt>
    <dgm:pt modelId="{3E318710-5268-4C16-BDB2-BA72D078CC9D}" type="parTrans" cxnId="{D8DD2925-AE33-4945-A410-9DD9151FB082}">
      <dgm:prSet/>
      <dgm:spPr/>
      <dgm:t>
        <a:bodyPr/>
        <a:lstStyle/>
        <a:p>
          <a:endParaRPr lang="en-GB">
            <a:highlight>
              <a:srgbClr val="FFFF00"/>
            </a:highlight>
          </a:endParaRPr>
        </a:p>
      </dgm:t>
    </dgm:pt>
    <dgm:pt modelId="{9CBBCD3D-C9A0-4172-A29C-B3E3251132B0}" type="sibTrans" cxnId="{D8DD2925-AE33-4945-A410-9DD9151FB082}">
      <dgm:prSet/>
      <dgm:spPr/>
      <dgm:t>
        <a:bodyPr/>
        <a:lstStyle/>
        <a:p>
          <a:endParaRPr lang="en-GB">
            <a:highlight>
              <a:srgbClr val="FFFF00"/>
            </a:highlight>
          </a:endParaRPr>
        </a:p>
      </dgm:t>
    </dgm:pt>
    <dgm:pt modelId="{269C1CB5-CDCC-4582-B720-333DB2181304}">
      <dgm:prSet phldrT="[Text]" custT="1"/>
      <dgm:spPr/>
      <dgm:t>
        <a:bodyPr/>
        <a:lstStyle/>
        <a:p>
          <a:pPr>
            <a:buFontTx/>
            <a:buNone/>
          </a:pPr>
          <a:r>
            <a:rPr lang="en-GB" sz="1600" b="1" dirty="0">
              <a:solidFill>
                <a:schemeClr val="tx1"/>
              </a:solidFill>
            </a:rPr>
            <a:t>Vacancies</a:t>
          </a:r>
        </a:p>
      </dgm:t>
    </dgm:pt>
    <dgm:pt modelId="{D5A029BC-D265-45EB-9FF5-30F5E5E4792C}" type="parTrans" cxnId="{1C39079B-A99C-4114-BB06-B271C11B45F3}">
      <dgm:prSet/>
      <dgm:spPr/>
      <dgm:t>
        <a:bodyPr/>
        <a:lstStyle/>
        <a:p>
          <a:endParaRPr lang="en-GB">
            <a:highlight>
              <a:srgbClr val="FFFF00"/>
            </a:highlight>
          </a:endParaRPr>
        </a:p>
      </dgm:t>
    </dgm:pt>
    <dgm:pt modelId="{3A198EC1-DD19-4B64-8458-6FE3BF0D4079}" type="sibTrans" cxnId="{1C39079B-A99C-4114-BB06-B271C11B45F3}">
      <dgm:prSet/>
      <dgm:spPr/>
      <dgm:t>
        <a:bodyPr/>
        <a:lstStyle/>
        <a:p>
          <a:endParaRPr lang="en-GB">
            <a:highlight>
              <a:srgbClr val="FFFF00"/>
            </a:highlight>
          </a:endParaRPr>
        </a:p>
      </dgm:t>
    </dgm:pt>
    <dgm:pt modelId="{694A572D-9634-486D-A7AF-62178938556A}">
      <dgm:prSet phldrT="[Text]" custT="1"/>
      <dgm:spPr>
        <a:solidFill>
          <a:srgbClr val="CCECFF"/>
        </a:solidFill>
        <a:ln w="3175">
          <a:noFill/>
        </a:ln>
      </dgm:spPr>
      <dgm:t>
        <a:bodyPr/>
        <a:lstStyle/>
        <a:p>
          <a:pPr>
            <a:buFontTx/>
            <a:buNone/>
          </a:pPr>
          <a:r>
            <a:rPr lang="en-GB" sz="1600" b="1" dirty="0">
              <a:solidFill>
                <a:schemeClr val="tx1"/>
              </a:solidFill>
            </a:rPr>
            <a:t>7</a:t>
          </a:r>
        </a:p>
      </dgm:t>
    </dgm:pt>
    <dgm:pt modelId="{8B371053-A104-4637-83A6-C39CEFE7B193}" type="parTrans" cxnId="{B7435CDF-04BF-45BE-9C3E-58CBBB14BE15}">
      <dgm:prSet/>
      <dgm:spPr/>
      <dgm:t>
        <a:bodyPr/>
        <a:lstStyle/>
        <a:p>
          <a:endParaRPr lang="en-GB">
            <a:highlight>
              <a:srgbClr val="FFFF00"/>
            </a:highlight>
          </a:endParaRPr>
        </a:p>
      </dgm:t>
    </dgm:pt>
    <dgm:pt modelId="{DF5C5455-FF2C-421F-BAB2-539AC662625B}" type="sibTrans" cxnId="{B7435CDF-04BF-45BE-9C3E-58CBBB14BE15}">
      <dgm:prSet/>
      <dgm:spPr/>
      <dgm:t>
        <a:bodyPr/>
        <a:lstStyle/>
        <a:p>
          <a:endParaRPr lang="en-GB">
            <a:highlight>
              <a:srgbClr val="FFFF00"/>
            </a:highlight>
          </a:endParaRPr>
        </a:p>
      </dgm:t>
    </dgm:pt>
    <dgm:pt modelId="{AE1B6843-BDBD-4FC3-858E-3FE469C60BC8}">
      <dgm:prSet phldrT="[Text]" custT="1"/>
      <dgm:spPr/>
      <dgm:t>
        <a:bodyPr/>
        <a:lstStyle/>
        <a:p>
          <a:pPr>
            <a:buFontTx/>
            <a:buNone/>
          </a:pPr>
          <a:r>
            <a:rPr lang="en-GB" sz="1600" b="1" dirty="0">
              <a:solidFill>
                <a:schemeClr val="tx1"/>
              </a:solidFill>
            </a:rPr>
            <a:t>Temporary Staffing Spend</a:t>
          </a:r>
        </a:p>
      </dgm:t>
    </dgm:pt>
    <dgm:pt modelId="{1F1CE7E0-0842-4B6A-9F2C-5CD15E99758F}" type="parTrans" cxnId="{35FB278D-8049-4A1A-BBEA-BCD7990EAB4E}">
      <dgm:prSet/>
      <dgm:spPr/>
      <dgm:t>
        <a:bodyPr/>
        <a:lstStyle/>
        <a:p>
          <a:endParaRPr lang="en-GB">
            <a:highlight>
              <a:srgbClr val="FFFF00"/>
            </a:highlight>
          </a:endParaRPr>
        </a:p>
      </dgm:t>
    </dgm:pt>
    <dgm:pt modelId="{B9821943-376F-4CCC-99E9-50C2A646FBFC}" type="sibTrans" cxnId="{35FB278D-8049-4A1A-BBEA-BCD7990EAB4E}">
      <dgm:prSet/>
      <dgm:spPr/>
      <dgm:t>
        <a:bodyPr/>
        <a:lstStyle/>
        <a:p>
          <a:endParaRPr lang="en-GB">
            <a:highlight>
              <a:srgbClr val="FFFF00"/>
            </a:highlight>
          </a:endParaRPr>
        </a:p>
      </dgm:t>
    </dgm:pt>
    <dgm:pt modelId="{0D68D6EE-5CB0-4768-90C8-DABF7E5DC414}">
      <dgm:prSet phldrT="[Text]" custT="1"/>
      <dgm:spPr>
        <a:solidFill>
          <a:srgbClr val="CCECFF"/>
        </a:solidFill>
        <a:ln w="3175">
          <a:noFill/>
        </a:ln>
      </dgm:spPr>
      <dgm:t>
        <a:bodyPr/>
        <a:lstStyle/>
        <a:p>
          <a:pPr>
            <a:buFontTx/>
            <a:buNone/>
          </a:pPr>
          <a:r>
            <a:rPr lang="en-GB" sz="1600" b="1" dirty="0">
              <a:solidFill>
                <a:schemeClr val="tx1"/>
              </a:solidFill>
            </a:rPr>
            <a:t>8</a:t>
          </a:r>
        </a:p>
      </dgm:t>
    </dgm:pt>
    <dgm:pt modelId="{D80139FD-5199-4EB9-894A-DF770C1D9C5F}" type="parTrans" cxnId="{4B2FB7DA-B9AF-4603-A5D4-E33DE74BF23C}">
      <dgm:prSet/>
      <dgm:spPr/>
      <dgm:t>
        <a:bodyPr/>
        <a:lstStyle/>
        <a:p>
          <a:endParaRPr lang="en-GB">
            <a:highlight>
              <a:srgbClr val="FFFF00"/>
            </a:highlight>
          </a:endParaRPr>
        </a:p>
      </dgm:t>
    </dgm:pt>
    <dgm:pt modelId="{000C3763-9391-4FB8-9CFE-2817782D37C2}" type="sibTrans" cxnId="{4B2FB7DA-B9AF-4603-A5D4-E33DE74BF23C}">
      <dgm:prSet/>
      <dgm:spPr/>
      <dgm:t>
        <a:bodyPr/>
        <a:lstStyle/>
        <a:p>
          <a:endParaRPr lang="en-GB">
            <a:highlight>
              <a:srgbClr val="FFFF00"/>
            </a:highlight>
          </a:endParaRPr>
        </a:p>
      </dgm:t>
    </dgm:pt>
    <dgm:pt modelId="{E6F6789E-D155-436E-96B4-2CE81F15ECE0}">
      <dgm:prSet phldrT="[Text]" custT="1"/>
      <dgm:spPr/>
      <dgm:t>
        <a:bodyPr/>
        <a:lstStyle/>
        <a:p>
          <a:pPr>
            <a:buFontTx/>
            <a:buNone/>
          </a:pPr>
          <a:r>
            <a:rPr lang="en-GB" sz="1600" b="1" dirty="0">
              <a:solidFill>
                <a:schemeClr val="tx1"/>
              </a:solidFill>
            </a:rPr>
            <a:t>Agency Spend</a:t>
          </a:r>
        </a:p>
      </dgm:t>
    </dgm:pt>
    <dgm:pt modelId="{60669ABD-7D82-47EE-BC46-ECB9C07B33BC}" type="parTrans" cxnId="{0BDC0C6C-448C-45F3-8164-66C605A0323F}">
      <dgm:prSet/>
      <dgm:spPr/>
      <dgm:t>
        <a:bodyPr/>
        <a:lstStyle/>
        <a:p>
          <a:endParaRPr lang="en-GB">
            <a:highlight>
              <a:srgbClr val="FFFF00"/>
            </a:highlight>
          </a:endParaRPr>
        </a:p>
      </dgm:t>
    </dgm:pt>
    <dgm:pt modelId="{D352E5E1-F9C0-4E1A-99E0-8DC8871B6E28}" type="sibTrans" cxnId="{0BDC0C6C-448C-45F3-8164-66C605A0323F}">
      <dgm:prSet/>
      <dgm:spPr/>
      <dgm:t>
        <a:bodyPr/>
        <a:lstStyle/>
        <a:p>
          <a:endParaRPr lang="en-GB">
            <a:highlight>
              <a:srgbClr val="FFFF00"/>
            </a:highlight>
          </a:endParaRPr>
        </a:p>
      </dgm:t>
    </dgm:pt>
    <dgm:pt modelId="{C9CDCB46-2274-4655-BC14-8AE942B2BA10}">
      <dgm:prSet phldrT="[Text]" custT="1"/>
      <dgm:spPr>
        <a:solidFill>
          <a:srgbClr val="CCECFF"/>
        </a:solidFill>
        <a:ln w="3175">
          <a:noFill/>
        </a:ln>
      </dgm:spPr>
      <dgm:t>
        <a:bodyPr/>
        <a:lstStyle/>
        <a:p>
          <a:pPr>
            <a:buFontTx/>
            <a:buNone/>
          </a:pPr>
          <a:r>
            <a:rPr lang="en-GB" sz="1600" b="1" dirty="0">
              <a:solidFill>
                <a:schemeClr val="tx1"/>
              </a:solidFill>
            </a:rPr>
            <a:t>9</a:t>
          </a:r>
        </a:p>
      </dgm:t>
    </dgm:pt>
    <dgm:pt modelId="{6E9FAB30-70A3-48B6-8C37-7715B87C012B}" type="parTrans" cxnId="{FB2C01E7-347D-4507-B2DD-31C2DB006EA6}">
      <dgm:prSet/>
      <dgm:spPr/>
      <dgm:t>
        <a:bodyPr/>
        <a:lstStyle/>
        <a:p>
          <a:endParaRPr lang="en-GB">
            <a:highlight>
              <a:srgbClr val="FFFF00"/>
            </a:highlight>
          </a:endParaRPr>
        </a:p>
      </dgm:t>
    </dgm:pt>
    <dgm:pt modelId="{66F4EAA7-7124-4060-A34B-49F4BE6A44B1}" type="sibTrans" cxnId="{FB2C01E7-347D-4507-B2DD-31C2DB006EA6}">
      <dgm:prSet/>
      <dgm:spPr/>
      <dgm:t>
        <a:bodyPr/>
        <a:lstStyle/>
        <a:p>
          <a:endParaRPr lang="en-GB">
            <a:highlight>
              <a:srgbClr val="FFFF00"/>
            </a:highlight>
          </a:endParaRPr>
        </a:p>
      </dgm:t>
    </dgm:pt>
    <dgm:pt modelId="{B429B8A6-496D-4377-BAC4-FA8485414327}">
      <dgm:prSet phldrT="[Text]" custT="1"/>
      <dgm:spPr/>
      <dgm:t>
        <a:bodyPr/>
        <a:lstStyle/>
        <a:p>
          <a:pPr>
            <a:buFontTx/>
            <a:buNone/>
          </a:pPr>
          <a:r>
            <a:rPr lang="en-GB" sz="1600" b="1" dirty="0">
              <a:solidFill>
                <a:schemeClr val="tx1"/>
              </a:solidFill>
            </a:rPr>
            <a:t>Absences &amp; Sickness</a:t>
          </a:r>
        </a:p>
      </dgm:t>
    </dgm:pt>
    <dgm:pt modelId="{4BC4E8CB-7688-4BFE-BBFE-5B279382FAE3}" type="parTrans" cxnId="{3F97611D-A1DA-43CC-9320-B08F75227B48}">
      <dgm:prSet/>
      <dgm:spPr/>
      <dgm:t>
        <a:bodyPr/>
        <a:lstStyle/>
        <a:p>
          <a:endParaRPr lang="en-GB">
            <a:highlight>
              <a:srgbClr val="FFFF00"/>
            </a:highlight>
          </a:endParaRPr>
        </a:p>
      </dgm:t>
    </dgm:pt>
    <dgm:pt modelId="{F81FD4F6-B686-4559-A7A2-88C33F47DBD9}" type="sibTrans" cxnId="{3F97611D-A1DA-43CC-9320-B08F75227B48}">
      <dgm:prSet/>
      <dgm:spPr/>
      <dgm:t>
        <a:bodyPr/>
        <a:lstStyle/>
        <a:p>
          <a:endParaRPr lang="en-GB">
            <a:highlight>
              <a:srgbClr val="FFFF00"/>
            </a:highlight>
          </a:endParaRPr>
        </a:p>
      </dgm:t>
    </dgm:pt>
    <dgm:pt modelId="{AA95D270-88CC-4A96-8727-538AAD2422E9}">
      <dgm:prSet phldrT="[Text]" custT="1"/>
      <dgm:spPr>
        <a:solidFill>
          <a:srgbClr val="CCECFF"/>
        </a:solidFill>
        <a:ln w="3175">
          <a:noFill/>
        </a:ln>
      </dgm:spPr>
      <dgm:t>
        <a:bodyPr/>
        <a:lstStyle/>
        <a:p>
          <a:pPr>
            <a:buFontTx/>
            <a:buNone/>
          </a:pPr>
          <a:r>
            <a:rPr lang="en-GB" sz="1600" b="1" dirty="0">
              <a:solidFill>
                <a:schemeClr val="tx1"/>
              </a:solidFill>
            </a:rPr>
            <a:t>10</a:t>
          </a:r>
        </a:p>
      </dgm:t>
    </dgm:pt>
    <dgm:pt modelId="{C37DCC57-75C8-4F23-9A85-10C00655ED16}" type="parTrans" cxnId="{3EA653D9-0CE5-4A22-B779-CCEDB40C22DD}">
      <dgm:prSet/>
      <dgm:spPr/>
      <dgm:t>
        <a:bodyPr/>
        <a:lstStyle/>
        <a:p>
          <a:endParaRPr lang="en-GB">
            <a:highlight>
              <a:srgbClr val="FFFF00"/>
            </a:highlight>
          </a:endParaRPr>
        </a:p>
      </dgm:t>
    </dgm:pt>
    <dgm:pt modelId="{51A47745-99D7-466F-96AB-1A333E77E7B1}" type="sibTrans" cxnId="{3EA653D9-0CE5-4A22-B779-CCEDB40C22DD}">
      <dgm:prSet/>
      <dgm:spPr/>
      <dgm:t>
        <a:bodyPr/>
        <a:lstStyle/>
        <a:p>
          <a:endParaRPr lang="en-GB">
            <a:highlight>
              <a:srgbClr val="FFFF00"/>
            </a:highlight>
          </a:endParaRPr>
        </a:p>
      </dgm:t>
    </dgm:pt>
    <dgm:pt modelId="{0A7AED8B-3DE4-4E17-99A0-F7B8A6CAA44A}">
      <dgm:prSet phldrT="[Text]" custT="1"/>
      <dgm:spPr/>
      <dgm:t>
        <a:bodyPr/>
        <a:lstStyle/>
        <a:p>
          <a:pPr>
            <a:buFontTx/>
            <a:buNone/>
          </a:pPr>
          <a:r>
            <a:rPr lang="en-GB" sz="1600" b="1" dirty="0">
              <a:solidFill>
                <a:schemeClr val="tx1"/>
              </a:solidFill>
            </a:rPr>
            <a:t>Risk Highlights</a:t>
          </a:r>
        </a:p>
      </dgm:t>
    </dgm:pt>
    <dgm:pt modelId="{BDB9C69F-22E9-43BC-ABB9-444392E5CD88}" type="parTrans" cxnId="{642D409D-FCD7-46C0-A42F-21CBFD4C530B}">
      <dgm:prSet/>
      <dgm:spPr/>
      <dgm:t>
        <a:bodyPr/>
        <a:lstStyle/>
        <a:p>
          <a:endParaRPr lang="en-GB">
            <a:highlight>
              <a:srgbClr val="FFFF00"/>
            </a:highlight>
          </a:endParaRPr>
        </a:p>
      </dgm:t>
    </dgm:pt>
    <dgm:pt modelId="{CEC6E9F4-2EA9-4FB9-8DAA-4211AA5B074B}" type="sibTrans" cxnId="{642D409D-FCD7-46C0-A42F-21CBFD4C530B}">
      <dgm:prSet/>
      <dgm:spPr/>
      <dgm:t>
        <a:bodyPr/>
        <a:lstStyle/>
        <a:p>
          <a:endParaRPr lang="en-GB">
            <a:highlight>
              <a:srgbClr val="FFFF00"/>
            </a:highlight>
          </a:endParaRPr>
        </a:p>
      </dgm:t>
    </dgm:pt>
    <dgm:pt modelId="{C0E7810A-36A9-422B-AC93-FC7AF1C6ADB3}">
      <dgm:prSet phldrT="[Text]" custT="1"/>
      <dgm:spPr>
        <a:solidFill>
          <a:srgbClr val="CCECFF"/>
        </a:solidFill>
        <a:ln w="3175">
          <a:noFill/>
        </a:ln>
      </dgm:spPr>
      <dgm:t>
        <a:bodyPr/>
        <a:lstStyle/>
        <a:p>
          <a:pPr>
            <a:buFontTx/>
            <a:buNone/>
          </a:pPr>
          <a:r>
            <a:rPr lang="en-GB" sz="1600" b="1" dirty="0">
              <a:solidFill>
                <a:schemeClr val="tx1"/>
              </a:solidFill>
            </a:rPr>
            <a:t>11</a:t>
          </a:r>
        </a:p>
      </dgm:t>
    </dgm:pt>
    <dgm:pt modelId="{BFFDAD5B-7C42-49CE-ACAE-4993A12FB396}" type="parTrans" cxnId="{ABD9B5FA-FDB4-4C45-BD69-6E8D952A7F92}">
      <dgm:prSet/>
      <dgm:spPr/>
      <dgm:t>
        <a:bodyPr/>
        <a:lstStyle/>
        <a:p>
          <a:endParaRPr lang="en-GB">
            <a:highlight>
              <a:srgbClr val="FFFF00"/>
            </a:highlight>
          </a:endParaRPr>
        </a:p>
      </dgm:t>
    </dgm:pt>
    <dgm:pt modelId="{4E93CEF5-4ED0-40A7-A45D-DB94B5913986}" type="sibTrans" cxnId="{ABD9B5FA-FDB4-4C45-BD69-6E8D952A7F92}">
      <dgm:prSet/>
      <dgm:spPr/>
      <dgm:t>
        <a:bodyPr/>
        <a:lstStyle/>
        <a:p>
          <a:endParaRPr lang="en-GB">
            <a:highlight>
              <a:srgbClr val="FFFF00"/>
            </a:highlight>
          </a:endParaRPr>
        </a:p>
      </dgm:t>
    </dgm:pt>
    <dgm:pt modelId="{C70D3C59-BB81-4964-95FB-E98040AFF8E0}">
      <dgm:prSet phldrT="[Text]" custT="1"/>
      <dgm:spPr/>
      <dgm:t>
        <a:bodyPr/>
        <a:lstStyle/>
        <a:p>
          <a:pPr>
            <a:buFontTx/>
            <a:buNone/>
          </a:pPr>
          <a:r>
            <a:rPr lang="en-GB" sz="1600" b="1" dirty="0">
              <a:solidFill>
                <a:schemeClr val="tx1"/>
              </a:solidFill>
            </a:rPr>
            <a:t>Retention</a:t>
          </a:r>
        </a:p>
      </dgm:t>
    </dgm:pt>
    <dgm:pt modelId="{289F919F-B745-4F4D-898B-0B997EEC0F57}" type="parTrans" cxnId="{2C4D27A9-053E-47D9-A5F3-2C6F05D38E56}">
      <dgm:prSet/>
      <dgm:spPr/>
      <dgm:t>
        <a:bodyPr/>
        <a:lstStyle/>
        <a:p>
          <a:endParaRPr lang="en-GB">
            <a:highlight>
              <a:srgbClr val="FFFF00"/>
            </a:highlight>
          </a:endParaRPr>
        </a:p>
      </dgm:t>
    </dgm:pt>
    <dgm:pt modelId="{023E38D1-9798-4D66-9874-88E21F876683}" type="sibTrans" cxnId="{2C4D27A9-053E-47D9-A5F3-2C6F05D38E56}">
      <dgm:prSet/>
      <dgm:spPr/>
      <dgm:t>
        <a:bodyPr/>
        <a:lstStyle/>
        <a:p>
          <a:endParaRPr lang="en-GB">
            <a:highlight>
              <a:srgbClr val="FFFF00"/>
            </a:highlight>
          </a:endParaRPr>
        </a:p>
      </dgm:t>
    </dgm:pt>
    <dgm:pt modelId="{CE84DAC9-A6A5-4FDD-AB41-CC91EB252C61}">
      <dgm:prSet phldrT="[Text]" custT="1"/>
      <dgm:spPr>
        <a:solidFill>
          <a:srgbClr val="CCECFF"/>
        </a:solidFill>
        <a:ln w="3175">
          <a:noFill/>
        </a:ln>
      </dgm:spPr>
      <dgm:t>
        <a:bodyPr/>
        <a:lstStyle/>
        <a:p>
          <a:pPr>
            <a:buFontTx/>
            <a:buNone/>
          </a:pPr>
          <a:r>
            <a:rPr lang="en-GB" sz="1600" b="1" dirty="0">
              <a:solidFill>
                <a:schemeClr val="tx1"/>
              </a:solidFill>
            </a:rPr>
            <a:t>12</a:t>
          </a:r>
        </a:p>
      </dgm:t>
    </dgm:pt>
    <dgm:pt modelId="{3A098BD9-986C-42BA-9799-7C8A7A40CF53}" type="parTrans" cxnId="{CA26F539-01CE-4098-8FA1-6CCA4C8F3740}">
      <dgm:prSet/>
      <dgm:spPr/>
      <dgm:t>
        <a:bodyPr/>
        <a:lstStyle/>
        <a:p>
          <a:endParaRPr lang="en-GB">
            <a:highlight>
              <a:srgbClr val="FFFF00"/>
            </a:highlight>
          </a:endParaRPr>
        </a:p>
      </dgm:t>
    </dgm:pt>
    <dgm:pt modelId="{7EC19BE4-B0ED-4A19-BD6D-B617F6080DD1}" type="sibTrans" cxnId="{CA26F539-01CE-4098-8FA1-6CCA4C8F3740}">
      <dgm:prSet/>
      <dgm:spPr/>
      <dgm:t>
        <a:bodyPr/>
        <a:lstStyle/>
        <a:p>
          <a:endParaRPr lang="en-GB">
            <a:highlight>
              <a:srgbClr val="FFFF00"/>
            </a:highlight>
          </a:endParaRPr>
        </a:p>
      </dgm:t>
    </dgm:pt>
    <dgm:pt modelId="{2B0CAD2D-BA09-45BC-A1BC-34A2FF710994}">
      <dgm:prSet phldrT="[Text]" custT="1"/>
      <dgm:spPr/>
      <dgm:t>
        <a:bodyPr/>
        <a:lstStyle/>
        <a:p>
          <a:pPr>
            <a:buFontTx/>
            <a:buNone/>
          </a:pPr>
          <a:r>
            <a:rPr lang="en-GB" sz="1600" b="1" dirty="0">
              <a:solidFill>
                <a:schemeClr val="tx1"/>
              </a:solidFill>
            </a:rPr>
            <a:t>Reasons for Leaving</a:t>
          </a:r>
        </a:p>
      </dgm:t>
    </dgm:pt>
    <dgm:pt modelId="{8AD367EA-7713-431B-AF50-7BA46323D3EC}" type="parTrans" cxnId="{190D2942-30B6-438B-8747-275DF7AD7E42}">
      <dgm:prSet/>
      <dgm:spPr/>
      <dgm:t>
        <a:bodyPr/>
        <a:lstStyle/>
        <a:p>
          <a:endParaRPr lang="en-GB">
            <a:highlight>
              <a:srgbClr val="FFFF00"/>
            </a:highlight>
          </a:endParaRPr>
        </a:p>
      </dgm:t>
    </dgm:pt>
    <dgm:pt modelId="{6D59D65E-02BC-4E86-AEC6-D66B97E74A4A}" type="sibTrans" cxnId="{190D2942-30B6-438B-8747-275DF7AD7E42}">
      <dgm:prSet/>
      <dgm:spPr/>
      <dgm:t>
        <a:bodyPr/>
        <a:lstStyle/>
        <a:p>
          <a:endParaRPr lang="en-GB">
            <a:highlight>
              <a:srgbClr val="FFFF00"/>
            </a:highlight>
          </a:endParaRPr>
        </a:p>
      </dgm:t>
    </dgm:pt>
    <dgm:pt modelId="{DF68A865-1D15-4F24-A540-6067F356BF8C}">
      <dgm:prSet phldrT="[Text]" custT="1"/>
      <dgm:spPr>
        <a:solidFill>
          <a:srgbClr val="CCECFF"/>
        </a:solidFill>
        <a:ln w="3175">
          <a:noFill/>
        </a:ln>
      </dgm:spPr>
      <dgm:t>
        <a:bodyPr/>
        <a:lstStyle/>
        <a:p>
          <a:pPr>
            <a:buFontTx/>
            <a:buNone/>
          </a:pPr>
          <a:r>
            <a:rPr lang="en-GB" sz="1600" b="1" dirty="0">
              <a:solidFill>
                <a:schemeClr val="tx1"/>
              </a:solidFill>
            </a:rPr>
            <a:t>13</a:t>
          </a:r>
        </a:p>
      </dgm:t>
    </dgm:pt>
    <dgm:pt modelId="{01C4913E-5567-4B8B-AA02-ACF60E5D1C9B}" type="parTrans" cxnId="{ECAC5734-A7B9-4B87-8893-582A08F80D80}">
      <dgm:prSet/>
      <dgm:spPr/>
      <dgm:t>
        <a:bodyPr/>
        <a:lstStyle/>
        <a:p>
          <a:endParaRPr lang="en-GB">
            <a:highlight>
              <a:srgbClr val="FFFF00"/>
            </a:highlight>
          </a:endParaRPr>
        </a:p>
      </dgm:t>
    </dgm:pt>
    <dgm:pt modelId="{67E903A3-C1C3-4698-A85F-99E523C58375}" type="sibTrans" cxnId="{ECAC5734-A7B9-4B87-8893-582A08F80D80}">
      <dgm:prSet/>
      <dgm:spPr/>
      <dgm:t>
        <a:bodyPr/>
        <a:lstStyle/>
        <a:p>
          <a:endParaRPr lang="en-GB">
            <a:highlight>
              <a:srgbClr val="FFFF00"/>
            </a:highlight>
          </a:endParaRPr>
        </a:p>
      </dgm:t>
    </dgm:pt>
    <dgm:pt modelId="{DB2F6940-09B4-47B0-BC11-69CC250B5A8F}">
      <dgm:prSet phldrT="[Text]" custT="1"/>
      <dgm:spPr/>
      <dgm:t>
        <a:bodyPr/>
        <a:lstStyle/>
        <a:p>
          <a:pPr>
            <a:buFontTx/>
            <a:buNone/>
          </a:pPr>
          <a:r>
            <a:rPr lang="en-GB" sz="1600" b="1" dirty="0">
              <a:solidFill>
                <a:schemeClr val="tx1"/>
              </a:solidFill>
            </a:rPr>
            <a:t>Recruitment</a:t>
          </a:r>
        </a:p>
      </dgm:t>
    </dgm:pt>
    <dgm:pt modelId="{54CE01AD-866A-45D6-ABC4-337EECEBC81C}" type="parTrans" cxnId="{6B9A11D2-36BA-4C93-9DE7-8F67B717545F}">
      <dgm:prSet/>
      <dgm:spPr/>
      <dgm:t>
        <a:bodyPr/>
        <a:lstStyle/>
        <a:p>
          <a:endParaRPr lang="en-GB">
            <a:highlight>
              <a:srgbClr val="FFFF00"/>
            </a:highlight>
          </a:endParaRPr>
        </a:p>
      </dgm:t>
    </dgm:pt>
    <dgm:pt modelId="{658D251A-0867-4520-AB4F-31AFE8BD4DD8}" type="sibTrans" cxnId="{6B9A11D2-36BA-4C93-9DE7-8F67B717545F}">
      <dgm:prSet/>
      <dgm:spPr/>
      <dgm:t>
        <a:bodyPr/>
        <a:lstStyle/>
        <a:p>
          <a:endParaRPr lang="en-GB">
            <a:highlight>
              <a:srgbClr val="FFFF00"/>
            </a:highlight>
          </a:endParaRPr>
        </a:p>
      </dgm:t>
    </dgm:pt>
    <dgm:pt modelId="{0A7FCAEE-94BE-4271-A4FC-8D1DA9BF0B87}">
      <dgm:prSet phldrT="[Text]" custT="1"/>
      <dgm:spPr>
        <a:solidFill>
          <a:srgbClr val="CCECFF"/>
        </a:solidFill>
        <a:ln w="3175">
          <a:noFill/>
        </a:ln>
      </dgm:spPr>
      <dgm:t>
        <a:bodyPr/>
        <a:lstStyle/>
        <a:p>
          <a:pPr>
            <a:buFontTx/>
            <a:buNone/>
          </a:pPr>
          <a:r>
            <a:rPr lang="en-GB" sz="1600" b="1" dirty="0">
              <a:solidFill>
                <a:schemeClr val="tx1"/>
              </a:solidFill>
            </a:rPr>
            <a:t>14</a:t>
          </a:r>
        </a:p>
      </dgm:t>
    </dgm:pt>
    <dgm:pt modelId="{3C32C3FB-FB44-4B42-B861-26B41B7F3103}" type="parTrans" cxnId="{D33992A5-6C21-4895-8506-C84900AF4D26}">
      <dgm:prSet/>
      <dgm:spPr/>
      <dgm:t>
        <a:bodyPr/>
        <a:lstStyle/>
        <a:p>
          <a:endParaRPr lang="en-GB">
            <a:highlight>
              <a:srgbClr val="FFFF00"/>
            </a:highlight>
          </a:endParaRPr>
        </a:p>
      </dgm:t>
    </dgm:pt>
    <dgm:pt modelId="{7533D04B-ACD3-499E-8ABF-9241546CEF52}" type="sibTrans" cxnId="{D33992A5-6C21-4895-8506-C84900AF4D26}">
      <dgm:prSet/>
      <dgm:spPr/>
      <dgm:t>
        <a:bodyPr/>
        <a:lstStyle/>
        <a:p>
          <a:endParaRPr lang="en-GB">
            <a:highlight>
              <a:srgbClr val="FFFF00"/>
            </a:highlight>
          </a:endParaRPr>
        </a:p>
      </dgm:t>
    </dgm:pt>
    <dgm:pt modelId="{CC76543E-56D0-49FC-AFF7-E32C2CDE1F76}">
      <dgm:prSet phldrT="[Text]" custT="1"/>
      <dgm:spPr/>
      <dgm:t>
        <a:bodyPr/>
        <a:lstStyle/>
        <a:p>
          <a:pPr>
            <a:buFontTx/>
            <a:buNone/>
          </a:pPr>
          <a:r>
            <a:rPr lang="en-GB" sz="1600" b="1" dirty="0">
              <a:solidFill>
                <a:schemeClr val="tx1"/>
              </a:solidFill>
            </a:rPr>
            <a:t>Training Pathways</a:t>
          </a:r>
        </a:p>
      </dgm:t>
    </dgm:pt>
    <dgm:pt modelId="{5A6B266A-5A69-4483-B36C-5AE765902B7E}" type="parTrans" cxnId="{6B50B82A-1A5A-401D-AFCF-FE8C897CA72D}">
      <dgm:prSet/>
      <dgm:spPr/>
      <dgm:t>
        <a:bodyPr/>
        <a:lstStyle/>
        <a:p>
          <a:endParaRPr lang="en-GB">
            <a:highlight>
              <a:srgbClr val="FFFF00"/>
            </a:highlight>
          </a:endParaRPr>
        </a:p>
      </dgm:t>
    </dgm:pt>
    <dgm:pt modelId="{29D262AC-32ED-42AA-9784-01766241087F}" type="sibTrans" cxnId="{6B50B82A-1A5A-401D-AFCF-FE8C897CA72D}">
      <dgm:prSet/>
      <dgm:spPr/>
      <dgm:t>
        <a:bodyPr/>
        <a:lstStyle/>
        <a:p>
          <a:endParaRPr lang="en-GB">
            <a:highlight>
              <a:srgbClr val="FFFF00"/>
            </a:highlight>
          </a:endParaRPr>
        </a:p>
      </dgm:t>
    </dgm:pt>
    <dgm:pt modelId="{AD2669AF-D8B2-4E12-AB86-C6B872232406}">
      <dgm:prSet phldrT="[Text]" custT="1"/>
      <dgm:spPr>
        <a:solidFill>
          <a:srgbClr val="CCECFF"/>
        </a:solidFill>
        <a:ln w="3175">
          <a:noFill/>
        </a:ln>
      </dgm:spPr>
      <dgm:t>
        <a:bodyPr/>
        <a:lstStyle/>
        <a:p>
          <a:pPr>
            <a:buFontTx/>
            <a:buNone/>
          </a:pPr>
          <a:r>
            <a:rPr lang="en-GB" sz="1600" b="1" dirty="0">
              <a:solidFill>
                <a:schemeClr val="tx1"/>
              </a:solidFill>
            </a:rPr>
            <a:t>15</a:t>
          </a:r>
        </a:p>
      </dgm:t>
    </dgm:pt>
    <dgm:pt modelId="{277B709A-2054-4831-95FE-A175E11090EF}" type="parTrans" cxnId="{BC562AE1-3020-456D-BD72-43D95B9450DF}">
      <dgm:prSet/>
      <dgm:spPr/>
      <dgm:t>
        <a:bodyPr/>
        <a:lstStyle/>
        <a:p>
          <a:endParaRPr lang="en-GB">
            <a:highlight>
              <a:srgbClr val="FFFF00"/>
            </a:highlight>
          </a:endParaRPr>
        </a:p>
      </dgm:t>
    </dgm:pt>
    <dgm:pt modelId="{D506A97F-5C7B-4F9B-B5EC-10782493E309}" type="sibTrans" cxnId="{BC562AE1-3020-456D-BD72-43D95B9450DF}">
      <dgm:prSet/>
      <dgm:spPr/>
      <dgm:t>
        <a:bodyPr/>
        <a:lstStyle/>
        <a:p>
          <a:endParaRPr lang="en-GB">
            <a:highlight>
              <a:srgbClr val="FFFF00"/>
            </a:highlight>
          </a:endParaRPr>
        </a:p>
      </dgm:t>
    </dgm:pt>
    <dgm:pt modelId="{F0260911-29E7-4912-BDC7-682ED7D16A26}">
      <dgm:prSet phldrT="[Text]" custT="1"/>
      <dgm:spPr/>
      <dgm:t>
        <a:bodyPr/>
        <a:lstStyle/>
        <a:p>
          <a:pPr>
            <a:buFontTx/>
            <a:buNone/>
          </a:pPr>
          <a:r>
            <a:rPr lang="en-GB" sz="1600" b="1" dirty="0">
              <a:solidFill>
                <a:schemeClr val="tx1"/>
              </a:solidFill>
            </a:rPr>
            <a:t>Healthcare Scientists</a:t>
          </a:r>
        </a:p>
      </dgm:t>
    </dgm:pt>
    <dgm:pt modelId="{2BAF73CE-8276-4490-9BCD-C92CFC941C7B}" type="parTrans" cxnId="{BC5D7336-E778-41B8-936B-2E3A0A0142DE}">
      <dgm:prSet/>
      <dgm:spPr/>
      <dgm:t>
        <a:bodyPr/>
        <a:lstStyle/>
        <a:p>
          <a:endParaRPr lang="en-GB">
            <a:highlight>
              <a:srgbClr val="FFFF00"/>
            </a:highlight>
          </a:endParaRPr>
        </a:p>
      </dgm:t>
    </dgm:pt>
    <dgm:pt modelId="{2CA88E7E-513F-44C1-9344-E952C1B7BF4E}" type="sibTrans" cxnId="{BC5D7336-E778-41B8-936B-2E3A0A0142DE}">
      <dgm:prSet/>
      <dgm:spPr/>
      <dgm:t>
        <a:bodyPr/>
        <a:lstStyle/>
        <a:p>
          <a:endParaRPr lang="en-GB">
            <a:highlight>
              <a:srgbClr val="FFFF00"/>
            </a:highlight>
          </a:endParaRPr>
        </a:p>
      </dgm:t>
    </dgm:pt>
    <dgm:pt modelId="{DE2C0A6E-9A10-4E8F-AEDE-38C68EDDBEF5}">
      <dgm:prSet phldrT="[Text]" custT="1"/>
      <dgm:spPr>
        <a:solidFill>
          <a:srgbClr val="CCECFF"/>
        </a:solidFill>
        <a:ln w="3175">
          <a:noFill/>
        </a:ln>
      </dgm:spPr>
      <dgm:t>
        <a:bodyPr/>
        <a:lstStyle/>
        <a:p>
          <a:pPr>
            <a:buFontTx/>
            <a:buNone/>
          </a:pPr>
          <a:r>
            <a:rPr lang="en-GB" sz="1600" b="1" dirty="0">
              <a:solidFill>
                <a:schemeClr val="tx1"/>
              </a:solidFill>
            </a:rPr>
            <a:t>16</a:t>
          </a:r>
        </a:p>
      </dgm:t>
    </dgm:pt>
    <dgm:pt modelId="{5CD21ACF-8B1F-447E-9FE2-C4254DC2492F}" type="parTrans" cxnId="{E869BB94-35A7-4C01-8403-F4AF048C0593}">
      <dgm:prSet/>
      <dgm:spPr/>
      <dgm:t>
        <a:bodyPr/>
        <a:lstStyle/>
        <a:p>
          <a:endParaRPr lang="en-GB">
            <a:highlight>
              <a:srgbClr val="FFFF00"/>
            </a:highlight>
          </a:endParaRPr>
        </a:p>
      </dgm:t>
    </dgm:pt>
    <dgm:pt modelId="{20843D07-BF86-4F54-A55E-0E562C2DA25C}" type="sibTrans" cxnId="{E869BB94-35A7-4C01-8403-F4AF048C0593}">
      <dgm:prSet/>
      <dgm:spPr/>
      <dgm:t>
        <a:bodyPr/>
        <a:lstStyle/>
        <a:p>
          <a:endParaRPr lang="en-GB">
            <a:highlight>
              <a:srgbClr val="FFFF00"/>
            </a:highlight>
          </a:endParaRPr>
        </a:p>
      </dgm:t>
    </dgm:pt>
    <dgm:pt modelId="{413ACDCA-49D4-4173-960E-82F1152FAE2E}">
      <dgm:prSet phldrT="[Text]" custT="1"/>
      <dgm:spPr/>
      <dgm:t>
        <a:bodyPr/>
        <a:lstStyle/>
        <a:p>
          <a:pPr>
            <a:buFontTx/>
            <a:buNone/>
          </a:pPr>
          <a:r>
            <a:rPr lang="en-GB" sz="1600" b="1" dirty="0">
              <a:solidFill>
                <a:schemeClr val="tx1"/>
              </a:solidFill>
            </a:rPr>
            <a:t>Allied Health Professionals</a:t>
          </a:r>
        </a:p>
      </dgm:t>
    </dgm:pt>
    <dgm:pt modelId="{B44B71D0-0F6E-4260-88FE-177FD2432DC3}" type="parTrans" cxnId="{D480BE3B-B567-4F90-874B-D9D05D8F5988}">
      <dgm:prSet/>
      <dgm:spPr/>
      <dgm:t>
        <a:bodyPr/>
        <a:lstStyle/>
        <a:p>
          <a:endParaRPr lang="en-GB">
            <a:highlight>
              <a:srgbClr val="FFFF00"/>
            </a:highlight>
          </a:endParaRPr>
        </a:p>
      </dgm:t>
    </dgm:pt>
    <dgm:pt modelId="{B516C414-42B9-421B-94E1-45174A727C38}" type="sibTrans" cxnId="{D480BE3B-B567-4F90-874B-D9D05D8F5988}">
      <dgm:prSet/>
      <dgm:spPr/>
      <dgm:t>
        <a:bodyPr/>
        <a:lstStyle/>
        <a:p>
          <a:endParaRPr lang="en-GB">
            <a:highlight>
              <a:srgbClr val="FFFF00"/>
            </a:highlight>
          </a:endParaRPr>
        </a:p>
      </dgm:t>
    </dgm:pt>
    <dgm:pt modelId="{12E3B65D-BBE7-4DEA-8034-E5DC796A2847}">
      <dgm:prSet phldrT="[Text]" custT="1"/>
      <dgm:spPr>
        <a:solidFill>
          <a:srgbClr val="CCECFF"/>
        </a:solidFill>
        <a:ln w="3175">
          <a:noFill/>
        </a:ln>
      </dgm:spPr>
      <dgm:t>
        <a:bodyPr/>
        <a:lstStyle/>
        <a:p>
          <a:pPr>
            <a:buFontTx/>
            <a:buNone/>
          </a:pPr>
          <a:r>
            <a:rPr lang="en-GB" sz="1600" b="1" dirty="0">
              <a:solidFill>
                <a:schemeClr val="tx1"/>
              </a:solidFill>
            </a:rPr>
            <a:t>17</a:t>
          </a:r>
        </a:p>
      </dgm:t>
    </dgm:pt>
    <dgm:pt modelId="{70ED1B97-876C-4D7E-B6AB-5A3F7503DC51}" type="parTrans" cxnId="{CE8D4721-004A-453A-A8E7-50AD789CC981}">
      <dgm:prSet/>
      <dgm:spPr/>
      <dgm:t>
        <a:bodyPr/>
        <a:lstStyle/>
        <a:p>
          <a:endParaRPr lang="en-GB">
            <a:highlight>
              <a:srgbClr val="FFFF00"/>
            </a:highlight>
          </a:endParaRPr>
        </a:p>
      </dgm:t>
    </dgm:pt>
    <dgm:pt modelId="{21F7AD6A-6EFB-4A5E-BCE8-88A37D2C5E82}" type="sibTrans" cxnId="{CE8D4721-004A-453A-A8E7-50AD789CC981}">
      <dgm:prSet/>
      <dgm:spPr/>
      <dgm:t>
        <a:bodyPr/>
        <a:lstStyle/>
        <a:p>
          <a:endParaRPr lang="en-GB">
            <a:highlight>
              <a:srgbClr val="FFFF00"/>
            </a:highlight>
          </a:endParaRPr>
        </a:p>
      </dgm:t>
    </dgm:pt>
    <dgm:pt modelId="{501CBC1B-C832-4189-8CBF-93AE64656239}">
      <dgm:prSet phldrT="[Text]" custT="1"/>
      <dgm:spPr/>
      <dgm:t>
        <a:bodyPr/>
        <a:lstStyle/>
        <a:p>
          <a:pPr>
            <a:buFontTx/>
            <a:buNone/>
          </a:pPr>
          <a:r>
            <a:rPr lang="en-GB" sz="1600" b="1" dirty="0">
              <a:solidFill>
                <a:schemeClr val="tx1"/>
              </a:solidFill>
            </a:rPr>
            <a:t>Midwifery Update</a:t>
          </a:r>
        </a:p>
      </dgm:t>
    </dgm:pt>
    <dgm:pt modelId="{EFF20F97-482D-45DD-A7FA-8F67883F654E}" type="parTrans" cxnId="{448D1427-3258-486E-867A-8FD0D1CDA1FF}">
      <dgm:prSet/>
      <dgm:spPr/>
      <dgm:t>
        <a:bodyPr/>
        <a:lstStyle/>
        <a:p>
          <a:endParaRPr lang="en-GB">
            <a:highlight>
              <a:srgbClr val="FFFF00"/>
            </a:highlight>
          </a:endParaRPr>
        </a:p>
      </dgm:t>
    </dgm:pt>
    <dgm:pt modelId="{21742041-389A-4EAC-8C2A-E0D0CC8A7444}" type="sibTrans" cxnId="{448D1427-3258-486E-867A-8FD0D1CDA1FF}">
      <dgm:prSet/>
      <dgm:spPr/>
      <dgm:t>
        <a:bodyPr/>
        <a:lstStyle/>
        <a:p>
          <a:endParaRPr lang="en-GB">
            <a:highlight>
              <a:srgbClr val="FFFF00"/>
            </a:highlight>
          </a:endParaRPr>
        </a:p>
      </dgm:t>
    </dgm:pt>
    <dgm:pt modelId="{84425961-E724-40B2-98EC-574F8A21A84D}">
      <dgm:prSet phldrT="[Text]" custT="1"/>
      <dgm:spPr>
        <a:solidFill>
          <a:srgbClr val="CCECFF"/>
        </a:solidFill>
        <a:ln w="3175">
          <a:noFill/>
        </a:ln>
      </dgm:spPr>
      <dgm:t>
        <a:bodyPr/>
        <a:lstStyle/>
        <a:p>
          <a:pPr>
            <a:buFontTx/>
            <a:buNone/>
          </a:pPr>
          <a:r>
            <a:rPr lang="en-GB" sz="1600" b="1" dirty="0">
              <a:solidFill>
                <a:schemeClr val="tx1"/>
              </a:solidFill>
            </a:rPr>
            <a:t>18</a:t>
          </a:r>
        </a:p>
      </dgm:t>
    </dgm:pt>
    <dgm:pt modelId="{D34B4F46-C1AF-4623-B476-1F02E23AF827}" type="parTrans" cxnId="{BF028AE2-67D6-447D-9F52-62A4DD9BA09C}">
      <dgm:prSet/>
      <dgm:spPr/>
      <dgm:t>
        <a:bodyPr/>
        <a:lstStyle/>
        <a:p>
          <a:endParaRPr lang="en-GB">
            <a:highlight>
              <a:srgbClr val="FFFF00"/>
            </a:highlight>
          </a:endParaRPr>
        </a:p>
      </dgm:t>
    </dgm:pt>
    <dgm:pt modelId="{AF0F979D-6757-4F3F-8CBE-26EFDABF3AE0}" type="sibTrans" cxnId="{BF028AE2-67D6-447D-9F52-62A4DD9BA09C}">
      <dgm:prSet/>
      <dgm:spPr/>
      <dgm:t>
        <a:bodyPr/>
        <a:lstStyle/>
        <a:p>
          <a:endParaRPr lang="en-GB">
            <a:highlight>
              <a:srgbClr val="FFFF00"/>
            </a:highlight>
          </a:endParaRPr>
        </a:p>
      </dgm:t>
    </dgm:pt>
    <dgm:pt modelId="{06546D34-39E8-4526-98AA-E771613495A7}">
      <dgm:prSet phldrT="[Text]" custT="1"/>
      <dgm:spPr/>
      <dgm:t>
        <a:bodyPr/>
        <a:lstStyle/>
        <a:p>
          <a:pPr>
            <a:buFontTx/>
            <a:buNone/>
          </a:pPr>
          <a:r>
            <a:rPr lang="en-GB" sz="1600" b="1" dirty="0">
              <a:solidFill>
                <a:schemeClr val="tx1"/>
              </a:solidFill>
            </a:rPr>
            <a:t>Medical Workforce</a:t>
          </a:r>
        </a:p>
      </dgm:t>
    </dgm:pt>
    <dgm:pt modelId="{0C5B18CB-B470-467B-9058-04C2A77E7650}" type="parTrans" cxnId="{F1DF877B-83CB-4EF7-8D48-52FBC3913D42}">
      <dgm:prSet/>
      <dgm:spPr/>
      <dgm:t>
        <a:bodyPr/>
        <a:lstStyle/>
        <a:p>
          <a:endParaRPr lang="en-GB">
            <a:highlight>
              <a:srgbClr val="FFFF00"/>
            </a:highlight>
          </a:endParaRPr>
        </a:p>
      </dgm:t>
    </dgm:pt>
    <dgm:pt modelId="{D8265C05-3FA2-4E33-94C6-A1E14F048C44}" type="sibTrans" cxnId="{F1DF877B-83CB-4EF7-8D48-52FBC3913D42}">
      <dgm:prSet/>
      <dgm:spPr/>
      <dgm:t>
        <a:bodyPr/>
        <a:lstStyle/>
        <a:p>
          <a:endParaRPr lang="en-GB">
            <a:highlight>
              <a:srgbClr val="FFFF00"/>
            </a:highlight>
          </a:endParaRPr>
        </a:p>
      </dgm:t>
    </dgm:pt>
    <dgm:pt modelId="{BF0AA1F0-5522-48EE-A69B-0024E2B987F0}">
      <dgm:prSet phldrT="[Text]" custT="1"/>
      <dgm:spPr>
        <a:solidFill>
          <a:srgbClr val="CCECFF"/>
        </a:solidFill>
      </dgm:spPr>
      <dgm:t>
        <a:bodyPr/>
        <a:lstStyle/>
        <a:p>
          <a:pPr>
            <a:buFontTx/>
            <a:buNone/>
          </a:pPr>
          <a:r>
            <a:rPr lang="en-GB" sz="1600" b="1" dirty="0">
              <a:solidFill>
                <a:schemeClr val="tx1"/>
              </a:solidFill>
            </a:rPr>
            <a:t>19</a:t>
          </a:r>
        </a:p>
      </dgm:t>
    </dgm:pt>
    <dgm:pt modelId="{B94E46DB-DD60-444D-9AA9-EAD87931D661}" type="parTrans" cxnId="{2E43FA62-B622-4E19-BF16-1B80FF328D12}">
      <dgm:prSet/>
      <dgm:spPr/>
      <dgm:t>
        <a:bodyPr/>
        <a:lstStyle/>
        <a:p>
          <a:endParaRPr lang="en-GB"/>
        </a:p>
      </dgm:t>
    </dgm:pt>
    <dgm:pt modelId="{364AFAA7-675F-42E4-814A-083CB0E4C3BE}" type="sibTrans" cxnId="{2E43FA62-B622-4E19-BF16-1B80FF328D12}">
      <dgm:prSet/>
      <dgm:spPr/>
      <dgm:t>
        <a:bodyPr/>
        <a:lstStyle/>
        <a:p>
          <a:endParaRPr lang="en-GB"/>
        </a:p>
      </dgm:t>
    </dgm:pt>
    <dgm:pt modelId="{1554FEB8-A085-4BBB-84F7-4ADB7CAE1AA1}">
      <dgm:prSet phldrT="[Text]" custT="1"/>
      <dgm:spPr>
        <a:solidFill>
          <a:srgbClr val="CCECFF"/>
        </a:solidFill>
      </dgm:spPr>
      <dgm:t>
        <a:bodyPr/>
        <a:lstStyle/>
        <a:p>
          <a:pPr>
            <a:buFontTx/>
            <a:buNone/>
          </a:pPr>
          <a:r>
            <a:rPr lang="en-GB" sz="1600" b="1" dirty="0">
              <a:solidFill>
                <a:schemeClr val="tx1"/>
              </a:solidFill>
            </a:rPr>
            <a:t>20</a:t>
          </a:r>
        </a:p>
      </dgm:t>
    </dgm:pt>
    <dgm:pt modelId="{A5250FCE-4CAE-4853-BF12-9DDFFE7914A7}" type="parTrans" cxnId="{A21B7753-6D2B-4CAD-8C99-19A943C2ACF1}">
      <dgm:prSet/>
      <dgm:spPr/>
      <dgm:t>
        <a:bodyPr/>
        <a:lstStyle/>
        <a:p>
          <a:endParaRPr lang="en-GB"/>
        </a:p>
      </dgm:t>
    </dgm:pt>
    <dgm:pt modelId="{EBCD4D87-8B59-441E-9E52-C2A3B9A55A77}" type="sibTrans" cxnId="{A21B7753-6D2B-4CAD-8C99-19A943C2ACF1}">
      <dgm:prSet/>
      <dgm:spPr/>
      <dgm:t>
        <a:bodyPr/>
        <a:lstStyle/>
        <a:p>
          <a:endParaRPr lang="en-GB"/>
        </a:p>
      </dgm:t>
    </dgm:pt>
    <dgm:pt modelId="{401722F1-4A0D-4E16-8FBD-C6266C1A170A}">
      <dgm:prSet phldrT="[Text]" custT="1"/>
      <dgm:spPr/>
      <dgm:t>
        <a:bodyPr/>
        <a:lstStyle/>
        <a:p>
          <a:pPr>
            <a:buFontTx/>
            <a:buNone/>
          </a:pPr>
          <a:r>
            <a:rPr lang="en-GB" sz="1600" b="1" dirty="0">
              <a:solidFill>
                <a:schemeClr val="tx1"/>
              </a:solidFill>
            </a:rPr>
            <a:t>Good News</a:t>
          </a:r>
        </a:p>
      </dgm:t>
    </dgm:pt>
    <dgm:pt modelId="{BE2DE113-DD58-404F-9B05-E1CAA60D352E}" type="parTrans" cxnId="{E9910966-3086-46EB-8C4A-E41A8CC928D7}">
      <dgm:prSet/>
      <dgm:spPr/>
      <dgm:t>
        <a:bodyPr/>
        <a:lstStyle/>
        <a:p>
          <a:endParaRPr lang="en-GB"/>
        </a:p>
      </dgm:t>
    </dgm:pt>
    <dgm:pt modelId="{3CE3A4AD-94F0-428D-B582-ACC0F8825CE4}" type="sibTrans" cxnId="{E9910966-3086-46EB-8C4A-E41A8CC928D7}">
      <dgm:prSet/>
      <dgm:spPr/>
      <dgm:t>
        <a:bodyPr/>
        <a:lstStyle/>
        <a:p>
          <a:endParaRPr lang="en-GB"/>
        </a:p>
      </dgm:t>
    </dgm:pt>
    <dgm:pt modelId="{55B760D7-A948-44C1-A9D7-634939B084C5}">
      <dgm:prSet phldrT="[Text]" custT="1"/>
      <dgm:spPr/>
      <dgm:t>
        <a:bodyPr/>
        <a:lstStyle/>
        <a:p>
          <a:pPr>
            <a:buFontTx/>
            <a:buNone/>
          </a:pPr>
          <a:r>
            <a:rPr lang="en-GB" sz="1600" b="1" dirty="0">
              <a:solidFill>
                <a:schemeClr val="tx1"/>
              </a:solidFill>
            </a:rPr>
            <a:t>Going Forward</a:t>
          </a:r>
        </a:p>
      </dgm:t>
    </dgm:pt>
    <dgm:pt modelId="{FF34348D-6C8F-4C8A-93D3-9589182C7B1E}" type="parTrans" cxnId="{2E36CA50-46DE-4ECE-8A12-8FDBB6EC7CED}">
      <dgm:prSet/>
      <dgm:spPr/>
      <dgm:t>
        <a:bodyPr/>
        <a:lstStyle/>
        <a:p>
          <a:endParaRPr lang="en-GB"/>
        </a:p>
      </dgm:t>
    </dgm:pt>
    <dgm:pt modelId="{A5355E63-F20C-43DE-B0C6-0C8B5DBA64BE}" type="sibTrans" cxnId="{2E36CA50-46DE-4ECE-8A12-8FDBB6EC7CED}">
      <dgm:prSet/>
      <dgm:spPr/>
      <dgm:t>
        <a:bodyPr/>
        <a:lstStyle/>
        <a:p>
          <a:endParaRPr lang="en-GB"/>
        </a:p>
      </dgm:t>
    </dgm:pt>
    <dgm:pt modelId="{B9ABCFD8-F82F-43EA-9CB1-07281B2AFBD7}" type="pres">
      <dgm:prSet presAssocID="{95FD7D32-3E90-4C91-9D5D-E3E786EA3240}" presName="Name0" presStyleCnt="0">
        <dgm:presLayoutVars>
          <dgm:dir/>
          <dgm:animLvl val="lvl"/>
          <dgm:resizeHandles val="exact"/>
        </dgm:presLayoutVars>
      </dgm:prSet>
      <dgm:spPr/>
    </dgm:pt>
    <dgm:pt modelId="{2D1A4F40-FA44-4F9F-AF57-367BD08122B1}" type="pres">
      <dgm:prSet presAssocID="{0CD6177D-8124-4A64-8A0F-B9BF684B8BC7}" presName="linNode" presStyleCnt="0"/>
      <dgm:spPr/>
    </dgm:pt>
    <dgm:pt modelId="{ADE541A0-9496-4D65-AB96-673D1C7335D9}" type="pres">
      <dgm:prSet presAssocID="{0CD6177D-8124-4A64-8A0F-B9BF684B8BC7}" presName="parentText" presStyleLbl="node1" presStyleIdx="0" presStyleCnt="20" custScaleX="32377">
        <dgm:presLayoutVars>
          <dgm:chMax val="1"/>
          <dgm:bulletEnabled val="1"/>
        </dgm:presLayoutVars>
      </dgm:prSet>
      <dgm:spPr/>
    </dgm:pt>
    <dgm:pt modelId="{810D0B9E-45D1-488B-B84B-33E6E430619B}" type="pres">
      <dgm:prSet presAssocID="{0CD6177D-8124-4A64-8A0F-B9BF684B8BC7}" presName="descendantText" presStyleLbl="alignAccFollowNode1" presStyleIdx="0" presStyleCnt="20">
        <dgm:presLayoutVars>
          <dgm:bulletEnabled val="1"/>
        </dgm:presLayoutVars>
      </dgm:prSet>
      <dgm:spPr/>
    </dgm:pt>
    <dgm:pt modelId="{5479A2FA-C6F8-4BF9-829B-A25E6F787928}" type="pres">
      <dgm:prSet presAssocID="{517282DB-CD7C-4AA7-BF80-757E1AB4721F}" presName="sp" presStyleCnt="0"/>
      <dgm:spPr/>
    </dgm:pt>
    <dgm:pt modelId="{52D7C015-4A6A-4FE2-8472-3FEFC766E54F}" type="pres">
      <dgm:prSet presAssocID="{CEE29D62-F824-4A21-BA27-BE37D77A22D0}" presName="linNode" presStyleCnt="0"/>
      <dgm:spPr/>
    </dgm:pt>
    <dgm:pt modelId="{7D3978B9-A2AD-4E92-84AE-FF9B348D770B}" type="pres">
      <dgm:prSet presAssocID="{CEE29D62-F824-4A21-BA27-BE37D77A22D0}" presName="parentText" presStyleLbl="node1" presStyleIdx="1" presStyleCnt="20" custScaleX="32377">
        <dgm:presLayoutVars>
          <dgm:chMax val="1"/>
          <dgm:bulletEnabled val="1"/>
        </dgm:presLayoutVars>
      </dgm:prSet>
      <dgm:spPr/>
    </dgm:pt>
    <dgm:pt modelId="{AAC5EBFD-E0AE-4AA9-AD6D-60E3383ADA27}" type="pres">
      <dgm:prSet presAssocID="{CEE29D62-F824-4A21-BA27-BE37D77A22D0}" presName="descendantText" presStyleLbl="alignAccFollowNode1" presStyleIdx="1" presStyleCnt="20">
        <dgm:presLayoutVars>
          <dgm:bulletEnabled val="1"/>
        </dgm:presLayoutVars>
      </dgm:prSet>
      <dgm:spPr/>
    </dgm:pt>
    <dgm:pt modelId="{96314434-DFFC-4257-ABB5-A12CE8752780}" type="pres">
      <dgm:prSet presAssocID="{7A438F45-D923-443E-BD62-EB3A43204E35}" presName="sp" presStyleCnt="0"/>
      <dgm:spPr/>
    </dgm:pt>
    <dgm:pt modelId="{B2A1FA52-DCC9-4A6B-AC29-C7FBF5595F04}" type="pres">
      <dgm:prSet presAssocID="{A6107AB7-E4E9-45E1-B412-98CDAAE9691E}" presName="linNode" presStyleCnt="0"/>
      <dgm:spPr/>
    </dgm:pt>
    <dgm:pt modelId="{0E5EAE3B-7782-4660-9C7A-EF172D4142DA}" type="pres">
      <dgm:prSet presAssocID="{A6107AB7-E4E9-45E1-B412-98CDAAE9691E}" presName="parentText" presStyleLbl="node1" presStyleIdx="2" presStyleCnt="20" custScaleX="32377">
        <dgm:presLayoutVars>
          <dgm:chMax val="1"/>
          <dgm:bulletEnabled val="1"/>
        </dgm:presLayoutVars>
      </dgm:prSet>
      <dgm:spPr/>
    </dgm:pt>
    <dgm:pt modelId="{11B35CCB-8193-4A1F-ADCD-87B4A6FC4F84}" type="pres">
      <dgm:prSet presAssocID="{A6107AB7-E4E9-45E1-B412-98CDAAE9691E}" presName="descendantText" presStyleLbl="alignAccFollowNode1" presStyleIdx="2" presStyleCnt="20">
        <dgm:presLayoutVars>
          <dgm:bulletEnabled val="1"/>
        </dgm:presLayoutVars>
      </dgm:prSet>
      <dgm:spPr/>
    </dgm:pt>
    <dgm:pt modelId="{5F47D434-338C-4234-9318-BBD62767DED8}" type="pres">
      <dgm:prSet presAssocID="{B353F04B-8FA2-4A1A-BAB8-7EE88F8E9B66}" presName="sp" presStyleCnt="0"/>
      <dgm:spPr/>
    </dgm:pt>
    <dgm:pt modelId="{207FAFFE-AD31-4501-9EF7-087BF244F036}" type="pres">
      <dgm:prSet presAssocID="{55508794-BDE4-4B7B-B959-A51795A3478F}" presName="linNode" presStyleCnt="0"/>
      <dgm:spPr/>
    </dgm:pt>
    <dgm:pt modelId="{CABE578E-D6CB-411F-8281-6E41EF4D9C07}" type="pres">
      <dgm:prSet presAssocID="{55508794-BDE4-4B7B-B959-A51795A3478F}" presName="parentText" presStyleLbl="node1" presStyleIdx="3" presStyleCnt="20" custScaleX="32377">
        <dgm:presLayoutVars>
          <dgm:chMax val="1"/>
          <dgm:bulletEnabled val="1"/>
        </dgm:presLayoutVars>
      </dgm:prSet>
      <dgm:spPr/>
    </dgm:pt>
    <dgm:pt modelId="{AED53DEC-213F-4632-8977-7B53CABACE3E}" type="pres">
      <dgm:prSet presAssocID="{55508794-BDE4-4B7B-B959-A51795A3478F}" presName="descendantText" presStyleLbl="alignAccFollowNode1" presStyleIdx="3" presStyleCnt="20">
        <dgm:presLayoutVars>
          <dgm:bulletEnabled val="1"/>
        </dgm:presLayoutVars>
      </dgm:prSet>
      <dgm:spPr/>
    </dgm:pt>
    <dgm:pt modelId="{F8F49A4B-E8A4-40F6-9FB0-63E61FDB6E2E}" type="pres">
      <dgm:prSet presAssocID="{0D6A6A48-B777-4F68-9776-446EB2DFFED7}" presName="sp" presStyleCnt="0"/>
      <dgm:spPr/>
    </dgm:pt>
    <dgm:pt modelId="{92451FE8-BBFA-48F3-B881-F1F672FA2F30}" type="pres">
      <dgm:prSet presAssocID="{7A7529DE-AB0A-4CD3-8230-0198BB1D012C}" presName="linNode" presStyleCnt="0"/>
      <dgm:spPr/>
    </dgm:pt>
    <dgm:pt modelId="{818121D0-323D-4038-ABF0-AC29A6D71BC8}" type="pres">
      <dgm:prSet presAssocID="{7A7529DE-AB0A-4CD3-8230-0198BB1D012C}" presName="parentText" presStyleLbl="node1" presStyleIdx="4" presStyleCnt="20" custScaleX="32377">
        <dgm:presLayoutVars>
          <dgm:chMax val="1"/>
          <dgm:bulletEnabled val="1"/>
        </dgm:presLayoutVars>
      </dgm:prSet>
      <dgm:spPr/>
    </dgm:pt>
    <dgm:pt modelId="{859C8BAB-8809-4BB2-9EB6-7DB7E5E55FAF}" type="pres">
      <dgm:prSet presAssocID="{7A7529DE-AB0A-4CD3-8230-0198BB1D012C}" presName="descendantText" presStyleLbl="alignAccFollowNode1" presStyleIdx="4" presStyleCnt="20">
        <dgm:presLayoutVars>
          <dgm:bulletEnabled val="1"/>
        </dgm:presLayoutVars>
      </dgm:prSet>
      <dgm:spPr/>
    </dgm:pt>
    <dgm:pt modelId="{31CFEA06-AF46-4015-B3C5-6A2F088B02C5}" type="pres">
      <dgm:prSet presAssocID="{4AEB1F1B-7220-4466-875E-502173966D57}" presName="sp" presStyleCnt="0"/>
      <dgm:spPr/>
    </dgm:pt>
    <dgm:pt modelId="{D3B6356E-D70C-42AC-A1F5-6DDD2F717033}" type="pres">
      <dgm:prSet presAssocID="{0D7CEBBF-1BE2-42C2-B0B0-1163A8C01956}" presName="linNode" presStyleCnt="0"/>
      <dgm:spPr/>
    </dgm:pt>
    <dgm:pt modelId="{2CB55543-EBE0-469D-9AFA-F75CC346A1C0}" type="pres">
      <dgm:prSet presAssocID="{0D7CEBBF-1BE2-42C2-B0B0-1163A8C01956}" presName="parentText" presStyleLbl="node1" presStyleIdx="5" presStyleCnt="20" custScaleX="32377">
        <dgm:presLayoutVars>
          <dgm:chMax val="1"/>
          <dgm:bulletEnabled val="1"/>
        </dgm:presLayoutVars>
      </dgm:prSet>
      <dgm:spPr/>
    </dgm:pt>
    <dgm:pt modelId="{56373845-6291-4FAF-84F8-38AA93EC6714}" type="pres">
      <dgm:prSet presAssocID="{0D7CEBBF-1BE2-42C2-B0B0-1163A8C01956}" presName="descendantText" presStyleLbl="alignAccFollowNode1" presStyleIdx="5" presStyleCnt="20">
        <dgm:presLayoutVars>
          <dgm:bulletEnabled val="1"/>
        </dgm:presLayoutVars>
      </dgm:prSet>
      <dgm:spPr/>
    </dgm:pt>
    <dgm:pt modelId="{0C0D56AD-9249-4D74-8CD3-7CA15F0D6016}" type="pres">
      <dgm:prSet presAssocID="{9CBBCD3D-C9A0-4172-A29C-B3E3251132B0}" presName="sp" presStyleCnt="0"/>
      <dgm:spPr/>
    </dgm:pt>
    <dgm:pt modelId="{BB9F3574-A92C-41F2-9D59-A913E597B5B8}" type="pres">
      <dgm:prSet presAssocID="{694A572D-9634-486D-A7AF-62178938556A}" presName="linNode" presStyleCnt="0"/>
      <dgm:spPr/>
    </dgm:pt>
    <dgm:pt modelId="{D0077695-85AD-47B7-8D84-B218F0D8A728}" type="pres">
      <dgm:prSet presAssocID="{694A572D-9634-486D-A7AF-62178938556A}" presName="parentText" presStyleLbl="node1" presStyleIdx="6" presStyleCnt="20" custScaleX="32377">
        <dgm:presLayoutVars>
          <dgm:chMax val="1"/>
          <dgm:bulletEnabled val="1"/>
        </dgm:presLayoutVars>
      </dgm:prSet>
      <dgm:spPr/>
    </dgm:pt>
    <dgm:pt modelId="{B17A3D10-D9C4-4090-A306-E47F38BF8398}" type="pres">
      <dgm:prSet presAssocID="{694A572D-9634-486D-A7AF-62178938556A}" presName="descendantText" presStyleLbl="alignAccFollowNode1" presStyleIdx="6" presStyleCnt="20">
        <dgm:presLayoutVars>
          <dgm:bulletEnabled val="1"/>
        </dgm:presLayoutVars>
      </dgm:prSet>
      <dgm:spPr/>
    </dgm:pt>
    <dgm:pt modelId="{177B250F-2382-4582-A469-2A8331302593}" type="pres">
      <dgm:prSet presAssocID="{DF5C5455-FF2C-421F-BAB2-539AC662625B}" presName="sp" presStyleCnt="0"/>
      <dgm:spPr/>
    </dgm:pt>
    <dgm:pt modelId="{482603AF-D289-4460-9894-51CD85E70421}" type="pres">
      <dgm:prSet presAssocID="{0D68D6EE-5CB0-4768-90C8-DABF7E5DC414}" presName="linNode" presStyleCnt="0"/>
      <dgm:spPr/>
    </dgm:pt>
    <dgm:pt modelId="{C531D7B1-432B-4E41-889B-87C0DE41968C}" type="pres">
      <dgm:prSet presAssocID="{0D68D6EE-5CB0-4768-90C8-DABF7E5DC414}" presName="parentText" presStyleLbl="node1" presStyleIdx="7" presStyleCnt="20" custScaleX="32377">
        <dgm:presLayoutVars>
          <dgm:chMax val="1"/>
          <dgm:bulletEnabled val="1"/>
        </dgm:presLayoutVars>
      </dgm:prSet>
      <dgm:spPr/>
    </dgm:pt>
    <dgm:pt modelId="{A4B7A49A-6111-4D00-811E-7A0D5D1DE806}" type="pres">
      <dgm:prSet presAssocID="{0D68D6EE-5CB0-4768-90C8-DABF7E5DC414}" presName="descendantText" presStyleLbl="alignAccFollowNode1" presStyleIdx="7" presStyleCnt="20">
        <dgm:presLayoutVars>
          <dgm:bulletEnabled val="1"/>
        </dgm:presLayoutVars>
      </dgm:prSet>
      <dgm:spPr/>
    </dgm:pt>
    <dgm:pt modelId="{80CF0923-7546-4E51-B167-FEAEC93D2B86}" type="pres">
      <dgm:prSet presAssocID="{000C3763-9391-4FB8-9CFE-2817782D37C2}" presName="sp" presStyleCnt="0"/>
      <dgm:spPr/>
    </dgm:pt>
    <dgm:pt modelId="{429567E0-B0EE-495D-AC1C-BD562F7A07D2}" type="pres">
      <dgm:prSet presAssocID="{C9CDCB46-2274-4655-BC14-8AE942B2BA10}" presName="linNode" presStyleCnt="0"/>
      <dgm:spPr/>
    </dgm:pt>
    <dgm:pt modelId="{24A0FA3F-8FC7-4D49-91F1-B1C72B92655C}" type="pres">
      <dgm:prSet presAssocID="{C9CDCB46-2274-4655-BC14-8AE942B2BA10}" presName="parentText" presStyleLbl="node1" presStyleIdx="8" presStyleCnt="20" custScaleX="32377">
        <dgm:presLayoutVars>
          <dgm:chMax val="1"/>
          <dgm:bulletEnabled val="1"/>
        </dgm:presLayoutVars>
      </dgm:prSet>
      <dgm:spPr/>
    </dgm:pt>
    <dgm:pt modelId="{83B56E09-0AF3-49FF-BAAA-9DE79C6FBD04}" type="pres">
      <dgm:prSet presAssocID="{C9CDCB46-2274-4655-BC14-8AE942B2BA10}" presName="descendantText" presStyleLbl="alignAccFollowNode1" presStyleIdx="8" presStyleCnt="20">
        <dgm:presLayoutVars>
          <dgm:bulletEnabled val="1"/>
        </dgm:presLayoutVars>
      </dgm:prSet>
      <dgm:spPr/>
    </dgm:pt>
    <dgm:pt modelId="{2F54A1AC-6599-4112-A81C-2C3E6ABBD0E7}" type="pres">
      <dgm:prSet presAssocID="{66F4EAA7-7124-4060-A34B-49F4BE6A44B1}" presName="sp" presStyleCnt="0"/>
      <dgm:spPr/>
    </dgm:pt>
    <dgm:pt modelId="{4291A696-9F8A-4488-9699-32F47F5228C2}" type="pres">
      <dgm:prSet presAssocID="{AA95D270-88CC-4A96-8727-538AAD2422E9}" presName="linNode" presStyleCnt="0"/>
      <dgm:spPr/>
    </dgm:pt>
    <dgm:pt modelId="{31D02774-62F3-469E-ABC2-EC5B115B8E80}" type="pres">
      <dgm:prSet presAssocID="{AA95D270-88CC-4A96-8727-538AAD2422E9}" presName="parentText" presStyleLbl="node1" presStyleIdx="9" presStyleCnt="20" custScaleX="32377">
        <dgm:presLayoutVars>
          <dgm:chMax val="1"/>
          <dgm:bulletEnabled val="1"/>
        </dgm:presLayoutVars>
      </dgm:prSet>
      <dgm:spPr/>
    </dgm:pt>
    <dgm:pt modelId="{E73FD552-5F1E-4761-AB6E-E7DD8AD72D22}" type="pres">
      <dgm:prSet presAssocID="{AA95D270-88CC-4A96-8727-538AAD2422E9}" presName="descendantText" presStyleLbl="alignAccFollowNode1" presStyleIdx="9" presStyleCnt="20">
        <dgm:presLayoutVars>
          <dgm:bulletEnabled val="1"/>
        </dgm:presLayoutVars>
      </dgm:prSet>
      <dgm:spPr/>
    </dgm:pt>
    <dgm:pt modelId="{C20CC1BE-5188-4752-930D-AEBE600A1187}" type="pres">
      <dgm:prSet presAssocID="{51A47745-99D7-466F-96AB-1A333E77E7B1}" presName="sp" presStyleCnt="0"/>
      <dgm:spPr/>
    </dgm:pt>
    <dgm:pt modelId="{B3E8EF21-BA34-418B-9B70-DEB961E44307}" type="pres">
      <dgm:prSet presAssocID="{C0E7810A-36A9-422B-AC93-FC7AF1C6ADB3}" presName="linNode" presStyleCnt="0"/>
      <dgm:spPr/>
    </dgm:pt>
    <dgm:pt modelId="{FB4FA166-31D6-41BB-88A9-2D1560E3AEB7}" type="pres">
      <dgm:prSet presAssocID="{C0E7810A-36A9-422B-AC93-FC7AF1C6ADB3}" presName="parentText" presStyleLbl="node1" presStyleIdx="10" presStyleCnt="20" custScaleX="32377">
        <dgm:presLayoutVars>
          <dgm:chMax val="1"/>
          <dgm:bulletEnabled val="1"/>
        </dgm:presLayoutVars>
      </dgm:prSet>
      <dgm:spPr/>
    </dgm:pt>
    <dgm:pt modelId="{1FEE41A1-F1C5-43A4-AC1F-0EA81729C779}" type="pres">
      <dgm:prSet presAssocID="{C0E7810A-36A9-422B-AC93-FC7AF1C6ADB3}" presName="descendantText" presStyleLbl="alignAccFollowNode1" presStyleIdx="10" presStyleCnt="20">
        <dgm:presLayoutVars>
          <dgm:bulletEnabled val="1"/>
        </dgm:presLayoutVars>
      </dgm:prSet>
      <dgm:spPr/>
    </dgm:pt>
    <dgm:pt modelId="{DB00D377-9516-4A97-8B36-EA803F9343A9}" type="pres">
      <dgm:prSet presAssocID="{4E93CEF5-4ED0-40A7-A45D-DB94B5913986}" presName="sp" presStyleCnt="0"/>
      <dgm:spPr/>
    </dgm:pt>
    <dgm:pt modelId="{C68F844F-B38C-455D-86E5-8A132412B32E}" type="pres">
      <dgm:prSet presAssocID="{CE84DAC9-A6A5-4FDD-AB41-CC91EB252C61}" presName="linNode" presStyleCnt="0"/>
      <dgm:spPr/>
    </dgm:pt>
    <dgm:pt modelId="{BBA3B8BC-8126-4B96-B296-A4944DB45DE7}" type="pres">
      <dgm:prSet presAssocID="{CE84DAC9-A6A5-4FDD-AB41-CC91EB252C61}" presName="parentText" presStyleLbl="node1" presStyleIdx="11" presStyleCnt="20" custScaleX="32377">
        <dgm:presLayoutVars>
          <dgm:chMax val="1"/>
          <dgm:bulletEnabled val="1"/>
        </dgm:presLayoutVars>
      </dgm:prSet>
      <dgm:spPr/>
    </dgm:pt>
    <dgm:pt modelId="{C0E5BEEA-7912-4A9D-A247-0A80D413CB57}" type="pres">
      <dgm:prSet presAssocID="{CE84DAC9-A6A5-4FDD-AB41-CC91EB252C61}" presName="descendantText" presStyleLbl="alignAccFollowNode1" presStyleIdx="11" presStyleCnt="20">
        <dgm:presLayoutVars>
          <dgm:bulletEnabled val="1"/>
        </dgm:presLayoutVars>
      </dgm:prSet>
      <dgm:spPr/>
    </dgm:pt>
    <dgm:pt modelId="{891D4D7B-71AF-4507-8230-396049B908E7}" type="pres">
      <dgm:prSet presAssocID="{7EC19BE4-B0ED-4A19-BD6D-B617F6080DD1}" presName="sp" presStyleCnt="0"/>
      <dgm:spPr/>
    </dgm:pt>
    <dgm:pt modelId="{9068FB81-2E10-47DF-9CF7-41D811746CAE}" type="pres">
      <dgm:prSet presAssocID="{DF68A865-1D15-4F24-A540-6067F356BF8C}" presName="linNode" presStyleCnt="0"/>
      <dgm:spPr/>
    </dgm:pt>
    <dgm:pt modelId="{BAE0A54A-6BF4-432B-94C8-F09BC10BE24F}" type="pres">
      <dgm:prSet presAssocID="{DF68A865-1D15-4F24-A540-6067F356BF8C}" presName="parentText" presStyleLbl="node1" presStyleIdx="12" presStyleCnt="20" custScaleX="32377">
        <dgm:presLayoutVars>
          <dgm:chMax val="1"/>
          <dgm:bulletEnabled val="1"/>
        </dgm:presLayoutVars>
      </dgm:prSet>
      <dgm:spPr/>
    </dgm:pt>
    <dgm:pt modelId="{F6953464-1C4A-48CA-9DC2-709D555A5878}" type="pres">
      <dgm:prSet presAssocID="{DF68A865-1D15-4F24-A540-6067F356BF8C}" presName="descendantText" presStyleLbl="alignAccFollowNode1" presStyleIdx="12" presStyleCnt="20">
        <dgm:presLayoutVars>
          <dgm:bulletEnabled val="1"/>
        </dgm:presLayoutVars>
      </dgm:prSet>
      <dgm:spPr/>
    </dgm:pt>
    <dgm:pt modelId="{2A25712B-5FE0-4F5B-8FC1-221FB373C79F}" type="pres">
      <dgm:prSet presAssocID="{67E903A3-C1C3-4698-A85F-99E523C58375}" presName="sp" presStyleCnt="0"/>
      <dgm:spPr/>
    </dgm:pt>
    <dgm:pt modelId="{64030132-AD44-4976-9B7E-30AC495D7CA7}" type="pres">
      <dgm:prSet presAssocID="{0A7FCAEE-94BE-4271-A4FC-8D1DA9BF0B87}" presName="linNode" presStyleCnt="0"/>
      <dgm:spPr/>
    </dgm:pt>
    <dgm:pt modelId="{3B52BAD9-8ADF-4C8E-A532-310B350068E5}" type="pres">
      <dgm:prSet presAssocID="{0A7FCAEE-94BE-4271-A4FC-8D1DA9BF0B87}" presName="parentText" presStyleLbl="node1" presStyleIdx="13" presStyleCnt="20" custScaleX="32377">
        <dgm:presLayoutVars>
          <dgm:chMax val="1"/>
          <dgm:bulletEnabled val="1"/>
        </dgm:presLayoutVars>
      </dgm:prSet>
      <dgm:spPr/>
    </dgm:pt>
    <dgm:pt modelId="{1379E40F-00AA-493E-B738-6B35C03C7582}" type="pres">
      <dgm:prSet presAssocID="{0A7FCAEE-94BE-4271-A4FC-8D1DA9BF0B87}" presName="descendantText" presStyleLbl="alignAccFollowNode1" presStyleIdx="13" presStyleCnt="20">
        <dgm:presLayoutVars>
          <dgm:bulletEnabled val="1"/>
        </dgm:presLayoutVars>
      </dgm:prSet>
      <dgm:spPr/>
    </dgm:pt>
    <dgm:pt modelId="{341BF1B1-76B9-4019-AF73-C0D5FD6A1A81}" type="pres">
      <dgm:prSet presAssocID="{7533D04B-ACD3-499E-8ABF-9241546CEF52}" presName="sp" presStyleCnt="0"/>
      <dgm:spPr/>
    </dgm:pt>
    <dgm:pt modelId="{A313392A-4528-485F-A929-628535D9A5C8}" type="pres">
      <dgm:prSet presAssocID="{AD2669AF-D8B2-4E12-AB86-C6B872232406}" presName="linNode" presStyleCnt="0"/>
      <dgm:spPr/>
    </dgm:pt>
    <dgm:pt modelId="{77B763C0-24A4-49EA-B66E-B4EA20E8831F}" type="pres">
      <dgm:prSet presAssocID="{AD2669AF-D8B2-4E12-AB86-C6B872232406}" presName="parentText" presStyleLbl="node1" presStyleIdx="14" presStyleCnt="20" custScaleX="32377">
        <dgm:presLayoutVars>
          <dgm:chMax val="1"/>
          <dgm:bulletEnabled val="1"/>
        </dgm:presLayoutVars>
      </dgm:prSet>
      <dgm:spPr/>
    </dgm:pt>
    <dgm:pt modelId="{77E6FFD3-26FC-4BEB-8C08-2FA6D4F5C2A0}" type="pres">
      <dgm:prSet presAssocID="{AD2669AF-D8B2-4E12-AB86-C6B872232406}" presName="descendantText" presStyleLbl="alignAccFollowNode1" presStyleIdx="14" presStyleCnt="20">
        <dgm:presLayoutVars>
          <dgm:bulletEnabled val="1"/>
        </dgm:presLayoutVars>
      </dgm:prSet>
      <dgm:spPr/>
    </dgm:pt>
    <dgm:pt modelId="{F5907E2E-8300-4C23-A973-B9BC35E119B2}" type="pres">
      <dgm:prSet presAssocID="{D506A97F-5C7B-4F9B-B5EC-10782493E309}" presName="sp" presStyleCnt="0"/>
      <dgm:spPr/>
    </dgm:pt>
    <dgm:pt modelId="{1A369FB5-18BD-43A6-8A55-E17A7381010A}" type="pres">
      <dgm:prSet presAssocID="{DE2C0A6E-9A10-4E8F-AEDE-38C68EDDBEF5}" presName="linNode" presStyleCnt="0"/>
      <dgm:spPr/>
    </dgm:pt>
    <dgm:pt modelId="{BACD0DEB-71CC-4C32-A88B-BBDD92BD6579}" type="pres">
      <dgm:prSet presAssocID="{DE2C0A6E-9A10-4E8F-AEDE-38C68EDDBEF5}" presName="parentText" presStyleLbl="node1" presStyleIdx="15" presStyleCnt="20" custScaleX="32377">
        <dgm:presLayoutVars>
          <dgm:chMax val="1"/>
          <dgm:bulletEnabled val="1"/>
        </dgm:presLayoutVars>
      </dgm:prSet>
      <dgm:spPr/>
    </dgm:pt>
    <dgm:pt modelId="{1D251CF2-5207-43D0-99CD-E5538AF228F1}" type="pres">
      <dgm:prSet presAssocID="{DE2C0A6E-9A10-4E8F-AEDE-38C68EDDBEF5}" presName="descendantText" presStyleLbl="alignAccFollowNode1" presStyleIdx="15" presStyleCnt="20">
        <dgm:presLayoutVars>
          <dgm:bulletEnabled val="1"/>
        </dgm:presLayoutVars>
      </dgm:prSet>
      <dgm:spPr/>
    </dgm:pt>
    <dgm:pt modelId="{79EBF144-8C71-4C1D-90EA-22AF0B5E6F60}" type="pres">
      <dgm:prSet presAssocID="{20843D07-BF86-4F54-A55E-0E562C2DA25C}" presName="sp" presStyleCnt="0"/>
      <dgm:spPr/>
    </dgm:pt>
    <dgm:pt modelId="{0F292CC8-E809-475C-8482-F2847764DCED}" type="pres">
      <dgm:prSet presAssocID="{12E3B65D-BBE7-4DEA-8034-E5DC796A2847}" presName="linNode" presStyleCnt="0"/>
      <dgm:spPr/>
    </dgm:pt>
    <dgm:pt modelId="{B5DAB4B1-A29E-45D5-A249-792043A5CF30}" type="pres">
      <dgm:prSet presAssocID="{12E3B65D-BBE7-4DEA-8034-E5DC796A2847}" presName="parentText" presStyleLbl="node1" presStyleIdx="16" presStyleCnt="20" custScaleX="32377">
        <dgm:presLayoutVars>
          <dgm:chMax val="1"/>
          <dgm:bulletEnabled val="1"/>
        </dgm:presLayoutVars>
      </dgm:prSet>
      <dgm:spPr/>
    </dgm:pt>
    <dgm:pt modelId="{0F28A8C0-3244-495D-B877-2DD5EB9B9F64}" type="pres">
      <dgm:prSet presAssocID="{12E3B65D-BBE7-4DEA-8034-E5DC796A2847}" presName="descendantText" presStyleLbl="alignAccFollowNode1" presStyleIdx="16" presStyleCnt="20">
        <dgm:presLayoutVars>
          <dgm:bulletEnabled val="1"/>
        </dgm:presLayoutVars>
      </dgm:prSet>
      <dgm:spPr/>
    </dgm:pt>
    <dgm:pt modelId="{A7616AA0-1F15-4BB9-A629-766838E4BFAA}" type="pres">
      <dgm:prSet presAssocID="{21F7AD6A-6EFB-4A5E-BCE8-88A37D2C5E82}" presName="sp" presStyleCnt="0"/>
      <dgm:spPr/>
    </dgm:pt>
    <dgm:pt modelId="{64A2B776-43F4-435A-B4E2-80B8D27AE77B}" type="pres">
      <dgm:prSet presAssocID="{84425961-E724-40B2-98EC-574F8A21A84D}" presName="linNode" presStyleCnt="0"/>
      <dgm:spPr/>
    </dgm:pt>
    <dgm:pt modelId="{8743136A-C117-484B-A830-C38E79D3F174}" type="pres">
      <dgm:prSet presAssocID="{84425961-E724-40B2-98EC-574F8A21A84D}" presName="parentText" presStyleLbl="node1" presStyleIdx="17" presStyleCnt="20" custScaleX="32377">
        <dgm:presLayoutVars>
          <dgm:chMax val="1"/>
          <dgm:bulletEnabled val="1"/>
        </dgm:presLayoutVars>
      </dgm:prSet>
      <dgm:spPr/>
    </dgm:pt>
    <dgm:pt modelId="{495913F2-C0E8-41B7-B181-086970365FAB}" type="pres">
      <dgm:prSet presAssocID="{84425961-E724-40B2-98EC-574F8A21A84D}" presName="descendantText" presStyleLbl="alignAccFollowNode1" presStyleIdx="17" presStyleCnt="20">
        <dgm:presLayoutVars>
          <dgm:bulletEnabled val="1"/>
        </dgm:presLayoutVars>
      </dgm:prSet>
      <dgm:spPr/>
    </dgm:pt>
    <dgm:pt modelId="{14E942FC-6CA8-472D-93EB-D2AE7B65350D}" type="pres">
      <dgm:prSet presAssocID="{AF0F979D-6757-4F3F-8CBE-26EFDABF3AE0}" presName="sp" presStyleCnt="0"/>
      <dgm:spPr/>
    </dgm:pt>
    <dgm:pt modelId="{3DB2D4C3-BFCD-4E31-AF33-4A64E355079A}" type="pres">
      <dgm:prSet presAssocID="{BF0AA1F0-5522-48EE-A69B-0024E2B987F0}" presName="linNode" presStyleCnt="0"/>
      <dgm:spPr/>
    </dgm:pt>
    <dgm:pt modelId="{17A525D7-5E9D-44ED-97CA-A0C96E3CD73D}" type="pres">
      <dgm:prSet presAssocID="{BF0AA1F0-5522-48EE-A69B-0024E2B987F0}" presName="parentText" presStyleLbl="node1" presStyleIdx="18" presStyleCnt="20" custScaleX="32377">
        <dgm:presLayoutVars>
          <dgm:chMax val="1"/>
          <dgm:bulletEnabled val="1"/>
        </dgm:presLayoutVars>
      </dgm:prSet>
      <dgm:spPr/>
    </dgm:pt>
    <dgm:pt modelId="{73408F6D-AAA6-4AAB-B434-EA3AA9136762}" type="pres">
      <dgm:prSet presAssocID="{BF0AA1F0-5522-48EE-A69B-0024E2B987F0}" presName="descendantText" presStyleLbl="alignAccFollowNode1" presStyleIdx="18" presStyleCnt="20">
        <dgm:presLayoutVars>
          <dgm:bulletEnabled val="1"/>
        </dgm:presLayoutVars>
      </dgm:prSet>
      <dgm:spPr/>
    </dgm:pt>
    <dgm:pt modelId="{C00D7FB1-BA0C-43A6-B782-25C565A894D1}" type="pres">
      <dgm:prSet presAssocID="{364AFAA7-675F-42E4-814A-083CB0E4C3BE}" presName="sp" presStyleCnt="0"/>
      <dgm:spPr/>
    </dgm:pt>
    <dgm:pt modelId="{F8E5762C-D274-4581-BB6E-8446F9FAC2FA}" type="pres">
      <dgm:prSet presAssocID="{1554FEB8-A085-4BBB-84F7-4ADB7CAE1AA1}" presName="linNode" presStyleCnt="0"/>
      <dgm:spPr/>
    </dgm:pt>
    <dgm:pt modelId="{3A1D515D-E2B7-430F-B132-4F9BA478966B}" type="pres">
      <dgm:prSet presAssocID="{1554FEB8-A085-4BBB-84F7-4ADB7CAE1AA1}" presName="parentText" presStyleLbl="node1" presStyleIdx="19" presStyleCnt="20" custScaleX="32377">
        <dgm:presLayoutVars>
          <dgm:chMax val="1"/>
          <dgm:bulletEnabled val="1"/>
        </dgm:presLayoutVars>
      </dgm:prSet>
      <dgm:spPr/>
    </dgm:pt>
    <dgm:pt modelId="{0FF57EA5-4850-4C36-9406-E064016B4E50}" type="pres">
      <dgm:prSet presAssocID="{1554FEB8-A085-4BBB-84F7-4ADB7CAE1AA1}" presName="descendantText" presStyleLbl="alignAccFollowNode1" presStyleIdx="19" presStyleCnt="20">
        <dgm:presLayoutVars>
          <dgm:bulletEnabled val="1"/>
        </dgm:presLayoutVars>
      </dgm:prSet>
      <dgm:spPr/>
    </dgm:pt>
  </dgm:ptLst>
  <dgm:cxnLst>
    <dgm:cxn modelId="{02263C08-A9FE-4D42-A6C1-2DB1B8D90E1E}" srcId="{95FD7D32-3E90-4C91-9D5D-E3E786EA3240}" destId="{55508794-BDE4-4B7B-B959-A51795A3478F}" srcOrd="3" destOrd="0" parTransId="{00C8E214-EB9A-46AA-B8CA-B84BEEA7D7E6}" sibTransId="{0D6A6A48-B777-4F68-9776-446EB2DFFED7}"/>
    <dgm:cxn modelId="{ECCE1416-E3B2-469F-88C1-9AC17D1AF90C}" type="presOf" srcId="{0D7CEBBF-1BE2-42C2-B0B0-1163A8C01956}" destId="{2CB55543-EBE0-469D-9AFA-F75CC346A1C0}" srcOrd="0" destOrd="0" presId="urn:microsoft.com/office/officeart/2005/8/layout/vList5"/>
    <dgm:cxn modelId="{3F97611D-A1DA-43CC-9320-B08F75227B48}" srcId="{C9CDCB46-2274-4655-BC14-8AE942B2BA10}" destId="{B429B8A6-496D-4377-BAC4-FA8485414327}" srcOrd="0" destOrd="0" parTransId="{4BC4E8CB-7688-4BFE-BBFE-5B279382FAE3}" sibTransId="{F81FD4F6-B686-4559-A7A2-88C33F47DBD9}"/>
    <dgm:cxn modelId="{0D70B31D-7F2F-44C7-8765-D899EF208753}" type="presOf" srcId="{55B760D7-A948-44C1-A9D7-634939B084C5}" destId="{0FF57EA5-4850-4C36-9406-E064016B4E50}" srcOrd="0" destOrd="0" presId="urn:microsoft.com/office/officeart/2005/8/layout/vList5"/>
    <dgm:cxn modelId="{77B8A21F-9F98-4EBC-AB7B-8BAF6E827FED}" type="presOf" srcId="{06546D34-39E8-4526-98AA-E771613495A7}" destId="{495913F2-C0E8-41B7-B181-086970365FAB}" srcOrd="0" destOrd="0" presId="urn:microsoft.com/office/officeart/2005/8/layout/vList5"/>
    <dgm:cxn modelId="{4111AA20-76BA-44D4-BD0E-82A12B102768}" type="presOf" srcId="{AE1B6843-BDBD-4FC3-858E-3FE469C60BC8}" destId="{B17A3D10-D9C4-4090-A306-E47F38BF8398}" srcOrd="0" destOrd="0" presId="urn:microsoft.com/office/officeart/2005/8/layout/vList5"/>
    <dgm:cxn modelId="{CE8D4721-004A-453A-A8E7-50AD789CC981}" srcId="{95FD7D32-3E90-4C91-9D5D-E3E786EA3240}" destId="{12E3B65D-BBE7-4DEA-8034-E5DC796A2847}" srcOrd="16" destOrd="0" parTransId="{70ED1B97-876C-4D7E-B6AB-5A3F7503DC51}" sibTransId="{21F7AD6A-6EFB-4A5E-BCE8-88A37D2C5E82}"/>
    <dgm:cxn modelId="{D8DD2925-AE33-4945-A410-9DD9151FB082}" srcId="{95FD7D32-3E90-4C91-9D5D-E3E786EA3240}" destId="{0D7CEBBF-1BE2-42C2-B0B0-1163A8C01956}" srcOrd="5" destOrd="0" parTransId="{3E318710-5268-4C16-BDB2-BA72D078CC9D}" sibTransId="{9CBBCD3D-C9A0-4172-A29C-B3E3251132B0}"/>
    <dgm:cxn modelId="{448D1427-3258-486E-867A-8FD0D1CDA1FF}" srcId="{12E3B65D-BBE7-4DEA-8034-E5DC796A2847}" destId="{501CBC1B-C832-4189-8CBF-93AE64656239}" srcOrd="0" destOrd="0" parTransId="{EFF20F97-482D-45DD-A7FA-8F67883F654E}" sibTransId="{21742041-389A-4EAC-8C2A-E0D0CC8A7444}"/>
    <dgm:cxn modelId="{6B50B82A-1A5A-401D-AFCF-FE8C897CA72D}" srcId="{0A7FCAEE-94BE-4271-A4FC-8D1DA9BF0B87}" destId="{CC76543E-56D0-49FC-AFF7-E32C2CDE1F76}" srcOrd="0" destOrd="0" parTransId="{5A6B266A-5A69-4483-B36C-5AE765902B7E}" sibTransId="{29D262AC-32ED-42AA-9784-01766241087F}"/>
    <dgm:cxn modelId="{00630B2F-8ACF-4261-AD31-D91B1BE82C91}" srcId="{A6107AB7-E4E9-45E1-B412-98CDAAE9691E}" destId="{875E8393-6E9A-4920-A412-B5FDEF574785}" srcOrd="0" destOrd="0" parTransId="{3E3706BB-EF1F-4792-A268-6AF871742119}" sibTransId="{5BE4CE2E-DE17-495F-BC39-3BA0655E1048}"/>
    <dgm:cxn modelId="{071D7E31-C941-42A6-BCAF-AA68C21B6508}" srcId="{0CD6177D-8124-4A64-8A0F-B9BF684B8BC7}" destId="{09364281-A468-42D2-80C5-082393076554}" srcOrd="0" destOrd="0" parTransId="{A086BC78-9ADF-4A46-8686-1C5C3B1421CD}" sibTransId="{1ABE9192-EF16-4E78-AD1D-2CC9626347DF}"/>
    <dgm:cxn modelId="{ECAC5734-A7B9-4B87-8893-582A08F80D80}" srcId="{95FD7D32-3E90-4C91-9D5D-E3E786EA3240}" destId="{DF68A865-1D15-4F24-A540-6067F356BF8C}" srcOrd="12" destOrd="0" parTransId="{01C4913E-5567-4B8B-AA02-ACF60E5D1C9B}" sibTransId="{67E903A3-C1C3-4698-A85F-99E523C58375}"/>
    <dgm:cxn modelId="{BC5D7336-E778-41B8-936B-2E3A0A0142DE}" srcId="{AD2669AF-D8B2-4E12-AB86-C6B872232406}" destId="{F0260911-29E7-4912-BDC7-682ED7D16A26}" srcOrd="0" destOrd="0" parTransId="{2BAF73CE-8276-4490-9BCD-C92CFC941C7B}" sibTransId="{2CA88E7E-513F-44C1-9344-E952C1B7BF4E}"/>
    <dgm:cxn modelId="{5678EF37-439B-4EF8-93C0-566915C61D34}" type="presOf" srcId="{AA95D270-88CC-4A96-8727-538AAD2422E9}" destId="{31D02774-62F3-469E-ABC2-EC5B115B8E80}" srcOrd="0" destOrd="0" presId="urn:microsoft.com/office/officeart/2005/8/layout/vList5"/>
    <dgm:cxn modelId="{CA26F539-01CE-4098-8FA1-6CCA4C8F3740}" srcId="{95FD7D32-3E90-4C91-9D5D-E3E786EA3240}" destId="{CE84DAC9-A6A5-4FDD-AB41-CC91EB252C61}" srcOrd="11" destOrd="0" parTransId="{3A098BD9-986C-42BA-9799-7C8A7A40CF53}" sibTransId="{7EC19BE4-B0ED-4A19-BD6D-B617F6080DD1}"/>
    <dgm:cxn modelId="{C926BD3B-B4A2-48A8-AAFD-2A5A17A2AFF7}" srcId="{CEE29D62-F824-4A21-BA27-BE37D77A22D0}" destId="{89908290-EB1A-4C41-8926-9D1080C35BBD}" srcOrd="0" destOrd="0" parTransId="{0827CC61-9AA4-4C47-9637-A866DF1E9CB9}" sibTransId="{CB07F1B2-F9F0-45F7-B0CE-F4B1F504BF08}"/>
    <dgm:cxn modelId="{D480BE3B-B567-4F90-874B-D9D05D8F5988}" srcId="{DE2C0A6E-9A10-4E8F-AEDE-38C68EDDBEF5}" destId="{413ACDCA-49D4-4173-960E-82F1152FAE2E}" srcOrd="0" destOrd="0" parTransId="{B44B71D0-0F6E-4260-88FE-177FD2432DC3}" sibTransId="{B516C414-42B9-421B-94E1-45174A727C38}"/>
    <dgm:cxn modelId="{1A35BF3D-E917-4E3D-8E12-C0C2C0F141B6}" type="presOf" srcId="{89908290-EB1A-4C41-8926-9D1080C35BBD}" destId="{AAC5EBFD-E0AE-4AA9-AD6D-60E3383ADA27}" srcOrd="0" destOrd="0" presId="urn:microsoft.com/office/officeart/2005/8/layout/vList5"/>
    <dgm:cxn modelId="{8102E15C-A203-4FFB-A740-00A81B1B19D0}" type="presOf" srcId="{C70D3C59-BB81-4964-95FB-E98040AFF8E0}" destId="{1FEE41A1-F1C5-43A4-AC1F-0EA81729C779}" srcOrd="0" destOrd="0" presId="urn:microsoft.com/office/officeart/2005/8/layout/vList5"/>
    <dgm:cxn modelId="{1BCE615D-4E83-4729-8328-DBACD20887CE}" type="presOf" srcId="{B429B8A6-496D-4377-BAC4-FA8485414327}" destId="{83B56E09-0AF3-49FF-BAAA-9DE79C6FBD04}" srcOrd="0" destOrd="0" presId="urn:microsoft.com/office/officeart/2005/8/layout/vList5"/>
    <dgm:cxn modelId="{F48FF560-5C37-4659-B888-84D188287648}" type="presOf" srcId="{95FD7D32-3E90-4C91-9D5D-E3E786EA3240}" destId="{B9ABCFD8-F82F-43EA-9CB1-07281B2AFBD7}" srcOrd="0" destOrd="0" presId="urn:microsoft.com/office/officeart/2005/8/layout/vList5"/>
    <dgm:cxn modelId="{50BE2761-2185-4A3E-9D7F-51FDFF23FDB5}" type="presOf" srcId="{0CD6177D-8124-4A64-8A0F-B9BF684B8BC7}" destId="{ADE541A0-9496-4D65-AB96-673D1C7335D9}" srcOrd="0" destOrd="0" presId="urn:microsoft.com/office/officeart/2005/8/layout/vList5"/>
    <dgm:cxn modelId="{190D2942-30B6-438B-8747-275DF7AD7E42}" srcId="{CE84DAC9-A6A5-4FDD-AB41-CC91EB252C61}" destId="{2B0CAD2D-BA09-45BC-A1BC-34A2FF710994}" srcOrd="0" destOrd="0" parTransId="{8AD367EA-7713-431B-AF50-7BA46323D3EC}" sibTransId="{6D59D65E-02BC-4E86-AEC6-D66B97E74A4A}"/>
    <dgm:cxn modelId="{2E43FA62-B622-4E19-BF16-1B80FF328D12}" srcId="{95FD7D32-3E90-4C91-9D5D-E3E786EA3240}" destId="{BF0AA1F0-5522-48EE-A69B-0024E2B987F0}" srcOrd="18" destOrd="0" parTransId="{B94E46DB-DD60-444D-9AA9-EAD87931D661}" sibTransId="{364AFAA7-675F-42E4-814A-083CB0E4C3BE}"/>
    <dgm:cxn modelId="{425C7843-5636-4256-B742-B2B67650EF17}" type="presOf" srcId="{CC76543E-56D0-49FC-AFF7-E32C2CDE1F76}" destId="{1379E40F-00AA-493E-B738-6B35C03C7582}" srcOrd="0" destOrd="0" presId="urn:microsoft.com/office/officeart/2005/8/layout/vList5"/>
    <dgm:cxn modelId="{E9910966-3086-46EB-8C4A-E41A8CC928D7}" srcId="{BF0AA1F0-5522-48EE-A69B-0024E2B987F0}" destId="{401722F1-4A0D-4E16-8FBD-C6266C1A170A}" srcOrd="0" destOrd="0" parTransId="{BE2DE113-DD58-404F-9B05-E1CAA60D352E}" sibTransId="{3CE3A4AD-94F0-428D-B582-ACC0F8825CE4}"/>
    <dgm:cxn modelId="{B8886048-D30A-4B6D-BEEB-85FA8D6501FA}" type="presOf" srcId="{DB2F6940-09B4-47B0-BC11-69CC250B5A8F}" destId="{F6953464-1C4A-48CA-9DC2-709D555A5878}" srcOrd="0" destOrd="0" presId="urn:microsoft.com/office/officeart/2005/8/layout/vList5"/>
    <dgm:cxn modelId="{0BDC0C6C-448C-45F3-8164-66C605A0323F}" srcId="{0D68D6EE-5CB0-4768-90C8-DABF7E5DC414}" destId="{E6F6789E-D155-436E-96B4-2CE81F15ECE0}" srcOrd="0" destOrd="0" parTransId="{60669ABD-7D82-47EE-BC46-ECB9C07B33BC}" sibTransId="{D352E5E1-F9C0-4E1A-99E0-8DC8871B6E28}"/>
    <dgm:cxn modelId="{2E36CA50-46DE-4ECE-8A12-8FDBB6EC7CED}" srcId="{1554FEB8-A085-4BBB-84F7-4ADB7CAE1AA1}" destId="{55B760D7-A948-44C1-A9D7-634939B084C5}" srcOrd="0" destOrd="0" parTransId="{FF34348D-6C8F-4C8A-93D3-9589182C7B1E}" sibTransId="{A5355E63-F20C-43DE-B0C6-0C8B5DBA64BE}"/>
    <dgm:cxn modelId="{03B52071-6770-4F0B-A84C-B20653CDF567}" type="presOf" srcId="{A6107AB7-E4E9-45E1-B412-98CDAAE9691E}" destId="{0E5EAE3B-7782-4660-9C7A-EF172D4142DA}" srcOrd="0" destOrd="0" presId="urn:microsoft.com/office/officeart/2005/8/layout/vList5"/>
    <dgm:cxn modelId="{7EFCE172-D035-4F8C-8E26-6B0A99595127}" type="presOf" srcId="{0A7FCAEE-94BE-4271-A4FC-8D1DA9BF0B87}" destId="{3B52BAD9-8ADF-4C8E-A532-310B350068E5}" srcOrd="0" destOrd="0" presId="urn:microsoft.com/office/officeart/2005/8/layout/vList5"/>
    <dgm:cxn modelId="{A21B7753-6D2B-4CAD-8C99-19A943C2ACF1}" srcId="{95FD7D32-3E90-4C91-9D5D-E3E786EA3240}" destId="{1554FEB8-A085-4BBB-84F7-4ADB7CAE1AA1}" srcOrd="19" destOrd="0" parTransId="{A5250FCE-4CAE-4853-BF12-9DDFFE7914A7}" sibTransId="{EBCD4D87-8B59-441E-9E52-C2A3B9A55A77}"/>
    <dgm:cxn modelId="{EFFB1A78-9199-4EBF-89ED-8E90F844C8AA}" type="presOf" srcId="{84425961-E724-40B2-98EC-574F8A21A84D}" destId="{8743136A-C117-484B-A830-C38E79D3F174}" srcOrd="0" destOrd="0" presId="urn:microsoft.com/office/officeart/2005/8/layout/vList5"/>
    <dgm:cxn modelId="{97050379-DD57-42F9-84BC-BBA0CED06FC1}" type="presOf" srcId="{694A572D-9634-486D-A7AF-62178938556A}" destId="{D0077695-85AD-47B7-8D84-B218F0D8A728}" srcOrd="0" destOrd="0" presId="urn:microsoft.com/office/officeart/2005/8/layout/vList5"/>
    <dgm:cxn modelId="{A26EF059-C54D-4AEB-861F-9CB84781BCD8}" type="presOf" srcId="{CE84DAC9-A6A5-4FDD-AB41-CC91EB252C61}" destId="{BBA3B8BC-8126-4B96-B296-A4944DB45DE7}" srcOrd="0" destOrd="0" presId="urn:microsoft.com/office/officeart/2005/8/layout/vList5"/>
    <dgm:cxn modelId="{F1DF877B-83CB-4EF7-8D48-52FBC3913D42}" srcId="{84425961-E724-40B2-98EC-574F8A21A84D}" destId="{06546D34-39E8-4526-98AA-E771613495A7}" srcOrd="0" destOrd="0" parTransId="{0C5B18CB-B470-467B-9058-04C2A77E7650}" sibTransId="{D8265C05-3FA2-4E33-94C6-A1E14F048C44}"/>
    <dgm:cxn modelId="{2AE5F87C-A63A-4745-8D16-ECFB538D65D2}" srcId="{7A7529DE-AB0A-4CD3-8230-0198BB1D012C}" destId="{59A4FF84-CB50-46C8-9A40-2A121B450E82}" srcOrd="0" destOrd="0" parTransId="{B1F4BE9D-087F-4AB0-9A69-E4F0FDAE4E07}" sibTransId="{C92A6C7D-87A7-473A-A8DA-56503D9406D2}"/>
    <dgm:cxn modelId="{2B2BEA81-8747-4A09-B741-DC51CB363C65}" type="presOf" srcId="{BF0AA1F0-5522-48EE-A69B-0024E2B987F0}" destId="{17A525D7-5E9D-44ED-97CA-A0C96E3CD73D}" srcOrd="0" destOrd="0" presId="urn:microsoft.com/office/officeart/2005/8/layout/vList5"/>
    <dgm:cxn modelId="{35FB278D-8049-4A1A-BBEA-BCD7990EAB4E}" srcId="{694A572D-9634-486D-A7AF-62178938556A}" destId="{AE1B6843-BDBD-4FC3-858E-3FE469C60BC8}" srcOrd="0" destOrd="0" parTransId="{1F1CE7E0-0842-4B6A-9F2C-5CD15E99758F}" sibTransId="{B9821943-376F-4CCC-99E9-50C2A646FBFC}"/>
    <dgm:cxn modelId="{B8144F90-143A-4223-A6F3-087991924E8F}" type="presOf" srcId="{0D68D6EE-5CB0-4768-90C8-DABF7E5DC414}" destId="{C531D7B1-432B-4E41-889B-87C0DE41968C}" srcOrd="0" destOrd="0" presId="urn:microsoft.com/office/officeart/2005/8/layout/vList5"/>
    <dgm:cxn modelId="{E869BB94-35A7-4C01-8403-F4AF048C0593}" srcId="{95FD7D32-3E90-4C91-9D5D-E3E786EA3240}" destId="{DE2C0A6E-9A10-4E8F-AEDE-38C68EDDBEF5}" srcOrd="15" destOrd="0" parTransId="{5CD21ACF-8B1F-447E-9FE2-C4254DC2492F}" sibTransId="{20843D07-BF86-4F54-A55E-0E562C2DA25C}"/>
    <dgm:cxn modelId="{07A33699-24F6-4A76-9495-3F8C8DC65F3B}" type="presOf" srcId="{2B0CAD2D-BA09-45BC-A1BC-34A2FF710994}" destId="{C0E5BEEA-7912-4A9D-A247-0A80D413CB57}" srcOrd="0" destOrd="0" presId="urn:microsoft.com/office/officeart/2005/8/layout/vList5"/>
    <dgm:cxn modelId="{1C39079B-A99C-4114-BB06-B271C11B45F3}" srcId="{0D7CEBBF-1BE2-42C2-B0B0-1163A8C01956}" destId="{269C1CB5-CDCC-4582-B720-333DB2181304}" srcOrd="0" destOrd="0" parTransId="{D5A029BC-D265-45EB-9FF5-30F5E5E4792C}" sibTransId="{3A198EC1-DD19-4B64-8458-6FE3BF0D4079}"/>
    <dgm:cxn modelId="{642D409D-FCD7-46C0-A42F-21CBFD4C530B}" srcId="{AA95D270-88CC-4A96-8727-538AAD2422E9}" destId="{0A7AED8B-3DE4-4E17-99A0-F7B8A6CAA44A}" srcOrd="0" destOrd="0" parTransId="{BDB9C69F-22E9-43BC-ABB9-444392E5CD88}" sibTransId="{CEC6E9F4-2EA9-4FB9-8DAA-4211AA5B074B}"/>
    <dgm:cxn modelId="{7D37BC9D-F1B2-4B8E-B2BA-739C30A36D03}" type="presOf" srcId="{09364281-A468-42D2-80C5-082393076554}" destId="{810D0B9E-45D1-488B-B84B-33E6E430619B}" srcOrd="0" destOrd="0" presId="urn:microsoft.com/office/officeart/2005/8/layout/vList5"/>
    <dgm:cxn modelId="{91BF22A2-048E-4096-89F7-CC2352E02970}" type="presOf" srcId="{7A7529DE-AB0A-4CD3-8230-0198BB1D012C}" destId="{818121D0-323D-4038-ABF0-AC29A6D71BC8}" srcOrd="0" destOrd="0" presId="urn:microsoft.com/office/officeart/2005/8/layout/vList5"/>
    <dgm:cxn modelId="{2581E3A2-FDD6-40C7-AC3D-D7CBDFB07E27}" type="presOf" srcId="{CEE29D62-F824-4A21-BA27-BE37D77A22D0}" destId="{7D3978B9-A2AD-4E92-84AE-FF9B348D770B}" srcOrd="0" destOrd="0" presId="urn:microsoft.com/office/officeart/2005/8/layout/vList5"/>
    <dgm:cxn modelId="{D33992A5-6C21-4895-8506-C84900AF4D26}" srcId="{95FD7D32-3E90-4C91-9D5D-E3E786EA3240}" destId="{0A7FCAEE-94BE-4271-A4FC-8D1DA9BF0B87}" srcOrd="13" destOrd="0" parTransId="{3C32C3FB-FB44-4B42-B861-26B41B7F3103}" sibTransId="{7533D04B-ACD3-499E-8ABF-9241546CEF52}"/>
    <dgm:cxn modelId="{B5978BA6-B9F7-4069-BD47-BACEB996C9EA}" type="presOf" srcId="{C9CDCB46-2274-4655-BC14-8AE942B2BA10}" destId="{24A0FA3F-8FC7-4D49-91F1-B1C72B92655C}" srcOrd="0" destOrd="0" presId="urn:microsoft.com/office/officeart/2005/8/layout/vList5"/>
    <dgm:cxn modelId="{2C4D27A9-053E-47D9-A5F3-2C6F05D38E56}" srcId="{C0E7810A-36A9-422B-AC93-FC7AF1C6ADB3}" destId="{C70D3C59-BB81-4964-95FB-E98040AFF8E0}" srcOrd="0" destOrd="0" parTransId="{289F919F-B745-4F4D-898B-0B997EEC0F57}" sibTransId="{023E38D1-9798-4D66-9874-88E21F876683}"/>
    <dgm:cxn modelId="{D9DF6AAF-DB50-4D5E-8CD7-9142655D8196}" srcId="{95FD7D32-3E90-4C91-9D5D-E3E786EA3240}" destId="{CEE29D62-F824-4A21-BA27-BE37D77A22D0}" srcOrd="1" destOrd="0" parTransId="{767C259E-C859-450B-9181-9AA05F0C06BD}" sibTransId="{7A438F45-D923-443E-BD62-EB3A43204E35}"/>
    <dgm:cxn modelId="{35CF45B1-363B-4985-A9FE-BFAD1A55CB27}" srcId="{55508794-BDE4-4B7B-B959-A51795A3478F}" destId="{D53D9B71-2F2C-45E6-8FBF-B83A46EEC0E9}" srcOrd="0" destOrd="0" parTransId="{71D960DA-5F54-4DC3-B4F7-AC2901EDB5A7}" sibTransId="{A7F0DC04-1DE9-40E1-879E-91A945659F0D}"/>
    <dgm:cxn modelId="{FA238DB5-F7F4-4336-AF5D-D8F325F7F46D}" type="presOf" srcId="{DF68A865-1D15-4F24-A540-6067F356BF8C}" destId="{BAE0A54A-6BF4-432B-94C8-F09BC10BE24F}" srcOrd="0" destOrd="0" presId="urn:microsoft.com/office/officeart/2005/8/layout/vList5"/>
    <dgm:cxn modelId="{7A7921B7-CA3E-4ED7-8E8E-392F388D207E}" type="presOf" srcId="{AD2669AF-D8B2-4E12-AB86-C6B872232406}" destId="{77B763C0-24A4-49EA-B66E-B4EA20E8831F}" srcOrd="0" destOrd="0" presId="urn:microsoft.com/office/officeart/2005/8/layout/vList5"/>
    <dgm:cxn modelId="{F2674EBF-966B-47F3-815D-4860CE01C151}" type="presOf" srcId="{DE2C0A6E-9A10-4E8F-AEDE-38C68EDDBEF5}" destId="{BACD0DEB-71CC-4C32-A88B-BBDD92BD6579}" srcOrd="0" destOrd="0" presId="urn:microsoft.com/office/officeart/2005/8/layout/vList5"/>
    <dgm:cxn modelId="{D4279EBF-A445-415D-B309-FF89309A740D}" srcId="{95FD7D32-3E90-4C91-9D5D-E3E786EA3240}" destId="{0CD6177D-8124-4A64-8A0F-B9BF684B8BC7}" srcOrd="0" destOrd="0" parTransId="{30326122-1E82-4793-9526-6B77C82BF21D}" sibTransId="{517282DB-CD7C-4AA7-BF80-757E1AB4721F}"/>
    <dgm:cxn modelId="{449622CA-789C-4B0F-9262-474FBB8DB840}" type="presOf" srcId="{401722F1-4A0D-4E16-8FBD-C6266C1A170A}" destId="{73408F6D-AAA6-4AAB-B434-EA3AA9136762}" srcOrd="0" destOrd="0" presId="urn:microsoft.com/office/officeart/2005/8/layout/vList5"/>
    <dgm:cxn modelId="{9ED8BFCC-4B78-4DD7-B110-FCB77636F05A}" type="presOf" srcId="{55508794-BDE4-4B7B-B959-A51795A3478F}" destId="{CABE578E-D6CB-411F-8281-6E41EF4D9C07}" srcOrd="0" destOrd="0" presId="urn:microsoft.com/office/officeart/2005/8/layout/vList5"/>
    <dgm:cxn modelId="{2351E9D0-F861-4D6B-8305-2326C228B1A0}" type="presOf" srcId="{59A4FF84-CB50-46C8-9A40-2A121B450E82}" destId="{859C8BAB-8809-4BB2-9EB6-7DB7E5E55FAF}" srcOrd="0" destOrd="0" presId="urn:microsoft.com/office/officeart/2005/8/layout/vList5"/>
    <dgm:cxn modelId="{6B9A11D2-36BA-4C93-9DE7-8F67B717545F}" srcId="{DF68A865-1D15-4F24-A540-6067F356BF8C}" destId="{DB2F6940-09B4-47B0-BC11-69CC250B5A8F}" srcOrd="0" destOrd="0" parTransId="{54CE01AD-866A-45D6-ABC4-337EECEBC81C}" sibTransId="{658D251A-0867-4520-AB4F-31AFE8BD4DD8}"/>
    <dgm:cxn modelId="{906F48D2-6797-4482-AD78-15FC9AD8DC88}" srcId="{95FD7D32-3E90-4C91-9D5D-E3E786EA3240}" destId="{7A7529DE-AB0A-4CD3-8230-0198BB1D012C}" srcOrd="4" destOrd="0" parTransId="{D80A1480-FAA5-4874-B60E-A099FAE75298}" sibTransId="{4AEB1F1B-7220-4466-875E-502173966D57}"/>
    <dgm:cxn modelId="{286094D4-30E6-46B0-8457-69EFF7576878}" type="presOf" srcId="{E6F6789E-D155-436E-96B4-2CE81F15ECE0}" destId="{A4B7A49A-6111-4D00-811E-7A0D5D1DE806}" srcOrd="0" destOrd="0" presId="urn:microsoft.com/office/officeart/2005/8/layout/vList5"/>
    <dgm:cxn modelId="{A27A53D8-6541-48D0-AEFE-94103B7D267E}" type="presOf" srcId="{D53D9B71-2F2C-45E6-8FBF-B83A46EEC0E9}" destId="{AED53DEC-213F-4632-8977-7B53CABACE3E}" srcOrd="0" destOrd="0" presId="urn:microsoft.com/office/officeart/2005/8/layout/vList5"/>
    <dgm:cxn modelId="{3EA653D9-0CE5-4A22-B779-CCEDB40C22DD}" srcId="{95FD7D32-3E90-4C91-9D5D-E3E786EA3240}" destId="{AA95D270-88CC-4A96-8727-538AAD2422E9}" srcOrd="9" destOrd="0" parTransId="{C37DCC57-75C8-4F23-9A85-10C00655ED16}" sibTransId="{51A47745-99D7-466F-96AB-1A333E77E7B1}"/>
    <dgm:cxn modelId="{4B2FB7DA-B9AF-4603-A5D4-E33DE74BF23C}" srcId="{95FD7D32-3E90-4C91-9D5D-E3E786EA3240}" destId="{0D68D6EE-5CB0-4768-90C8-DABF7E5DC414}" srcOrd="7" destOrd="0" parTransId="{D80139FD-5199-4EB9-894A-DF770C1D9C5F}" sibTransId="{000C3763-9391-4FB8-9CFE-2817782D37C2}"/>
    <dgm:cxn modelId="{F776FFDB-79FB-4F0E-BB9A-11897A29841F}" type="presOf" srcId="{413ACDCA-49D4-4173-960E-82F1152FAE2E}" destId="{1D251CF2-5207-43D0-99CD-E5538AF228F1}" srcOrd="0" destOrd="0" presId="urn:microsoft.com/office/officeart/2005/8/layout/vList5"/>
    <dgm:cxn modelId="{B7435CDF-04BF-45BE-9C3E-58CBBB14BE15}" srcId="{95FD7D32-3E90-4C91-9D5D-E3E786EA3240}" destId="{694A572D-9634-486D-A7AF-62178938556A}" srcOrd="6" destOrd="0" parTransId="{8B371053-A104-4637-83A6-C39CEFE7B193}" sibTransId="{DF5C5455-FF2C-421F-BAB2-539AC662625B}"/>
    <dgm:cxn modelId="{BC562AE1-3020-456D-BD72-43D95B9450DF}" srcId="{95FD7D32-3E90-4C91-9D5D-E3E786EA3240}" destId="{AD2669AF-D8B2-4E12-AB86-C6B872232406}" srcOrd="14" destOrd="0" parTransId="{277B709A-2054-4831-95FE-A175E11090EF}" sibTransId="{D506A97F-5C7B-4F9B-B5EC-10782493E309}"/>
    <dgm:cxn modelId="{BF028AE2-67D6-447D-9F52-62A4DD9BA09C}" srcId="{95FD7D32-3E90-4C91-9D5D-E3E786EA3240}" destId="{84425961-E724-40B2-98EC-574F8A21A84D}" srcOrd="17" destOrd="0" parTransId="{D34B4F46-C1AF-4623-B476-1F02E23AF827}" sibTransId="{AF0F979D-6757-4F3F-8CBE-26EFDABF3AE0}"/>
    <dgm:cxn modelId="{1982F7E4-5AFD-4052-B2F3-8C1E67284A4A}" type="presOf" srcId="{1554FEB8-A085-4BBB-84F7-4ADB7CAE1AA1}" destId="{3A1D515D-E2B7-430F-B132-4F9BA478966B}" srcOrd="0" destOrd="0" presId="urn:microsoft.com/office/officeart/2005/8/layout/vList5"/>
    <dgm:cxn modelId="{1116ACE5-1ACB-4199-9821-89ABE85A9783}" type="presOf" srcId="{C0E7810A-36A9-422B-AC93-FC7AF1C6ADB3}" destId="{FB4FA166-31D6-41BB-88A9-2D1560E3AEB7}" srcOrd="0" destOrd="0" presId="urn:microsoft.com/office/officeart/2005/8/layout/vList5"/>
    <dgm:cxn modelId="{C0A395E6-32DE-4115-9F3A-565963DFBA32}" type="presOf" srcId="{269C1CB5-CDCC-4582-B720-333DB2181304}" destId="{56373845-6291-4FAF-84F8-38AA93EC6714}" srcOrd="0" destOrd="0" presId="urn:microsoft.com/office/officeart/2005/8/layout/vList5"/>
    <dgm:cxn modelId="{FB2C01E7-347D-4507-B2DD-31C2DB006EA6}" srcId="{95FD7D32-3E90-4C91-9D5D-E3E786EA3240}" destId="{C9CDCB46-2274-4655-BC14-8AE942B2BA10}" srcOrd="8" destOrd="0" parTransId="{6E9FAB30-70A3-48B6-8C37-7715B87C012B}" sibTransId="{66F4EAA7-7124-4060-A34B-49F4BE6A44B1}"/>
    <dgm:cxn modelId="{852F5BEB-320A-4948-A5ED-995C15882EE9}" srcId="{95FD7D32-3E90-4C91-9D5D-E3E786EA3240}" destId="{A6107AB7-E4E9-45E1-B412-98CDAAE9691E}" srcOrd="2" destOrd="0" parTransId="{5BB1EF9D-EB1E-4864-A1B5-9F6E0B446240}" sibTransId="{B353F04B-8FA2-4A1A-BAB8-7EE88F8E9B66}"/>
    <dgm:cxn modelId="{A45BC9EE-3B85-4636-AF70-2DC6857925BF}" type="presOf" srcId="{875E8393-6E9A-4920-A412-B5FDEF574785}" destId="{11B35CCB-8193-4A1F-ADCD-87B4A6FC4F84}" srcOrd="0" destOrd="0" presId="urn:microsoft.com/office/officeart/2005/8/layout/vList5"/>
    <dgm:cxn modelId="{EDD7B0F0-1704-41D8-88CB-D264DD24D927}" type="presOf" srcId="{501CBC1B-C832-4189-8CBF-93AE64656239}" destId="{0F28A8C0-3244-495D-B877-2DD5EB9B9F64}" srcOrd="0" destOrd="0" presId="urn:microsoft.com/office/officeart/2005/8/layout/vList5"/>
    <dgm:cxn modelId="{0D8306F6-F3C1-4926-8E2E-AE667168958E}" type="presOf" srcId="{12E3B65D-BBE7-4DEA-8034-E5DC796A2847}" destId="{B5DAB4B1-A29E-45D5-A249-792043A5CF30}" srcOrd="0" destOrd="0" presId="urn:microsoft.com/office/officeart/2005/8/layout/vList5"/>
    <dgm:cxn modelId="{ABD9B5FA-FDB4-4C45-BD69-6E8D952A7F92}" srcId="{95FD7D32-3E90-4C91-9D5D-E3E786EA3240}" destId="{C0E7810A-36A9-422B-AC93-FC7AF1C6ADB3}" srcOrd="10" destOrd="0" parTransId="{BFFDAD5B-7C42-49CE-ACAE-4993A12FB396}" sibTransId="{4E93CEF5-4ED0-40A7-A45D-DB94B5913986}"/>
    <dgm:cxn modelId="{5D691AFC-8EBB-446B-AC75-BA6A36A04EF7}" type="presOf" srcId="{0A7AED8B-3DE4-4E17-99A0-F7B8A6CAA44A}" destId="{E73FD552-5F1E-4761-AB6E-E7DD8AD72D22}" srcOrd="0" destOrd="0" presId="urn:microsoft.com/office/officeart/2005/8/layout/vList5"/>
    <dgm:cxn modelId="{CA6FDEFF-E97D-4DAB-A0D0-D9DA30987B64}" type="presOf" srcId="{F0260911-29E7-4912-BDC7-682ED7D16A26}" destId="{77E6FFD3-26FC-4BEB-8C08-2FA6D4F5C2A0}" srcOrd="0" destOrd="0" presId="urn:microsoft.com/office/officeart/2005/8/layout/vList5"/>
    <dgm:cxn modelId="{09A59759-2D3E-456F-B308-CBDF261C215F}" type="presParOf" srcId="{B9ABCFD8-F82F-43EA-9CB1-07281B2AFBD7}" destId="{2D1A4F40-FA44-4F9F-AF57-367BD08122B1}" srcOrd="0" destOrd="0" presId="urn:microsoft.com/office/officeart/2005/8/layout/vList5"/>
    <dgm:cxn modelId="{8F9A722B-0A6F-4A8F-99C0-38E95035D760}" type="presParOf" srcId="{2D1A4F40-FA44-4F9F-AF57-367BD08122B1}" destId="{ADE541A0-9496-4D65-AB96-673D1C7335D9}" srcOrd="0" destOrd="0" presId="urn:microsoft.com/office/officeart/2005/8/layout/vList5"/>
    <dgm:cxn modelId="{1EF58DE9-4CDC-425A-920D-38CD70EC2DB5}" type="presParOf" srcId="{2D1A4F40-FA44-4F9F-AF57-367BD08122B1}" destId="{810D0B9E-45D1-488B-B84B-33E6E430619B}" srcOrd="1" destOrd="0" presId="urn:microsoft.com/office/officeart/2005/8/layout/vList5"/>
    <dgm:cxn modelId="{70326725-D124-40C8-BC42-6C6E937E6ADC}" type="presParOf" srcId="{B9ABCFD8-F82F-43EA-9CB1-07281B2AFBD7}" destId="{5479A2FA-C6F8-4BF9-829B-A25E6F787928}" srcOrd="1" destOrd="0" presId="urn:microsoft.com/office/officeart/2005/8/layout/vList5"/>
    <dgm:cxn modelId="{8DBD980D-219C-46D9-9CBC-620C74087D5A}" type="presParOf" srcId="{B9ABCFD8-F82F-43EA-9CB1-07281B2AFBD7}" destId="{52D7C015-4A6A-4FE2-8472-3FEFC766E54F}" srcOrd="2" destOrd="0" presId="urn:microsoft.com/office/officeart/2005/8/layout/vList5"/>
    <dgm:cxn modelId="{1D6D3D9A-CA76-41AF-A4D9-1DC1E0C3FBF4}" type="presParOf" srcId="{52D7C015-4A6A-4FE2-8472-3FEFC766E54F}" destId="{7D3978B9-A2AD-4E92-84AE-FF9B348D770B}" srcOrd="0" destOrd="0" presId="urn:microsoft.com/office/officeart/2005/8/layout/vList5"/>
    <dgm:cxn modelId="{35455D83-A093-413B-B668-CD3223771A3E}" type="presParOf" srcId="{52D7C015-4A6A-4FE2-8472-3FEFC766E54F}" destId="{AAC5EBFD-E0AE-4AA9-AD6D-60E3383ADA27}" srcOrd="1" destOrd="0" presId="urn:microsoft.com/office/officeart/2005/8/layout/vList5"/>
    <dgm:cxn modelId="{C8B29938-358E-4E70-B4A6-8C194105215B}" type="presParOf" srcId="{B9ABCFD8-F82F-43EA-9CB1-07281B2AFBD7}" destId="{96314434-DFFC-4257-ABB5-A12CE8752780}" srcOrd="3" destOrd="0" presId="urn:microsoft.com/office/officeart/2005/8/layout/vList5"/>
    <dgm:cxn modelId="{CE0468FA-487E-471B-A1CD-DDE554B47EC2}" type="presParOf" srcId="{B9ABCFD8-F82F-43EA-9CB1-07281B2AFBD7}" destId="{B2A1FA52-DCC9-4A6B-AC29-C7FBF5595F04}" srcOrd="4" destOrd="0" presId="urn:microsoft.com/office/officeart/2005/8/layout/vList5"/>
    <dgm:cxn modelId="{9795CFDD-0074-4CAA-BC2B-30D25525EE53}" type="presParOf" srcId="{B2A1FA52-DCC9-4A6B-AC29-C7FBF5595F04}" destId="{0E5EAE3B-7782-4660-9C7A-EF172D4142DA}" srcOrd="0" destOrd="0" presId="urn:microsoft.com/office/officeart/2005/8/layout/vList5"/>
    <dgm:cxn modelId="{7F523E35-D28E-4764-A419-E79D41770306}" type="presParOf" srcId="{B2A1FA52-DCC9-4A6B-AC29-C7FBF5595F04}" destId="{11B35CCB-8193-4A1F-ADCD-87B4A6FC4F84}" srcOrd="1" destOrd="0" presId="urn:microsoft.com/office/officeart/2005/8/layout/vList5"/>
    <dgm:cxn modelId="{38BC019C-2509-4175-9043-18CE6066820A}" type="presParOf" srcId="{B9ABCFD8-F82F-43EA-9CB1-07281B2AFBD7}" destId="{5F47D434-338C-4234-9318-BBD62767DED8}" srcOrd="5" destOrd="0" presId="urn:microsoft.com/office/officeart/2005/8/layout/vList5"/>
    <dgm:cxn modelId="{83FE542B-A155-4D7D-B9F0-C4E43D30DE14}" type="presParOf" srcId="{B9ABCFD8-F82F-43EA-9CB1-07281B2AFBD7}" destId="{207FAFFE-AD31-4501-9EF7-087BF244F036}" srcOrd="6" destOrd="0" presId="urn:microsoft.com/office/officeart/2005/8/layout/vList5"/>
    <dgm:cxn modelId="{80816D5B-ED93-46E4-AD42-65411D90BDCC}" type="presParOf" srcId="{207FAFFE-AD31-4501-9EF7-087BF244F036}" destId="{CABE578E-D6CB-411F-8281-6E41EF4D9C07}" srcOrd="0" destOrd="0" presId="urn:microsoft.com/office/officeart/2005/8/layout/vList5"/>
    <dgm:cxn modelId="{8751C15A-17F1-4604-9D4B-01831BC426E3}" type="presParOf" srcId="{207FAFFE-AD31-4501-9EF7-087BF244F036}" destId="{AED53DEC-213F-4632-8977-7B53CABACE3E}" srcOrd="1" destOrd="0" presId="urn:microsoft.com/office/officeart/2005/8/layout/vList5"/>
    <dgm:cxn modelId="{8DFD7AEA-390E-46FA-AD4B-9A3FFBDF347E}" type="presParOf" srcId="{B9ABCFD8-F82F-43EA-9CB1-07281B2AFBD7}" destId="{F8F49A4B-E8A4-40F6-9FB0-63E61FDB6E2E}" srcOrd="7" destOrd="0" presId="urn:microsoft.com/office/officeart/2005/8/layout/vList5"/>
    <dgm:cxn modelId="{525BAD80-F834-4F86-96E1-F375D422436B}" type="presParOf" srcId="{B9ABCFD8-F82F-43EA-9CB1-07281B2AFBD7}" destId="{92451FE8-BBFA-48F3-B881-F1F672FA2F30}" srcOrd="8" destOrd="0" presId="urn:microsoft.com/office/officeart/2005/8/layout/vList5"/>
    <dgm:cxn modelId="{34338492-BE7E-46EB-A13B-4B8FA446BC19}" type="presParOf" srcId="{92451FE8-BBFA-48F3-B881-F1F672FA2F30}" destId="{818121D0-323D-4038-ABF0-AC29A6D71BC8}" srcOrd="0" destOrd="0" presId="urn:microsoft.com/office/officeart/2005/8/layout/vList5"/>
    <dgm:cxn modelId="{E7427B24-2FCD-4352-939F-B3B6B377477F}" type="presParOf" srcId="{92451FE8-BBFA-48F3-B881-F1F672FA2F30}" destId="{859C8BAB-8809-4BB2-9EB6-7DB7E5E55FAF}" srcOrd="1" destOrd="0" presId="urn:microsoft.com/office/officeart/2005/8/layout/vList5"/>
    <dgm:cxn modelId="{54BC3924-BE0B-47FE-8933-C8C5A28D0B48}" type="presParOf" srcId="{B9ABCFD8-F82F-43EA-9CB1-07281B2AFBD7}" destId="{31CFEA06-AF46-4015-B3C5-6A2F088B02C5}" srcOrd="9" destOrd="0" presId="urn:microsoft.com/office/officeart/2005/8/layout/vList5"/>
    <dgm:cxn modelId="{0C547DD7-FB2C-4122-9CEA-2EA4A38A156B}" type="presParOf" srcId="{B9ABCFD8-F82F-43EA-9CB1-07281B2AFBD7}" destId="{D3B6356E-D70C-42AC-A1F5-6DDD2F717033}" srcOrd="10" destOrd="0" presId="urn:microsoft.com/office/officeart/2005/8/layout/vList5"/>
    <dgm:cxn modelId="{C71CB407-AE50-4C59-B242-5119AF2C74BF}" type="presParOf" srcId="{D3B6356E-D70C-42AC-A1F5-6DDD2F717033}" destId="{2CB55543-EBE0-469D-9AFA-F75CC346A1C0}" srcOrd="0" destOrd="0" presId="urn:microsoft.com/office/officeart/2005/8/layout/vList5"/>
    <dgm:cxn modelId="{6C530E91-FF4C-429B-9AD9-AFCE92F2C623}" type="presParOf" srcId="{D3B6356E-D70C-42AC-A1F5-6DDD2F717033}" destId="{56373845-6291-4FAF-84F8-38AA93EC6714}" srcOrd="1" destOrd="0" presId="urn:microsoft.com/office/officeart/2005/8/layout/vList5"/>
    <dgm:cxn modelId="{93056C0C-E2EA-44CD-A09E-3084A2217595}" type="presParOf" srcId="{B9ABCFD8-F82F-43EA-9CB1-07281B2AFBD7}" destId="{0C0D56AD-9249-4D74-8CD3-7CA15F0D6016}" srcOrd="11" destOrd="0" presId="urn:microsoft.com/office/officeart/2005/8/layout/vList5"/>
    <dgm:cxn modelId="{9F0FE012-4699-436A-848E-F66BA566EB81}" type="presParOf" srcId="{B9ABCFD8-F82F-43EA-9CB1-07281B2AFBD7}" destId="{BB9F3574-A92C-41F2-9D59-A913E597B5B8}" srcOrd="12" destOrd="0" presId="urn:microsoft.com/office/officeart/2005/8/layout/vList5"/>
    <dgm:cxn modelId="{A12DAA63-B3EC-42E0-9EA5-772742A9CC8F}" type="presParOf" srcId="{BB9F3574-A92C-41F2-9D59-A913E597B5B8}" destId="{D0077695-85AD-47B7-8D84-B218F0D8A728}" srcOrd="0" destOrd="0" presId="urn:microsoft.com/office/officeart/2005/8/layout/vList5"/>
    <dgm:cxn modelId="{934BD9A2-3610-43B5-9D05-8A5DDEE0A0A2}" type="presParOf" srcId="{BB9F3574-A92C-41F2-9D59-A913E597B5B8}" destId="{B17A3D10-D9C4-4090-A306-E47F38BF8398}" srcOrd="1" destOrd="0" presId="urn:microsoft.com/office/officeart/2005/8/layout/vList5"/>
    <dgm:cxn modelId="{FFC721A3-C777-427D-A74E-2BF983FCE8B8}" type="presParOf" srcId="{B9ABCFD8-F82F-43EA-9CB1-07281B2AFBD7}" destId="{177B250F-2382-4582-A469-2A8331302593}" srcOrd="13" destOrd="0" presId="urn:microsoft.com/office/officeart/2005/8/layout/vList5"/>
    <dgm:cxn modelId="{826195E6-EC45-4424-81AE-8A388707F522}" type="presParOf" srcId="{B9ABCFD8-F82F-43EA-9CB1-07281B2AFBD7}" destId="{482603AF-D289-4460-9894-51CD85E70421}" srcOrd="14" destOrd="0" presId="urn:microsoft.com/office/officeart/2005/8/layout/vList5"/>
    <dgm:cxn modelId="{52C28C28-12E0-44F4-86FD-76485CE5BC09}" type="presParOf" srcId="{482603AF-D289-4460-9894-51CD85E70421}" destId="{C531D7B1-432B-4E41-889B-87C0DE41968C}" srcOrd="0" destOrd="0" presId="urn:microsoft.com/office/officeart/2005/8/layout/vList5"/>
    <dgm:cxn modelId="{ACAC518F-B7AF-453B-B4C5-81F465347771}" type="presParOf" srcId="{482603AF-D289-4460-9894-51CD85E70421}" destId="{A4B7A49A-6111-4D00-811E-7A0D5D1DE806}" srcOrd="1" destOrd="0" presId="urn:microsoft.com/office/officeart/2005/8/layout/vList5"/>
    <dgm:cxn modelId="{CFD21BFA-92E5-4F8E-92EB-5B4E8F30FAC4}" type="presParOf" srcId="{B9ABCFD8-F82F-43EA-9CB1-07281B2AFBD7}" destId="{80CF0923-7546-4E51-B167-FEAEC93D2B86}" srcOrd="15" destOrd="0" presId="urn:microsoft.com/office/officeart/2005/8/layout/vList5"/>
    <dgm:cxn modelId="{E418A63E-95F5-4C01-9419-18C6B1292AB4}" type="presParOf" srcId="{B9ABCFD8-F82F-43EA-9CB1-07281B2AFBD7}" destId="{429567E0-B0EE-495D-AC1C-BD562F7A07D2}" srcOrd="16" destOrd="0" presId="urn:microsoft.com/office/officeart/2005/8/layout/vList5"/>
    <dgm:cxn modelId="{624A4A51-1A61-4210-8D15-1D5D60F36BA6}" type="presParOf" srcId="{429567E0-B0EE-495D-AC1C-BD562F7A07D2}" destId="{24A0FA3F-8FC7-4D49-91F1-B1C72B92655C}" srcOrd="0" destOrd="0" presId="urn:microsoft.com/office/officeart/2005/8/layout/vList5"/>
    <dgm:cxn modelId="{E10752D5-13D9-4055-B910-E63ED6E03B5D}" type="presParOf" srcId="{429567E0-B0EE-495D-AC1C-BD562F7A07D2}" destId="{83B56E09-0AF3-49FF-BAAA-9DE79C6FBD04}" srcOrd="1" destOrd="0" presId="urn:microsoft.com/office/officeart/2005/8/layout/vList5"/>
    <dgm:cxn modelId="{FFC523B5-53F6-42C3-AE1A-D40469DA7B88}" type="presParOf" srcId="{B9ABCFD8-F82F-43EA-9CB1-07281B2AFBD7}" destId="{2F54A1AC-6599-4112-A81C-2C3E6ABBD0E7}" srcOrd="17" destOrd="0" presId="urn:microsoft.com/office/officeart/2005/8/layout/vList5"/>
    <dgm:cxn modelId="{D9EE1A29-10CB-4340-BA90-34698877A97F}" type="presParOf" srcId="{B9ABCFD8-F82F-43EA-9CB1-07281B2AFBD7}" destId="{4291A696-9F8A-4488-9699-32F47F5228C2}" srcOrd="18" destOrd="0" presId="urn:microsoft.com/office/officeart/2005/8/layout/vList5"/>
    <dgm:cxn modelId="{335F949D-E164-444A-BAB8-2CF2D85DA5F9}" type="presParOf" srcId="{4291A696-9F8A-4488-9699-32F47F5228C2}" destId="{31D02774-62F3-469E-ABC2-EC5B115B8E80}" srcOrd="0" destOrd="0" presId="urn:microsoft.com/office/officeart/2005/8/layout/vList5"/>
    <dgm:cxn modelId="{BF59E5A2-C4FA-496A-9E01-F56FF61378E5}" type="presParOf" srcId="{4291A696-9F8A-4488-9699-32F47F5228C2}" destId="{E73FD552-5F1E-4761-AB6E-E7DD8AD72D22}" srcOrd="1" destOrd="0" presId="urn:microsoft.com/office/officeart/2005/8/layout/vList5"/>
    <dgm:cxn modelId="{E1008ACA-F1D7-4940-ABAB-ADEB7D415194}" type="presParOf" srcId="{B9ABCFD8-F82F-43EA-9CB1-07281B2AFBD7}" destId="{C20CC1BE-5188-4752-930D-AEBE600A1187}" srcOrd="19" destOrd="0" presId="urn:microsoft.com/office/officeart/2005/8/layout/vList5"/>
    <dgm:cxn modelId="{C3417882-4456-44DE-B448-E0730B3BF3D8}" type="presParOf" srcId="{B9ABCFD8-F82F-43EA-9CB1-07281B2AFBD7}" destId="{B3E8EF21-BA34-418B-9B70-DEB961E44307}" srcOrd="20" destOrd="0" presId="urn:microsoft.com/office/officeart/2005/8/layout/vList5"/>
    <dgm:cxn modelId="{FD2FF3BA-44BD-441F-A839-6A7072FE5B01}" type="presParOf" srcId="{B3E8EF21-BA34-418B-9B70-DEB961E44307}" destId="{FB4FA166-31D6-41BB-88A9-2D1560E3AEB7}" srcOrd="0" destOrd="0" presId="urn:microsoft.com/office/officeart/2005/8/layout/vList5"/>
    <dgm:cxn modelId="{0FBBE59E-B380-4F39-B319-8645AC588658}" type="presParOf" srcId="{B3E8EF21-BA34-418B-9B70-DEB961E44307}" destId="{1FEE41A1-F1C5-43A4-AC1F-0EA81729C779}" srcOrd="1" destOrd="0" presId="urn:microsoft.com/office/officeart/2005/8/layout/vList5"/>
    <dgm:cxn modelId="{6CA4D869-9B33-4285-827D-18CD3C69057C}" type="presParOf" srcId="{B9ABCFD8-F82F-43EA-9CB1-07281B2AFBD7}" destId="{DB00D377-9516-4A97-8B36-EA803F9343A9}" srcOrd="21" destOrd="0" presId="urn:microsoft.com/office/officeart/2005/8/layout/vList5"/>
    <dgm:cxn modelId="{FD5A515F-51EE-444B-BCD0-207BB5DE1464}" type="presParOf" srcId="{B9ABCFD8-F82F-43EA-9CB1-07281B2AFBD7}" destId="{C68F844F-B38C-455D-86E5-8A132412B32E}" srcOrd="22" destOrd="0" presId="urn:microsoft.com/office/officeart/2005/8/layout/vList5"/>
    <dgm:cxn modelId="{FD20E3F2-80EE-4EF7-8B52-9D380BD24A53}" type="presParOf" srcId="{C68F844F-B38C-455D-86E5-8A132412B32E}" destId="{BBA3B8BC-8126-4B96-B296-A4944DB45DE7}" srcOrd="0" destOrd="0" presId="urn:microsoft.com/office/officeart/2005/8/layout/vList5"/>
    <dgm:cxn modelId="{AC4DA6C3-624D-4FFE-A17B-80B15B024C55}" type="presParOf" srcId="{C68F844F-B38C-455D-86E5-8A132412B32E}" destId="{C0E5BEEA-7912-4A9D-A247-0A80D413CB57}" srcOrd="1" destOrd="0" presId="urn:microsoft.com/office/officeart/2005/8/layout/vList5"/>
    <dgm:cxn modelId="{EB4F95AD-8219-487D-9B36-6200053E25B8}" type="presParOf" srcId="{B9ABCFD8-F82F-43EA-9CB1-07281B2AFBD7}" destId="{891D4D7B-71AF-4507-8230-396049B908E7}" srcOrd="23" destOrd="0" presId="urn:microsoft.com/office/officeart/2005/8/layout/vList5"/>
    <dgm:cxn modelId="{61C37B8B-8CD8-4F5E-A2DA-8BA401FD5069}" type="presParOf" srcId="{B9ABCFD8-F82F-43EA-9CB1-07281B2AFBD7}" destId="{9068FB81-2E10-47DF-9CF7-41D811746CAE}" srcOrd="24" destOrd="0" presId="urn:microsoft.com/office/officeart/2005/8/layout/vList5"/>
    <dgm:cxn modelId="{417F9601-EE43-4FEC-881D-1BAB429BB644}" type="presParOf" srcId="{9068FB81-2E10-47DF-9CF7-41D811746CAE}" destId="{BAE0A54A-6BF4-432B-94C8-F09BC10BE24F}" srcOrd="0" destOrd="0" presId="urn:microsoft.com/office/officeart/2005/8/layout/vList5"/>
    <dgm:cxn modelId="{64850D8E-D75A-4EE4-B795-1F3AEF172F71}" type="presParOf" srcId="{9068FB81-2E10-47DF-9CF7-41D811746CAE}" destId="{F6953464-1C4A-48CA-9DC2-709D555A5878}" srcOrd="1" destOrd="0" presId="urn:microsoft.com/office/officeart/2005/8/layout/vList5"/>
    <dgm:cxn modelId="{8D489E2F-C6E1-4030-B5BC-04AF791B6FE5}" type="presParOf" srcId="{B9ABCFD8-F82F-43EA-9CB1-07281B2AFBD7}" destId="{2A25712B-5FE0-4F5B-8FC1-221FB373C79F}" srcOrd="25" destOrd="0" presId="urn:microsoft.com/office/officeart/2005/8/layout/vList5"/>
    <dgm:cxn modelId="{8BDCA6AC-DA49-4D9D-840B-9042DF0B9F56}" type="presParOf" srcId="{B9ABCFD8-F82F-43EA-9CB1-07281B2AFBD7}" destId="{64030132-AD44-4976-9B7E-30AC495D7CA7}" srcOrd="26" destOrd="0" presId="urn:microsoft.com/office/officeart/2005/8/layout/vList5"/>
    <dgm:cxn modelId="{9EE62F47-27EB-4022-8C9E-DAE2889A000E}" type="presParOf" srcId="{64030132-AD44-4976-9B7E-30AC495D7CA7}" destId="{3B52BAD9-8ADF-4C8E-A532-310B350068E5}" srcOrd="0" destOrd="0" presId="urn:microsoft.com/office/officeart/2005/8/layout/vList5"/>
    <dgm:cxn modelId="{9BBC1567-4779-4EFA-8D7A-2C1E2E5BBC72}" type="presParOf" srcId="{64030132-AD44-4976-9B7E-30AC495D7CA7}" destId="{1379E40F-00AA-493E-B738-6B35C03C7582}" srcOrd="1" destOrd="0" presId="urn:microsoft.com/office/officeart/2005/8/layout/vList5"/>
    <dgm:cxn modelId="{3530D1A6-9BC2-412C-A85A-2A55AE46BD13}" type="presParOf" srcId="{B9ABCFD8-F82F-43EA-9CB1-07281B2AFBD7}" destId="{341BF1B1-76B9-4019-AF73-C0D5FD6A1A81}" srcOrd="27" destOrd="0" presId="urn:microsoft.com/office/officeart/2005/8/layout/vList5"/>
    <dgm:cxn modelId="{299BD04A-CEDC-422E-BE51-C9450E14ADBA}" type="presParOf" srcId="{B9ABCFD8-F82F-43EA-9CB1-07281B2AFBD7}" destId="{A313392A-4528-485F-A929-628535D9A5C8}" srcOrd="28" destOrd="0" presId="urn:microsoft.com/office/officeart/2005/8/layout/vList5"/>
    <dgm:cxn modelId="{60CA7D62-548C-48D9-B4A6-9505592602E7}" type="presParOf" srcId="{A313392A-4528-485F-A929-628535D9A5C8}" destId="{77B763C0-24A4-49EA-B66E-B4EA20E8831F}" srcOrd="0" destOrd="0" presId="urn:microsoft.com/office/officeart/2005/8/layout/vList5"/>
    <dgm:cxn modelId="{E674D147-7D33-4F7A-9474-9B4A4F695612}" type="presParOf" srcId="{A313392A-4528-485F-A929-628535D9A5C8}" destId="{77E6FFD3-26FC-4BEB-8C08-2FA6D4F5C2A0}" srcOrd="1" destOrd="0" presId="urn:microsoft.com/office/officeart/2005/8/layout/vList5"/>
    <dgm:cxn modelId="{CDA413D1-47E5-47A1-98DE-2EDDF9133030}" type="presParOf" srcId="{B9ABCFD8-F82F-43EA-9CB1-07281B2AFBD7}" destId="{F5907E2E-8300-4C23-A973-B9BC35E119B2}" srcOrd="29" destOrd="0" presId="urn:microsoft.com/office/officeart/2005/8/layout/vList5"/>
    <dgm:cxn modelId="{51887E5F-C8A7-430C-862B-5CDEB5617998}" type="presParOf" srcId="{B9ABCFD8-F82F-43EA-9CB1-07281B2AFBD7}" destId="{1A369FB5-18BD-43A6-8A55-E17A7381010A}" srcOrd="30" destOrd="0" presId="urn:microsoft.com/office/officeart/2005/8/layout/vList5"/>
    <dgm:cxn modelId="{13DC9A66-DB30-4066-B6EF-09328FFEA312}" type="presParOf" srcId="{1A369FB5-18BD-43A6-8A55-E17A7381010A}" destId="{BACD0DEB-71CC-4C32-A88B-BBDD92BD6579}" srcOrd="0" destOrd="0" presId="urn:microsoft.com/office/officeart/2005/8/layout/vList5"/>
    <dgm:cxn modelId="{122BCF8E-8EB1-4A8D-85A2-8246DE8EDE86}" type="presParOf" srcId="{1A369FB5-18BD-43A6-8A55-E17A7381010A}" destId="{1D251CF2-5207-43D0-99CD-E5538AF228F1}" srcOrd="1" destOrd="0" presId="urn:microsoft.com/office/officeart/2005/8/layout/vList5"/>
    <dgm:cxn modelId="{E0FDE953-3CD7-44D9-AC2B-AEF6811546A9}" type="presParOf" srcId="{B9ABCFD8-F82F-43EA-9CB1-07281B2AFBD7}" destId="{79EBF144-8C71-4C1D-90EA-22AF0B5E6F60}" srcOrd="31" destOrd="0" presId="urn:microsoft.com/office/officeart/2005/8/layout/vList5"/>
    <dgm:cxn modelId="{F4902561-C4B0-4984-9628-D1BBE9C46642}" type="presParOf" srcId="{B9ABCFD8-F82F-43EA-9CB1-07281B2AFBD7}" destId="{0F292CC8-E809-475C-8482-F2847764DCED}" srcOrd="32" destOrd="0" presId="urn:microsoft.com/office/officeart/2005/8/layout/vList5"/>
    <dgm:cxn modelId="{8CFA678A-158B-41BD-BAE1-FC1B727D01B4}" type="presParOf" srcId="{0F292CC8-E809-475C-8482-F2847764DCED}" destId="{B5DAB4B1-A29E-45D5-A249-792043A5CF30}" srcOrd="0" destOrd="0" presId="urn:microsoft.com/office/officeart/2005/8/layout/vList5"/>
    <dgm:cxn modelId="{CD25AF91-040E-4543-A910-9CFE5D6BD0F4}" type="presParOf" srcId="{0F292CC8-E809-475C-8482-F2847764DCED}" destId="{0F28A8C0-3244-495D-B877-2DD5EB9B9F64}" srcOrd="1" destOrd="0" presId="urn:microsoft.com/office/officeart/2005/8/layout/vList5"/>
    <dgm:cxn modelId="{8A9460C4-4FF2-48D5-A472-0DFDD825A876}" type="presParOf" srcId="{B9ABCFD8-F82F-43EA-9CB1-07281B2AFBD7}" destId="{A7616AA0-1F15-4BB9-A629-766838E4BFAA}" srcOrd="33" destOrd="0" presId="urn:microsoft.com/office/officeart/2005/8/layout/vList5"/>
    <dgm:cxn modelId="{5597944F-DA78-4E26-B53E-6EED1F02823B}" type="presParOf" srcId="{B9ABCFD8-F82F-43EA-9CB1-07281B2AFBD7}" destId="{64A2B776-43F4-435A-B4E2-80B8D27AE77B}" srcOrd="34" destOrd="0" presId="urn:microsoft.com/office/officeart/2005/8/layout/vList5"/>
    <dgm:cxn modelId="{74ED78DB-C793-4B3F-B346-D18275F18D17}" type="presParOf" srcId="{64A2B776-43F4-435A-B4E2-80B8D27AE77B}" destId="{8743136A-C117-484B-A830-C38E79D3F174}" srcOrd="0" destOrd="0" presId="urn:microsoft.com/office/officeart/2005/8/layout/vList5"/>
    <dgm:cxn modelId="{C138094B-E78D-4B2F-A141-A3ABFF3A86E6}" type="presParOf" srcId="{64A2B776-43F4-435A-B4E2-80B8D27AE77B}" destId="{495913F2-C0E8-41B7-B181-086970365FAB}" srcOrd="1" destOrd="0" presId="urn:microsoft.com/office/officeart/2005/8/layout/vList5"/>
    <dgm:cxn modelId="{8ACC6D36-178E-414B-A6C5-0CBB169DE6E8}" type="presParOf" srcId="{B9ABCFD8-F82F-43EA-9CB1-07281B2AFBD7}" destId="{14E942FC-6CA8-472D-93EB-D2AE7B65350D}" srcOrd="35" destOrd="0" presId="urn:microsoft.com/office/officeart/2005/8/layout/vList5"/>
    <dgm:cxn modelId="{0770582C-B4E4-4DCB-B5ED-D8BF5FA8CEFE}" type="presParOf" srcId="{B9ABCFD8-F82F-43EA-9CB1-07281B2AFBD7}" destId="{3DB2D4C3-BFCD-4E31-AF33-4A64E355079A}" srcOrd="36" destOrd="0" presId="urn:microsoft.com/office/officeart/2005/8/layout/vList5"/>
    <dgm:cxn modelId="{FB26EA48-B086-4A65-9074-5CF1C9CACBDB}" type="presParOf" srcId="{3DB2D4C3-BFCD-4E31-AF33-4A64E355079A}" destId="{17A525D7-5E9D-44ED-97CA-A0C96E3CD73D}" srcOrd="0" destOrd="0" presId="urn:microsoft.com/office/officeart/2005/8/layout/vList5"/>
    <dgm:cxn modelId="{BD4725FD-F047-4106-941E-9199F30BF91D}" type="presParOf" srcId="{3DB2D4C3-BFCD-4E31-AF33-4A64E355079A}" destId="{73408F6D-AAA6-4AAB-B434-EA3AA9136762}" srcOrd="1" destOrd="0" presId="urn:microsoft.com/office/officeart/2005/8/layout/vList5"/>
    <dgm:cxn modelId="{A5A6443A-1CA0-4329-ADB3-1D03EF06EB9D}" type="presParOf" srcId="{B9ABCFD8-F82F-43EA-9CB1-07281B2AFBD7}" destId="{C00D7FB1-BA0C-43A6-B782-25C565A894D1}" srcOrd="37" destOrd="0" presId="urn:microsoft.com/office/officeart/2005/8/layout/vList5"/>
    <dgm:cxn modelId="{FCC26DF2-6FBA-4AEC-9C2B-F1F9259D5123}" type="presParOf" srcId="{B9ABCFD8-F82F-43EA-9CB1-07281B2AFBD7}" destId="{F8E5762C-D274-4581-BB6E-8446F9FAC2FA}" srcOrd="38" destOrd="0" presId="urn:microsoft.com/office/officeart/2005/8/layout/vList5"/>
    <dgm:cxn modelId="{23C6CCA4-9649-423B-9915-510289DEFDFA}" type="presParOf" srcId="{F8E5762C-D274-4581-BB6E-8446F9FAC2FA}" destId="{3A1D515D-E2B7-430F-B132-4F9BA478966B}" srcOrd="0" destOrd="0" presId="urn:microsoft.com/office/officeart/2005/8/layout/vList5"/>
    <dgm:cxn modelId="{31E60380-A48C-42B0-802D-3FD6FC35D89E}" type="presParOf" srcId="{F8E5762C-D274-4581-BB6E-8446F9FAC2FA}" destId="{0FF57EA5-4850-4C36-9406-E064016B4E50}"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D0B9E-45D1-488B-B84B-33E6E430619B}">
      <dsp:nvSpPr>
        <dsp:cNvPr id="0" name=""/>
        <dsp:cNvSpPr/>
      </dsp:nvSpPr>
      <dsp:spPr>
        <a:xfrm rot="5400000">
          <a:off x="3612676" y="-200358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Introduction</a:t>
          </a:r>
        </a:p>
      </dsp:txBody>
      <dsp:txXfrm rot="-5400000">
        <a:off x="1584171" y="34584"/>
        <a:ext cx="4245312" cy="178637"/>
      </dsp:txXfrm>
    </dsp:sp>
    <dsp:sp modelId="{ADE541A0-9496-4D65-AB96-673D1C7335D9}">
      <dsp:nvSpPr>
        <dsp:cNvPr id="0" name=""/>
        <dsp:cNvSpPr/>
      </dsp:nvSpPr>
      <dsp:spPr>
        <a:xfrm>
          <a:off x="809252" y="17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1</a:t>
          </a:r>
        </a:p>
      </dsp:txBody>
      <dsp:txXfrm>
        <a:off x="821332" y="12254"/>
        <a:ext cx="750758" cy="223297"/>
      </dsp:txXfrm>
    </dsp:sp>
    <dsp:sp modelId="{AAC5EBFD-E0AE-4AA9-AD6D-60E3383ADA27}">
      <dsp:nvSpPr>
        <dsp:cNvPr id="0" name=""/>
        <dsp:cNvSpPr/>
      </dsp:nvSpPr>
      <dsp:spPr>
        <a:xfrm rot="5400000">
          <a:off x="3612676" y="-174375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Safe Staffing</a:t>
          </a:r>
        </a:p>
      </dsp:txBody>
      <dsp:txXfrm rot="-5400000">
        <a:off x="1584171" y="294414"/>
        <a:ext cx="4245312" cy="178637"/>
      </dsp:txXfrm>
    </dsp:sp>
    <dsp:sp modelId="{7D3978B9-A2AD-4E92-84AE-FF9B348D770B}">
      <dsp:nvSpPr>
        <dsp:cNvPr id="0" name=""/>
        <dsp:cNvSpPr/>
      </dsp:nvSpPr>
      <dsp:spPr>
        <a:xfrm>
          <a:off x="809252" y="26000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2</a:t>
          </a:r>
        </a:p>
      </dsp:txBody>
      <dsp:txXfrm>
        <a:off x="821332" y="272084"/>
        <a:ext cx="750758" cy="223297"/>
      </dsp:txXfrm>
    </dsp:sp>
    <dsp:sp modelId="{11B35CCB-8193-4A1F-ADCD-87B4A6FC4F84}">
      <dsp:nvSpPr>
        <dsp:cNvPr id="0" name=""/>
        <dsp:cNvSpPr/>
      </dsp:nvSpPr>
      <dsp:spPr>
        <a:xfrm rot="5400000">
          <a:off x="3612676" y="-148392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Workforce Safeguards</a:t>
          </a:r>
        </a:p>
      </dsp:txBody>
      <dsp:txXfrm rot="-5400000">
        <a:off x="1584171" y="554244"/>
        <a:ext cx="4245312" cy="178637"/>
      </dsp:txXfrm>
    </dsp:sp>
    <dsp:sp modelId="{0E5EAE3B-7782-4660-9C7A-EF172D4142DA}">
      <dsp:nvSpPr>
        <dsp:cNvPr id="0" name=""/>
        <dsp:cNvSpPr/>
      </dsp:nvSpPr>
      <dsp:spPr>
        <a:xfrm>
          <a:off x="809252" y="51983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3</a:t>
          </a:r>
        </a:p>
      </dsp:txBody>
      <dsp:txXfrm>
        <a:off x="821332" y="531914"/>
        <a:ext cx="750758" cy="223297"/>
      </dsp:txXfrm>
    </dsp:sp>
    <dsp:sp modelId="{AED53DEC-213F-4632-8977-7B53CABACE3E}">
      <dsp:nvSpPr>
        <dsp:cNvPr id="0" name=""/>
        <dsp:cNvSpPr/>
      </dsp:nvSpPr>
      <dsp:spPr>
        <a:xfrm rot="5400000">
          <a:off x="3612676" y="-122409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Guide for Safe Staffing</a:t>
          </a:r>
        </a:p>
      </dsp:txBody>
      <dsp:txXfrm rot="-5400000">
        <a:off x="1584171" y="814074"/>
        <a:ext cx="4245312" cy="178637"/>
      </dsp:txXfrm>
    </dsp:sp>
    <dsp:sp modelId="{CABE578E-D6CB-411F-8281-6E41EF4D9C07}">
      <dsp:nvSpPr>
        <dsp:cNvPr id="0" name=""/>
        <dsp:cNvSpPr/>
      </dsp:nvSpPr>
      <dsp:spPr>
        <a:xfrm>
          <a:off x="809252" y="77966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4</a:t>
          </a:r>
        </a:p>
      </dsp:txBody>
      <dsp:txXfrm>
        <a:off x="821332" y="791744"/>
        <a:ext cx="750758" cy="223297"/>
      </dsp:txXfrm>
    </dsp:sp>
    <dsp:sp modelId="{859C8BAB-8809-4BB2-9EB6-7DB7E5E55FAF}">
      <dsp:nvSpPr>
        <dsp:cNvPr id="0" name=""/>
        <dsp:cNvSpPr/>
      </dsp:nvSpPr>
      <dsp:spPr>
        <a:xfrm rot="5400000">
          <a:off x="3612676" y="-96426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Healthroster</a:t>
          </a:r>
        </a:p>
      </dsp:txBody>
      <dsp:txXfrm rot="-5400000">
        <a:off x="1584171" y="1073904"/>
        <a:ext cx="4245312" cy="178637"/>
      </dsp:txXfrm>
    </dsp:sp>
    <dsp:sp modelId="{818121D0-323D-4038-ABF0-AC29A6D71BC8}">
      <dsp:nvSpPr>
        <dsp:cNvPr id="0" name=""/>
        <dsp:cNvSpPr/>
      </dsp:nvSpPr>
      <dsp:spPr>
        <a:xfrm>
          <a:off x="809252" y="103949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5</a:t>
          </a:r>
        </a:p>
      </dsp:txBody>
      <dsp:txXfrm>
        <a:off x="821332" y="1051574"/>
        <a:ext cx="750758" cy="223297"/>
      </dsp:txXfrm>
    </dsp:sp>
    <dsp:sp modelId="{56373845-6291-4FAF-84F8-38AA93EC6714}">
      <dsp:nvSpPr>
        <dsp:cNvPr id="0" name=""/>
        <dsp:cNvSpPr/>
      </dsp:nvSpPr>
      <dsp:spPr>
        <a:xfrm rot="5400000">
          <a:off x="3612676" y="-70443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Vacancies</a:t>
          </a:r>
        </a:p>
      </dsp:txBody>
      <dsp:txXfrm rot="-5400000">
        <a:off x="1584171" y="1333734"/>
        <a:ext cx="4245312" cy="178637"/>
      </dsp:txXfrm>
    </dsp:sp>
    <dsp:sp modelId="{2CB55543-EBE0-469D-9AFA-F75CC346A1C0}">
      <dsp:nvSpPr>
        <dsp:cNvPr id="0" name=""/>
        <dsp:cNvSpPr/>
      </dsp:nvSpPr>
      <dsp:spPr>
        <a:xfrm>
          <a:off x="809252" y="129932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6</a:t>
          </a:r>
        </a:p>
      </dsp:txBody>
      <dsp:txXfrm>
        <a:off x="821332" y="1311404"/>
        <a:ext cx="750758" cy="223297"/>
      </dsp:txXfrm>
    </dsp:sp>
    <dsp:sp modelId="{B17A3D10-D9C4-4090-A306-E47F38BF8398}">
      <dsp:nvSpPr>
        <dsp:cNvPr id="0" name=""/>
        <dsp:cNvSpPr/>
      </dsp:nvSpPr>
      <dsp:spPr>
        <a:xfrm rot="5400000">
          <a:off x="3612676" y="-44460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Temporary Staffing Spend</a:t>
          </a:r>
        </a:p>
      </dsp:txBody>
      <dsp:txXfrm rot="-5400000">
        <a:off x="1584171" y="1593564"/>
        <a:ext cx="4245312" cy="178637"/>
      </dsp:txXfrm>
    </dsp:sp>
    <dsp:sp modelId="{D0077695-85AD-47B7-8D84-B218F0D8A728}">
      <dsp:nvSpPr>
        <dsp:cNvPr id="0" name=""/>
        <dsp:cNvSpPr/>
      </dsp:nvSpPr>
      <dsp:spPr>
        <a:xfrm>
          <a:off x="809252" y="155915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7</a:t>
          </a:r>
        </a:p>
      </dsp:txBody>
      <dsp:txXfrm>
        <a:off x="821332" y="1571234"/>
        <a:ext cx="750758" cy="223297"/>
      </dsp:txXfrm>
    </dsp:sp>
    <dsp:sp modelId="{A4B7A49A-6111-4D00-811E-7A0D5D1DE806}">
      <dsp:nvSpPr>
        <dsp:cNvPr id="0" name=""/>
        <dsp:cNvSpPr/>
      </dsp:nvSpPr>
      <dsp:spPr>
        <a:xfrm rot="5400000">
          <a:off x="3612676" y="-18477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Agency Spend</a:t>
          </a:r>
        </a:p>
      </dsp:txBody>
      <dsp:txXfrm rot="-5400000">
        <a:off x="1584171" y="1853394"/>
        <a:ext cx="4245312" cy="178637"/>
      </dsp:txXfrm>
    </dsp:sp>
    <dsp:sp modelId="{C531D7B1-432B-4E41-889B-87C0DE41968C}">
      <dsp:nvSpPr>
        <dsp:cNvPr id="0" name=""/>
        <dsp:cNvSpPr/>
      </dsp:nvSpPr>
      <dsp:spPr>
        <a:xfrm>
          <a:off x="809252" y="181898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8</a:t>
          </a:r>
        </a:p>
      </dsp:txBody>
      <dsp:txXfrm>
        <a:off x="821332" y="1831064"/>
        <a:ext cx="750758" cy="223297"/>
      </dsp:txXfrm>
    </dsp:sp>
    <dsp:sp modelId="{83B56E09-0AF3-49FF-BAAA-9DE79C6FBD04}">
      <dsp:nvSpPr>
        <dsp:cNvPr id="0" name=""/>
        <dsp:cNvSpPr/>
      </dsp:nvSpPr>
      <dsp:spPr>
        <a:xfrm rot="5400000">
          <a:off x="3612676" y="75054"/>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Absences &amp; Sickness</a:t>
          </a:r>
        </a:p>
      </dsp:txBody>
      <dsp:txXfrm rot="-5400000">
        <a:off x="1584171" y="2113223"/>
        <a:ext cx="4245312" cy="178637"/>
      </dsp:txXfrm>
    </dsp:sp>
    <dsp:sp modelId="{24A0FA3F-8FC7-4D49-91F1-B1C72B92655C}">
      <dsp:nvSpPr>
        <dsp:cNvPr id="0" name=""/>
        <dsp:cNvSpPr/>
      </dsp:nvSpPr>
      <dsp:spPr>
        <a:xfrm>
          <a:off x="809252" y="207881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9</a:t>
          </a:r>
        </a:p>
      </dsp:txBody>
      <dsp:txXfrm>
        <a:off x="821332" y="2090894"/>
        <a:ext cx="750758" cy="223297"/>
      </dsp:txXfrm>
    </dsp:sp>
    <dsp:sp modelId="{E73FD552-5F1E-4761-AB6E-E7DD8AD72D22}">
      <dsp:nvSpPr>
        <dsp:cNvPr id="0" name=""/>
        <dsp:cNvSpPr/>
      </dsp:nvSpPr>
      <dsp:spPr>
        <a:xfrm rot="5400000">
          <a:off x="3612676" y="334884"/>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Risk Highlights</a:t>
          </a:r>
        </a:p>
      </dsp:txBody>
      <dsp:txXfrm rot="-5400000">
        <a:off x="1584171" y="2373053"/>
        <a:ext cx="4245312" cy="178637"/>
      </dsp:txXfrm>
    </dsp:sp>
    <dsp:sp modelId="{31D02774-62F3-469E-ABC2-EC5B115B8E80}">
      <dsp:nvSpPr>
        <dsp:cNvPr id="0" name=""/>
        <dsp:cNvSpPr/>
      </dsp:nvSpPr>
      <dsp:spPr>
        <a:xfrm>
          <a:off x="809252" y="233864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10</a:t>
          </a:r>
        </a:p>
      </dsp:txBody>
      <dsp:txXfrm>
        <a:off x="821332" y="2350724"/>
        <a:ext cx="750758" cy="223297"/>
      </dsp:txXfrm>
    </dsp:sp>
    <dsp:sp modelId="{1FEE41A1-F1C5-43A4-AC1F-0EA81729C779}">
      <dsp:nvSpPr>
        <dsp:cNvPr id="0" name=""/>
        <dsp:cNvSpPr/>
      </dsp:nvSpPr>
      <dsp:spPr>
        <a:xfrm rot="5400000">
          <a:off x="3612676" y="59471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Retention</a:t>
          </a:r>
        </a:p>
      </dsp:txBody>
      <dsp:txXfrm rot="-5400000">
        <a:off x="1584171" y="2632884"/>
        <a:ext cx="4245312" cy="178637"/>
      </dsp:txXfrm>
    </dsp:sp>
    <dsp:sp modelId="{FB4FA166-31D6-41BB-88A9-2D1560E3AEB7}">
      <dsp:nvSpPr>
        <dsp:cNvPr id="0" name=""/>
        <dsp:cNvSpPr/>
      </dsp:nvSpPr>
      <dsp:spPr>
        <a:xfrm>
          <a:off x="809252" y="259847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11</a:t>
          </a:r>
        </a:p>
      </dsp:txBody>
      <dsp:txXfrm>
        <a:off x="821332" y="2610554"/>
        <a:ext cx="750758" cy="223297"/>
      </dsp:txXfrm>
    </dsp:sp>
    <dsp:sp modelId="{C0E5BEEA-7912-4A9D-A247-0A80D413CB57}">
      <dsp:nvSpPr>
        <dsp:cNvPr id="0" name=""/>
        <dsp:cNvSpPr/>
      </dsp:nvSpPr>
      <dsp:spPr>
        <a:xfrm rot="5400000">
          <a:off x="3612676" y="85454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Reasons for Leaving</a:t>
          </a:r>
        </a:p>
      </dsp:txBody>
      <dsp:txXfrm rot="-5400000">
        <a:off x="1584171" y="2892714"/>
        <a:ext cx="4245312" cy="178637"/>
      </dsp:txXfrm>
    </dsp:sp>
    <dsp:sp modelId="{BBA3B8BC-8126-4B96-B296-A4944DB45DE7}">
      <dsp:nvSpPr>
        <dsp:cNvPr id="0" name=""/>
        <dsp:cNvSpPr/>
      </dsp:nvSpPr>
      <dsp:spPr>
        <a:xfrm>
          <a:off x="809252" y="285830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12</a:t>
          </a:r>
        </a:p>
      </dsp:txBody>
      <dsp:txXfrm>
        <a:off x="821332" y="2870384"/>
        <a:ext cx="750758" cy="223297"/>
      </dsp:txXfrm>
    </dsp:sp>
    <dsp:sp modelId="{F6953464-1C4A-48CA-9DC2-709D555A5878}">
      <dsp:nvSpPr>
        <dsp:cNvPr id="0" name=""/>
        <dsp:cNvSpPr/>
      </dsp:nvSpPr>
      <dsp:spPr>
        <a:xfrm rot="5400000">
          <a:off x="3612676" y="111437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Recruitment</a:t>
          </a:r>
        </a:p>
      </dsp:txBody>
      <dsp:txXfrm rot="-5400000">
        <a:off x="1584171" y="3152544"/>
        <a:ext cx="4245312" cy="178637"/>
      </dsp:txXfrm>
    </dsp:sp>
    <dsp:sp modelId="{BAE0A54A-6BF4-432B-94C8-F09BC10BE24F}">
      <dsp:nvSpPr>
        <dsp:cNvPr id="0" name=""/>
        <dsp:cNvSpPr/>
      </dsp:nvSpPr>
      <dsp:spPr>
        <a:xfrm>
          <a:off x="809252" y="311813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13</a:t>
          </a:r>
        </a:p>
      </dsp:txBody>
      <dsp:txXfrm>
        <a:off x="821332" y="3130214"/>
        <a:ext cx="750758" cy="223297"/>
      </dsp:txXfrm>
    </dsp:sp>
    <dsp:sp modelId="{1379E40F-00AA-493E-B738-6B35C03C7582}">
      <dsp:nvSpPr>
        <dsp:cNvPr id="0" name=""/>
        <dsp:cNvSpPr/>
      </dsp:nvSpPr>
      <dsp:spPr>
        <a:xfrm rot="5400000">
          <a:off x="3612676" y="137420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Training Pathways</a:t>
          </a:r>
        </a:p>
      </dsp:txBody>
      <dsp:txXfrm rot="-5400000">
        <a:off x="1584171" y="3412374"/>
        <a:ext cx="4245312" cy="178637"/>
      </dsp:txXfrm>
    </dsp:sp>
    <dsp:sp modelId="{3B52BAD9-8ADF-4C8E-A532-310B350068E5}">
      <dsp:nvSpPr>
        <dsp:cNvPr id="0" name=""/>
        <dsp:cNvSpPr/>
      </dsp:nvSpPr>
      <dsp:spPr>
        <a:xfrm>
          <a:off x="809252" y="337796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14</a:t>
          </a:r>
        </a:p>
      </dsp:txBody>
      <dsp:txXfrm>
        <a:off x="821332" y="3390044"/>
        <a:ext cx="750758" cy="223297"/>
      </dsp:txXfrm>
    </dsp:sp>
    <dsp:sp modelId="{77E6FFD3-26FC-4BEB-8C08-2FA6D4F5C2A0}">
      <dsp:nvSpPr>
        <dsp:cNvPr id="0" name=""/>
        <dsp:cNvSpPr/>
      </dsp:nvSpPr>
      <dsp:spPr>
        <a:xfrm rot="5400000">
          <a:off x="3612676" y="163403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Healthcare Scientists</a:t>
          </a:r>
        </a:p>
      </dsp:txBody>
      <dsp:txXfrm rot="-5400000">
        <a:off x="1584171" y="3672204"/>
        <a:ext cx="4245312" cy="178637"/>
      </dsp:txXfrm>
    </dsp:sp>
    <dsp:sp modelId="{77B763C0-24A4-49EA-B66E-B4EA20E8831F}">
      <dsp:nvSpPr>
        <dsp:cNvPr id="0" name=""/>
        <dsp:cNvSpPr/>
      </dsp:nvSpPr>
      <dsp:spPr>
        <a:xfrm>
          <a:off x="809252" y="363779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15</a:t>
          </a:r>
        </a:p>
      </dsp:txBody>
      <dsp:txXfrm>
        <a:off x="821332" y="3649874"/>
        <a:ext cx="750758" cy="223297"/>
      </dsp:txXfrm>
    </dsp:sp>
    <dsp:sp modelId="{1D251CF2-5207-43D0-99CD-E5538AF228F1}">
      <dsp:nvSpPr>
        <dsp:cNvPr id="0" name=""/>
        <dsp:cNvSpPr/>
      </dsp:nvSpPr>
      <dsp:spPr>
        <a:xfrm rot="5400000">
          <a:off x="3612676" y="189386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Allied Health Professionals</a:t>
          </a:r>
        </a:p>
      </dsp:txBody>
      <dsp:txXfrm rot="-5400000">
        <a:off x="1584171" y="3932034"/>
        <a:ext cx="4245312" cy="178637"/>
      </dsp:txXfrm>
    </dsp:sp>
    <dsp:sp modelId="{BACD0DEB-71CC-4C32-A88B-BBDD92BD6579}">
      <dsp:nvSpPr>
        <dsp:cNvPr id="0" name=""/>
        <dsp:cNvSpPr/>
      </dsp:nvSpPr>
      <dsp:spPr>
        <a:xfrm>
          <a:off x="809252" y="389762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16</a:t>
          </a:r>
        </a:p>
      </dsp:txBody>
      <dsp:txXfrm>
        <a:off x="821332" y="3909704"/>
        <a:ext cx="750758" cy="223297"/>
      </dsp:txXfrm>
    </dsp:sp>
    <dsp:sp modelId="{0F28A8C0-3244-495D-B877-2DD5EB9B9F64}">
      <dsp:nvSpPr>
        <dsp:cNvPr id="0" name=""/>
        <dsp:cNvSpPr/>
      </dsp:nvSpPr>
      <dsp:spPr>
        <a:xfrm rot="5400000">
          <a:off x="3612676" y="215369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Midwifery Update</a:t>
          </a:r>
        </a:p>
      </dsp:txBody>
      <dsp:txXfrm rot="-5400000">
        <a:off x="1584171" y="4191864"/>
        <a:ext cx="4245312" cy="178637"/>
      </dsp:txXfrm>
    </dsp:sp>
    <dsp:sp modelId="{B5DAB4B1-A29E-45D5-A249-792043A5CF30}">
      <dsp:nvSpPr>
        <dsp:cNvPr id="0" name=""/>
        <dsp:cNvSpPr/>
      </dsp:nvSpPr>
      <dsp:spPr>
        <a:xfrm>
          <a:off x="809252" y="415745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17</a:t>
          </a:r>
        </a:p>
      </dsp:txBody>
      <dsp:txXfrm>
        <a:off x="821332" y="4169534"/>
        <a:ext cx="750758" cy="223297"/>
      </dsp:txXfrm>
    </dsp:sp>
    <dsp:sp modelId="{495913F2-C0E8-41B7-B181-086970365FAB}">
      <dsp:nvSpPr>
        <dsp:cNvPr id="0" name=""/>
        <dsp:cNvSpPr/>
      </dsp:nvSpPr>
      <dsp:spPr>
        <a:xfrm rot="5400000">
          <a:off x="3612676" y="241352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Medical Workforce</a:t>
          </a:r>
        </a:p>
      </dsp:txBody>
      <dsp:txXfrm rot="-5400000">
        <a:off x="1584171" y="4451694"/>
        <a:ext cx="4245312" cy="178637"/>
      </dsp:txXfrm>
    </dsp:sp>
    <dsp:sp modelId="{8743136A-C117-484B-A830-C38E79D3F174}">
      <dsp:nvSpPr>
        <dsp:cNvPr id="0" name=""/>
        <dsp:cNvSpPr/>
      </dsp:nvSpPr>
      <dsp:spPr>
        <a:xfrm>
          <a:off x="809252" y="4417284"/>
          <a:ext cx="774918" cy="247457"/>
        </a:xfrm>
        <a:prstGeom prst="roundRect">
          <a:avLst/>
        </a:prstGeom>
        <a:solidFill>
          <a:srgbClr val="CCECFF"/>
        </a:solidFill>
        <a:ln w="31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18</a:t>
          </a:r>
        </a:p>
      </dsp:txBody>
      <dsp:txXfrm>
        <a:off x="821332" y="4429364"/>
        <a:ext cx="750758" cy="223297"/>
      </dsp:txXfrm>
    </dsp:sp>
    <dsp:sp modelId="{73408F6D-AAA6-4AAB-B434-EA3AA9136762}">
      <dsp:nvSpPr>
        <dsp:cNvPr id="0" name=""/>
        <dsp:cNvSpPr/>
      </dsp:nvSpPr>
      <dsp:spPr>
        <a:xfrm rot="5400000">
          <a:off x="3612676" y="267335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Good News</a:t>
          </a:r>
        </a:p>
      </dsp:txBody>
      <dsp:txXfrm rot="-5400000">
        <a:off x="1584171" y="4711524"/>
        <a:ext cx="4245312" cy="178637"/>
      </dsp:txXfrm>
    </dsp:sp>
    <dsp:sp modelId="{17A525D7-5E9D-44ED-97CA-A0C96E3CD73D}">
      <dsp:nvSpPr>
        <dsp:cNvPr id="0" name=""/>
        <dsp:cNvSpPr/>
      </dsp:nvSpPr>
      <dsp:spPr>
        <a:xfrm>
          <a:off x="809252" y="4677114"/>
          <a:ext cx="774918" cy="247457"/>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19</a:t>
          </a:r>
        </a:p>
      </dsp:txBody>
      <dsp:txXfrm>
        <a:off x="821332" y="4689194"/>
        <a:ext cx="750758" cy="223297"/>
      </dsp:txXfrm>
    </dsp:sp>
    <dsp:sp modelId="{0FF57EA5-4850-4C36-9406-E064016B4E50}">
      <dsp:nvSpPr>
        <dsp:cNvPr id="0" name=""/>
        <dsp:cNvSpPr/>
      </dsp:nvSpPr>
      <dsp:spPr>
        <a:xfrm rot="5400000">
          <a:off x="3612676" y="2933185"/>
          <a:ext cx="197965" cy="42549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Tx/>
            <a:buNone/>
          </a:pPr>
          <a:r>
            <a:rPr lang="en-GB" sz="1600" b="1" kern="1200" dirty="0">
              <a:solidFill>
                <a:schemeClr val="tx1"/>
              </a:solidFill>
            </a:rPr>
            <a:t>Going Forward</a:t>
          </a:r>
        </a:p>
      </dsp:txBody>
      <dsp:txXfrm rot="-5400000">
        <a:off x="1584171" y="4971354"/>
        <a:ext cx="4245312" cy="178637"/>
      </dsp:txXfrm>
    </dsp:sp>
    <dsp:sp modelId="{3A1D515D-E2B7-430F-B132-4F9BA478966B}">
      <dsp:nvSpPr>
        <dsp:cNvPr id="0" name=""/>
        <dsp:cNvSpPr/>
      </dsp:nvSpPr>
      <dsp:spPr>
        <a:xfrm>
          <a:off x="809252" y="4936944"/>
          <a:ext cx="774918" cy="247457"/>
        </a:xfrm>
        <a:prstGeom prst="roundRect">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FontTx/>
            <a:buNone/>
          </a:pPr>
          <a:r>
            <a:rPr lang="en-GB" sz="1600" b="1" kern="1200" dirty="0">
              <a:solidFill>
                <a:schemeClr val="tx1"/>
              </a:solidFill>
            </a:rPr>
            <a:t>20</a:t>
          </a:r>
        </a:p>
      </dsp:txBody>
      <dsp:txXfrm>
        <a:off x="821332" y="4949024"/>
        <a:ext cx="750758" cy="2232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FB59BAB-CF25-4CEF-B617-46089BA3048F}" type="datetimeFigureOut">
              <a:rPr lang="en-GB" smtClean="0"/>
              <a:t>07/11/2025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1718F31-A888-4B77-A16F-B6507A370F15}" type="slidenum">
              <a:rPr lang="en-GB" smtClean="0"/>
              <a:t>‹#›</a:t>
            </a:fld>
            <a:endParaRPr lang="en-GB" dirty="0"/>
          </a:p>
        </p:txBody>
      </p:sp>
    </p:spTree>
    <p:extLst>
      <p:ext uri="{BB962C8B-B14F-4D97-AF65-F5344CB8AC3E}">
        <p14:creationId xmlns:p14="http://schemas.microsoft.com/office/powerpoint/2010/main" val="238517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718F31-A888-4B77-A16F-B6507A370F15}" type="slidenum">
              <a:rPr lang="en-GB" smtClean="0"/>
              <a:t>2</a:t>
            </a:fld>
            <a:endParaRPr lang="en-GB" dirty="0"/>
          </a:p>
        </p:txBody>
      </p:sp>
    </p:spTree>
    <p:extLst>
      <p:ext uri="{BB962C8B-B14F-4D97-AF65-F5344CB8AC3E}">
        <p14:creationId xmlns:p14="http://schemas.microsoft.com/office/powerpoint/2010/main" val="129844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defTabSz="915040">
              <a:defRPr/>
            </a:pPr>
            <a:fld id="{B7E0B124-F820-4363-BD17-12D602E5F525}" type="slidenum">
              <a:rPr lang="en-GB">
                <a:solidFill>
                  <a:prstClr val="black"/>
                </a:solidFill>
                <a:latin typeface="Calibri" panose="020F0502020204030204"/>
              </a:rPr>
              <a:pPr defTabSz="915040">
                <a:defRPr/>
              </a:pPr>
              <a:t>27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43944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11" descr="white_background_strapline.ps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6199188"/>
            <a:ext cx="18018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Placeholder 21"/>
          <p:cNvSpPr>
            <a:spLocks noGrp="1"/>
          </p:cNvSpPr>
          <p:nvPr>
            <p:ph type="pic" sz="quarter" idx="15"/>
          </p:nvPr>
        </p:nvSpPr>
        <p:spPr>
          <a:xfrm>
            <a:off x="457200" y="5022682"/>
            <a:ext cx="1543050" cy="1038559"/>
          </a:xfrm>
          <a:prstGeom prst="rect">
            <a:avLst/>
          </a:prstGeom>
        </p:spPr>
        <p:txBody>
          <a:bodyPr vert="horz" wrap="none" anchor="ctr" anchorCtr="1"/>
          <a:lstStyle>
            <a:lvl1pPr>
              <a:buNone/>
              <a:defRPr sz="1400">
                <a:latin typeface="Arial"/>
                <a:cs typeface="Arial"/>
              </a:defRPr>
            </a:lvl1pPr>
          </a:lstStyle>
          <a:p>
            <a:pPr lvl="0"/>
            <a:r>
              <a:rPr lang="en-US" noProof="0" dirty="0"/>
              <a:t>Click icon to add picture</a:t>
            </a:r>
          </a:p>
        </p:txBody>
      </p:sp>
      <p:sp>
        <p:nvSpPr>
          <p:cNvPr id="25" name="Picture Placeholder 21"/>
          <p:cNvSpPr>
            <a:spLocks noGrp="1"/>
          </p:cNvSpPr>
          <p:nvPr>
            <p:ph type="pic" sz="quarter" idx="16"/>
          </p:nvPr>
        </p:nvSpPr>
        <p:spPr>
          <a:xfrm>
            <a:off x="2132013" y="5016166"/>
            <a:ext cx="1543050" cy="1038559"/>
          </a:xfrm>
          <a:prstGeom prst="rect">
            <a:avLst/>
          </a:prstGeom>
        </p:spPr>
        <p:txBody>
          <a:bodyPr vert="horz" wrap="none" anchor="ctr" anchorCtr="1"/>
          <a:lstStyle>
            <a:lvl1pPr>
              <a:buNone/>
              <a:defRPr sz="1400">
                <a:latin typeface="Arial"/>
                <a:cs typeface="Arial"/>
              </a:defRPr>
            </a:lvl1pPr>
          </a:lstStyle>
          <a:p>
            <a:pPr lvl="0"/>
            <a:r>
              <a:rPr lang="en-US" noProof="0" dirty="0"/>
              <a:t>Click icon to add picture</a:t>
            </a:r>
          </a:p>
        </p:txBody>
      </p:sp>
      <p:sp>
        <p:nvSpPr>
          <p:cNvPr id="26" name="Picture Placeholder 21"/>
          <p:cNvSpPr>
            <a:spLocks noGrp="1"/>
          </p:cNvSpPr>
          <p:nvPr>
            <p:ph type="pic" sz="quarter" idx="17"/>
          </p:nvPr>
        </p:nvSpPr>
        <p:spPr>
          <a:xfrm>
            <a:off x="3787184" y="5029200"/>
            <a:ext cx="1543050" cy="1038559"/>
          </a:xfrm>
          <a:prstGeom prst="rect">
            <a:avLst/>
          </a:prstGeom>
        </p:spPr>
        <p:txBody>
          <a:bodyPr vert="horz" wrap="none" anchor="ctr" anchorCtr="1"/>
          <a:lstStyle>
            <a:lvl1pPr>
              <a:buNone/>
              <a:defRPr sz="1400">
                <a:latin typeface="Arial"/>
                <a:cs typeface="Arial"/>
              </a:defRPr>
            </a:lvl1pPr>
          </a:lstStyle>
          <a:p>
            <a:pPr lvl="0"/>
            <a:r>
              <a:rPr lang="en-US" noProof="0" dirty="0"/>
              <a:t>Click icon to add picture</a:t>
            </a:r>
          </a:p>
        </p:txBody>
      </p:sp>
      <p:sp>
        <p:nvSpPr>
          <p:cNvPr id="2" name="Title 1"/>
          <p:cNvSpPr>
            <a:spLocks noGrp="1"/>
          </p:cNvSpPr>
          <p:nvPr>
            <p:ph type="ctrTitle"/>
          </p:nvPr>
        </p:nvSpPr>
        <p:spPr>
          <a:xfrm>
            <a:off x="453983" y="2130426"/>
            <a:ext cx="5361280" cy="645749"/>
          </a:xfrm>
          <a:prstGeom prst="rect">
            <a:avLst/>
          </a:prstGeom>
        </p:spPr>
        <p:txBody>
          <a:bodyPr anchor="t"/>
          <a:lstStyle>
            <a:lvl1pPr marL="0" marR="0" indent="0" algn="l" defTabSz="457200" rtl="0" eaLnBrk="1" fontAlgn="auto" latinLnBrk="0" hangingPunct="1">
              <a:lnSpc>
                <a:spcPct val="100000"/>
              </a:lnSpc>
              <a:spcBef>
                <a:spcPct val="0"/>
              </a:spcBef>
              <a:spcAft>
                <a:spcPts val="0"/>
              </a:spcAft>
              <a:tabLst/>
              <a:defRPr sz="2800" b="1" i="0">
                <a:latin typeface="Arial"/>
                <a:ea typeface="Verdana" pitchFamily="34" charset="0"/>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3983" y="2776175"/>
            <a:ext cx="5361280" cy="90570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65" charset="0"/>
              <a:buNone/>
              <a:tabLst/>
              <a:defRPr sz="2400">
                <a:solidFill>
                  <a:srgbClr val="3B9CD7"/>
                </a:solidFill>
                <a:latin typeface="Arial"/>
                <a:ea typeface="Verdana"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Picture Placeholder 21"/>
          <p:cNvSpPr>
            <a:spLocks noGrp="1"/>
          </p:cNvSpPr>
          <p:nvPr>
            <p:ph type="pic" sz="quarter" idx="14"/>
          </p:nvPr>
        </p:nvSpPr>
        <p:spPr>
          <a:xfrm>
            <a:off x="6172200" y="990600"/>
            <a:ext cx="2971800" cy="548798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217638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5" name="Picture Placeholder 21"/>
          <p:cNvSpPr>
            <a:spLocks noGrp="1"/>
          </p:cNvSpPr>
          <p:nvPr>
            <p:ph type="pic" sz="quarter" idx="14"/>
          </p:nvPr>
        </p:nvSpPr>
        <p:spPr>
          <a:xfrm>
            <a:off x="457200" y="1989567"/>
            <a:ext cx="4007853" cy="355832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7" name="Picture Placeholder 21"/>
          <p:cNvSpPr>
            <a:spLocks noGrp="1"/>
          </p:cNvSpPr>
          <p:nvPr>
            <p:ph type="pic" sz="quarter" idx="17"/>
          </p:nvPr>
        </p:nvSpPr>
        <p:spPr>
          <a:xfrm>
            <a:off x="4678947" y="1989567"/>
            <a:ext cx="4007853" cy="3558327"/>
          </a:xfrm>
          <a:prstGeom prst="rect">
            <a:avLst/>
          </a:prstGeom>
        </p:spPr>
        <p:txBody>
          <a:bodyPr vert="horz" wrap="none" anchor="ctr" anchorCtr="1"/>
          <a:lstStyle>
            <a:lvl1pPr>
              <a:buNone/>
              <a:defRPr lang="en-US" sz="1800" b="0" i="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13" name="Content Placeholder 2"/>
          <p:cNvSpPr>
            <a:spLocks noGrp="1"/>
          </p:cNvSpPr>
          <p:nvPr>
            <p:ph sz="half" idx="1"/>
          </p:nvPr>
        </p:nvSpPr>
        <p:spPr>
          <a:xfrm>
            <a:off x="457200"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14" name="Content Placeholder 2"/>
          <p:cNvSpPr>
            <a:spLocks noGrp="1"/>
          </p:cNvSpPr>
          <p:nvPr>
            <p:ph sz="half" idx="18"/>
          </p:nvPr>
        </p:nvSpPr>
        <p:spPr>
          <a:xfrm>
            <a:off x="4678947"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19057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A36E2E-32F4-4554-9A73-7DBB6A42A685}" type="slidenum">
              <a:rPr lang="en-GB" smtClean="0"/>
              <a:t>‹#›</a:t>
            </a:fld>
            <a:endParaRPr lang="en-GB" dirty="0"/>
          </a:p>
        </p:txBody>
      </p:sp>
    </p:spTree>
    <p:extLst>
      <p:ext uri="{BB962C8B-B14F-4D97-AF65-F5344CB8AC3E}">
        <p14:creationId xmlns:p14="http://schemas.microsoft.com/office/powerpoint/2010/main" val="175126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A6903-BD3D-4064-8ADF-55504000F563}" type="datetime1">
              <a:rPr lang="en-US" smtClean="0"/>
              <a:t>11/7/2025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314103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n>
                  <a:noFill/>
                </a:ln>
                <a:latin typeface="Arial"/>
                <a:cs typeface="Arial"/>
              </a:defRPr>
            </a:lvl1pPr>
          </a:lstStyle>
          <a:p>
            <a:r>
              <a:rPr lang="en-US" dirty="0"/>
              <a:t>Click to edit Master title style</a:t>
            </a:r>
            <a:endParaRPr lang="en-GB" dirty="0"/>
          </a:p>
        </p:txBody>
      </p:sp>
      <p:sp>
        <p:nvSpPr>
          <p:cNvPr id="9" name="Content Placeholder 2"/>
          <p:cNvSpPr>
            <a:spLocks noGrp="1"/>
          </p:cNvSpPr>
          <p:nvPr>
            <p:ph sz="half" idx="1"/>
          </p:nvPr>
        </p:nvSpPr>
        <p:spPr>
          <a:xfrm>
            <a:off x="457200" y="1989565"/>
            <a:ext cx="8229600" cy="3997797"/>
          </a:xfrm>
          <a:prstGeom prst="rect">
            <a:avLst/>
          </a:prstGeo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smtClean="0">
                <a:solidFill>
                  <a:schemeClr val="tx1"/>
                </a:solidFill>
              </a:defRPr>
            </a:lvl1pPr>
            <a:lvl2pPr>
              <a:buNone/>
              <a:defRPr sz="2000">
                <a:latin typeface="Arial"/>
                <a:cs typeface="Arial"/>
              </a:defRPr>
            </a:lvl2pPr>
            <a:lvl3pPr>
              <a:buNone/>
              <a:defRPr sz="2000">
                <a:latin typeface="Arial"/>
                <a:cs typeface="Arial"/>
              </a:defRPr>
            </a:lvl3pPr>
            <a:lvl4pPr>
              <a:buNone/>
              <a:defRPr sz="2000">
                <a:latin typeface="Arial"/>
                <a:cs typeface="Arial"/>
              </a:defRPr>
            </a:lvl4pPr>
            <a:lvl5pPr>
              <a:buNone/>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37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4" name="Content Placeholder 2"/>
          <p:cNvSpPr>
            <a:spLocks noGrp="1"/>
          </p:cNvSpPr>
          <p:nvPr>
            <p:ph sz="half" idx="1"/>
          </p:nvPr>
        </p:nvSpPr>
        <p:spPr>
          <a:xfrm>
            <a:off x="457200" y="1989565"/>
            <a:ext cx="8229600" cy="3997797"/>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119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11" name="Content Placeholder 2"/>
          <p:cNvSpPr>
            <a:spLocks noGrp="1"/>
          </p:cNvSpPr>
          <p:nvPr>
            <p:ph sz="half" idx="1"/>
          </p:nvPr>
        </p:nvSpPr>
        <p:spPr>
          <a:xfrm>
            <a:off x="457200" y="1989565"/>
            <a:ext cx="4038600" cy="3997797"/>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4648200" y="1989567"/>
            <a:ext cx="4038600" cy="3997795"/>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05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Picture Placeholder 21"/>
          <p:cNvSpPr>
            <a:spLocks noGrp="1"/>
          </p:cNvSpPr>
          <p:nvPr>
            <p:ph type="pic" sz="quarter" idx="15"/>
          </p:nvPr>
        </p:nvSpPr>
        <p:spPr>
          <a:xfrm>
            <a:off x="457200" y="4581691"/>
            <a:ext cx="2533650" cy="1679409"/>
          </a:xfrm>
          <a:prstGeom prst="rect">
            <a:avLst/>
          </a:prstGeom>
        </p:spPr>
        <p:txBody>
          <a:bodyPr vert="horz" wrap="none" anchor="ctr" anchorCtr="1"/>
          <a:lstStyle>
            <a:lvl1pPr>
              <a:buNone/>
              <a:defRPr sz="1600">
                <a:latin typeface="Arial"/>
                <a:cs typeface="Arial"/>
              </a:defRPr>
            </a:lvl1pPr>
          </a:lstStyle>
          <a:p>
            <a:pPr lvl="0"/>
            <a:r>
              <a:rPr lang="en-US" noProof="0" dirty="0"/>
              <a:t>Click icon to add picture</a:t>
            </a:r>
          </a:p>
        </p:txBody>
      </p:sp>
      <p:sp>
        <p:nvSpPr>
          <p:cNvPr id="18" name="Picture Placeholder 21"/>
          <p:cNvSpPr>
            <a:spLocks noGrp="1"/>
          </p:cNvSpPr>
          <p:nvPr>
            <p:ph type="pic" sz="quarter" idx="16"/>
          </p:nvPr>
        </p:nvSpPr>
        <p:spPr>
          <a:xfrm>
            <a:off x="3312107" y="4575175"/>
            <a:ext cx="2533650" cy="1685925"/>
          </a:xfrm>
          <a:prstGeom prst="rect">
            <a:avLst/>
          </a:prstGeom>
        </p:spPr>
        <p:txBody>
          <a:bodyPr vert="horz" wrap="none" anchor="ctr" anchorCtr="1"/>
          <a:lstStyle>
            <a:lvl1pPr>
              <a:buNone/>
              <a:defRPr sz="1600">
                <a:latin typeface="Arial"/>
                <a:cs typeface="Arial"/>
              </a:defRPr>
            </a:lvl1pPr>
          </a:lstStyle>
          <a:p>
            <a:pPr lvl="0"/>
            <a:r>
              <a:rPr lang="en-US" noProof="0" dirty="0"/>
              <a:t>Click icon to add picture</a:t>
            </a:r>
          </a:p>
        </p:txBody>
      </p:sp>
      <p:sp>
        <p:nvSpPr>
          <p:cNvPr id="19" name="Picture Placeholder 21"/>
          <p:cNvSpPr>
            <a:spLocks noGrp="1"/>
          </p:cNvSpPr>
          <p:nvPr>
            <p:ph type="pic" sz="quarter" idx="17"/>
          </p:nvPr>
        </p:nvSpPr>
        <p:spPr>
          <a:xfrm>
            <a:off x="6153480" y="4588209"/>
            <a:ext cx="2533320" cy="1672891"/>
          </a:xfrm>
          <a:prstGeom prst="rect">
            <a:avLst/>
          </a:prstGeom>
        </p:spPr>
        <p:txBody>
          <a:bodyPr vert="horz" wrap="none" anchor="ctr" anchorCtr="1"/>
          <a:lstStyle>
            <a:lvl1pPr>
              <a:buNone/>
              <a:defRPr sz="1600">
                <a:latin typeface="Arial"/>
                <a:cs typeface="Arial"/>
              </a:defRPr>
            </a:lvl1pPr>
          </a:lstStyle>
          <a:p>
            <a:pPr lvl="0"/>
            <a:r>
              <a:rPr lang="en-US" noProof="0" dirty="0"/>
              <a:t>Click icon to add picture</a:t>
            </a:r>
          </a:p>
        </p:txBody>
      </p:sp>
      <p:sp>
        <p:nvSpPr>
          <p:cNvPr id="2" name="Title 1"/>
          <p:cNvSpPr>
            <a:spLocks noGrp="1"/>
          </p:cNvSpPr>
          <p:nvPr>
            <p:ph type="title"/>
          </p:nvPr>
        </p:nvSpPr>
        <p:spPr>
          <a:xfrm>
            <a:off x="457200" y="1210832"/>
            <a:ext cx="8229600" cy="573281"/>
          </a:xfrm>
          <a:prstGeom prst="rect">
            <a:avLst/>
          </a:prstGeom>
        </p:spPr>
        <p:txBody>
          <a:bodyPr anchor="t"/>
          <a:lstStyle>
            <a:lvl1pPr algn="l">
              <a:defRPr sz="2400" b="1">
                <a:latin typeface="Arial"/>
                <a:cs typeface="Arial"/>
              </a:defRPr>
            </a:lvl1pPr>
          </a:lstStyle>
          <a:p>
            <a:r>
              <a:rPr lang="en-US"/>
              <a:t>Click to edit Master title style</a:t>
            </a:r>
            <a:endParaRPr lang="en-GB" dirty="0"/>
          </a:p>
        </p:txBody>
      </p:sp>
      <p:sp>
        <p:nvSpPr>
          <p:cNvPr id="3" name="Content Placeholder 2"/>
          <p:cNvSpPr>
            <a:spLocks noGrp="1"/>
          </p:cNvSpPr>
          <p:nvPr>
            <p:ph sz="half" idx="1"/>
          </p:nvPr>
        </p:nvSpPr>
        <p:spPr>
          <a:xfrm>
            <a:off x="457200" y="1989567"/>
            <a:ext cx="4038600" cy="2582434"/>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9567"/>
            <a:ext cx="4038600" cy="2582433"/>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32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457200" y="1989567"/>
            <a:ext cx="5451642" cy="4079318"/>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1"/>
          <p:cNvSpPr>
            <a:spLocks noGrp="1"/>
          </p:cNvSpPr>
          <p:nvPr>
            <p:ph type="pic" sz="quarter" idx="14"/>
          </p:nvPr>
        </p:nvSpPr>
        <p:spPr>
          <a:xfrm>
            <a:off x="6172200" y="990600"/>
            <a:ext cx="2971800" cy="548798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10" name="Title 1"/>
          <p:cNvSpPr>
            <a:spLocks noGrp="1"/>
          </p:cNvSpPr>
          <p:nvPr>
            <p:ph type="title"/>
          </p:nvPr>
        </p:nvSpPr>
        <p:spPr>
          <a:xfrm>
            <a:off x="457200" y="1210832"/>
            <a:ext cx="5451642"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Tree>
    <p:extLst>
      <p:ext uri="{BB962C8B-B14F-4D97-AF65-F5344CB8AC3E}">
        <p14:creationId xmlns:p14="http://schemas.microsoft.com/office/powerpoint/2010/main" val="127961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641476"/>
            <a:ext cx="8229600"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4" name="Picture Placeholder 21"/>
          <p:cNvSpPr>
            <a:spLocks noGrp="1"/>
          </p:cNvSpPr>
          <p:nvPr>
            <p:ph type="pic" sz="quarter" idx="14"/>
          </p:nvPr>
        </p:nvSpPr>
        <p:spPr>
          <a:xfrm>
            <a:off x="457200" y="1210832"/>
            <a:ext cx="8229600" cy="4337063"/>
          </a:xfrm>
          <a:prstGeom prst="rect">
            <a:avLst/>
          </a:prstGeom>
        </p:spPr>
        <p:txBody>
          <a:bodyPr vert="horz" wrap="none" anchor="ctr" anchorCtr="1"/>
          <a:lstStyle>
            <a:lvl1pPr>
              <a:buNone/>
              <a:defRPr lang="en-US" sz="20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312594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4" name="Picture Placeholder 21"/>
          <p:cNvSpPr>
            <a:spLocks noGrp="1"/>
          </p:cNvSpPr>
          <p:nvPr>
            <p:ph type="pic" sz="quarter" idx="14"/>
          </p:nvPr>
        </p:nvSpPr>
        <p:spPr>
          <a:xfrm>
            <a:off x="457200" y="1210832"/>
            <a:ext cx="4007853" cy="4337063"/>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
        <p:nvSpPr>
          <p:cNvPr id="6" name="Content Placeholder 2"/>
          <p:cNvSpPr>
            <a:spLocks noGrp="1"/>
          </p:cNvSpPr>
          <p:nvPr>
            <p:ph sz="half" idx="16"/>
          </p:nvPr>
        </p:nvSpPr>
        <p:spPr>
          <a:xfrm>
            <a:off x="4678947" y="5641476"/>
            <a:ext cx="4007853"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10" name="Picture Placeholder 21"/>
          <p:cNvSpPr>
            <a:spLocks noGrp="1"/>
          </p:cNvSpPr>
          <p:nvPr>
            <p:ph type="pic" sz="quarter" idx="17"/>
          </p:nvPr>
        </p:nvSpPr>
        <p:spPr>
          <a:xfrm>
            <a:off x="4678947" y="1210832"/>
            <a:ext cx="4007853" cy="4337063"/>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426031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1210832"/>
            <a:ext cx="82296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4" name="Content Placeholder 2"/>
          <p:cNvSpPr>
            <a:spLocks noGrp="1"/>
          </p:cNvSpPr>
          <p:nvPr>
            <p:ph sz="half" idx="1"/>
          </p:nvPr>
        </p:nvSpPr>
        <p:spPr>
          <a:xfrm>
            <a:off x="457200" y="5641476"/>
            <a:ext cx="8229600"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21"/>
          <p:cNvSpPr>
            <a:spLocks noGrp="1"/>
          </p:cNvSpPr>
          <p:nvPr>
            <p:ph type="pic" sz="quarter" idx="14"/>
          </p:nvPr>
        </p:nvSpPr>
        <p:spPr>
          <a:xfrm>
            <a:off x="457200" y="1989567"/>
            <a:ext cx="8229600" cy="3558328"/>
          </a:xfrm>
          <a:prstGeom prst="rect">
            <a:avLst/>
          </a:prstGeom>
        </p:spPr>
        <p:txBody>
          <a:bodyPr vert="horz" wrap="none" anchor="ctr" anchorCtr="1"/>
          <a:lstStyle>
            <a:lvl1pPr>
              <a:buNone/>
              <a:defRPr lang="en-US" sz="2000" kern="1200" dirty="0" smtClean="0">
                <a:solidFill>
                  <a:schemeClr val="tx1"/>
                </a:solidFill>
                <a:latin typeface="Arial"/>
                <a:ea typeface="ＭＳ Ｐゴシック" charset="-128"/>
                <a:cs typeface="Arial"/>
              </a:defRPr>
            </a:lvl1pPr>
          </a:lstStyle>
          <a:p>
            <a:pPr lvl="0"/>
            <a:r>
              <a:rPr lang="en-US" noProof="0" dirty="0"/>
              <a:t>Click icon to add picture</a:t>
            </a:r>
          </a:p>
        </p:txBody>
      </p:sp>
    </p:spTree>
    <p:extLst>
      <p:ext uri="{BB962C8B-B14F-4D97-AF65-F5344CB8AC3E}">
        <p14:creationId xmlns:p14="http://schemas.microsoft.com/office/powerpoint/2010/main" val="21497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tockport FT ColA.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45275" y="228600"/>
            <a:ext cx="2254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990600"/>
            <a:ext cx="9144000" cy="1588"/>
          </a:xfrm>
          <a:prstGeom prst="line">
            <a:avLst/>
          </a:prstGeom>
          <a:ln w="12700" cap="flat" cmpd="sng" algn="ctr">
            <a:solidFill>
              <a:srgbClr val="007AC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477000"/>
            <a:ext cx="9144000" cy="1588"/>
          </a:xfrm>
          <a:prstGeom prst="line">
            <a:avLst/>
          </a:prstGeom>
          <a:ln w="12700" cap="flat" cmpd="sng" algn="ctr">
            <a:solidFill>
              <a:srgbClr val="007AC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6516216" y="116632"/>
            <a:ext cx="2422742" cy="7499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2" descr="J:\Communications\Branding\Logos &amp; strapline\Trust logos\Colour 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96336" y="116632"/>
            <a:ext cx="1342622" cy="7499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412776"/>
            <a:ext cx="9144000" cy="905703"/>
          </a:xfrm>
          <a:solidFill>
            <a:srgbClr val="0070C0"/>
          </a:solidFill>
        </p:spPr>
        <p:txBody>
          <a:bodyPr anchor="ctr"/>
          <a:lstStyle/>
          <a:p>
            <a:r>
              <a:rPr lang="en-GB" b="1" dirty="0">
                <a:solidFill>
                  <a:schemeClr val="bg1"/>
                </a:solidFill>
                <a:latin typeface="+mn-lt"/>
              </a:rPr>
              <a:t>PPC Report – January 2025</a:t>
            </a:r>
            <a:endParaRPr lang="en-GB" dirty="0">
              <a:solidFill>
                <a:schemeClr val="bg1"/>
              </a:solidFill>
              <a:latin typeface="+mn-lt"/>
            </a:endParaRPr>
          </a:p>
        </p:txBody>
      </p:sp>
      <p:sp>
        <p:nvSpPr>
          <p:cNvPr id="10" name="Subtitle 4"/>
          <p:cNvSpPr txBox="1">
            <a:spLocks/>
          </p:cNvSpPr>
          <p:nvPr/>
        </p:nvSpPr>
        <p:spPr>
          <a:xfrm>
            <a:off x="1979712" y="4941167"/>
            <a:ext cx="5361280" cy="90570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65" charset="0"/>
              <a:buNone/>
              <a:tabLst/>
              <a:defRPr sz="2400" kern="1200">
                <a:solidFill>
                  <a:srgbClr val="3B9CD7"/>
                </a:solidFill>
                <a:latin typeface="Arial"/>
                <a:ea typeface="Verdana" pitchFamily="34" charset="0"/>
                <a:cs typeface="Arial"/>
              </a:defRPr>
            </a:lvl1pPr>
            <a:lvl2pPr marL="457200" indent="0" algn="ctr" defTabSz="457200" rtl="0" eaLnBrk="1" fontAlgn="base" hangingPunct="1">
              <a:spcBef>
                <a:spcPct val="20000"/>
              </a:spcBef>
              <a:spcAft>
                <a:spcPct val="0"/>
              </a:spcAft>
              <a:buFont typeface="Arial"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1" fontAlgn="base" hangingPunct="1">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endParaRPr lang="en-GB" sz="1800" dirty="0"/>
          </a:p>
        </p:txBody>
      </p:sp>
      <p:sp>
        <p:nvSpPr>
          <p:cNvPr id="7" name="Title 3"/>
          <p:cNvSpPr txBox="1">
            <a:spLocks/>
          </p:cNvSpPr>
          <p:nvPr/>
        </p:nvSpPr>
        <p:spPr>
          <a:xfrm>
            <a:off x="4660352" y="4935605"/>
            <a:ext cx="1368152" cy="668876"/>
          </a:xfrm>
          <a:prstGeom prst="rect">
            <a:avLst/>
          </a:prstGeom>
          <a:noFill/>
        </p:spPr>
        <p:txBody>
          <a:bodyPr anchor="ctr"/>
          <a:lstStyle>
            <a:lvl1pPr marL="0" marR="0" indent="0" algn="l" defTabSz="457200" rtl="0" eaLnBrk="1" fontAlgn="auto" latinLnBrk="0" hangingPunct="1">
              <a:lnSpc>
                <a:spcPct val="100000"/>
              </a:lnSpc>
              <a:spcBef>
                <a:spcPct val="0"/>
              </a:spcBef>
              <a:spcAft>
                <a:spcPts val="0"/>
              </a:spcAft>
              <a:tabLst/>
              <a:defRPr sz="2800" b="1" i="0" kern="1200">
                <a:solidFill>
                  <a:schemeClr val="tx1"/>
                </a:solidFill>
                <a:latin typeface="Arial"/>
                <a:ea typeface="Verdana" pitchFamily="34" charset="0"/>
                <a:cs typeface="Arial"/>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r>
              <a:rPr lang="en-GB" sz="1800" dirty="0">
                <a:latin typeface="+mn-lt"/>
              </a:rPr>
              <a:t>Report of:</a:t>
            </a:r>
          </a:p>
        </p:txBody>
      </p:sp>
      <p:sp>
        <p:nvSpPr>
          <p:cNvPr id="2" name="TextBox 1"/>
          <p:cNvSpPr txBox="1"/>
          <p:nvPr/>
        </p:nvSpPr>
        <p:spPr>
          <a:xfrm>
            <a:off x="5823520" y="5070852"/>
            <a:ext cx="3320480" cy="646331"/>
          </a:xfrm>
          <a:prstGeom prst="rect">
            <a:avLst/>
          </a:prstGeom>
          <a:solidFill>
            <a:srgbClr val="0070C0"/>
          </a:solidFill>
        </p:spPr>
        <p:txBody>
          <a:bodyPr wrap="square" rtlCol="0">
            <a:spAutoFit/>
          </a:bodyPr>
          <a:lstStyle/>
          <a:p>
            <a:r>
              <a:rPr lang="en-GB" b="1" dirty="0">
                <a:solidFill>
                  <a:schemeClr val="bg1"/>
                </a:solidFill>
              </a:rPr>
              <a:t>Helen Howard</a:t>
            </a:r>
          </a:p>
          <a:p>
            <a:r>
              <a:rPr lang="en-GB" b="1" dirty="0">
                <a:solidFill>
                  <a:schemeClr val="bg1"/>
                </a:solidFill>
              </a:rPr>
              <a:t>Deputy Chief Nurse</a:t>
            </a:r>
          </a:p>
        </p:txBody>
      </p:sp>
      <p:pic>
        <p:nvPicPr>
          <p:cNvPr id="8" name="Picture 2">
            <a:extLst>
              <a:ext uri="{FF2B5EF4-FFF2-40B4-BE49-F238E27FC236}">
                <a16:creationId xmlns:a16="http://schemas.microsoft.com/office/drawing/2014/main" id="{14FF0692-D2B0-40D3-BC36-2FB962F30D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4" t="77741" r="11778" b="16410"/>
          <a:stretch/>
        </p:blipFill>
        <p:spPr bwMode="auto">
          <a:xfrm>
            <a:off x="0" y="6068718"/>
            <a:ext cx="9144000" cy="34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17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8. Agency Spend</a:t>
            </a:r>
          </a:p>
        </p:txBody>
      </p:sp>
      <p:sp>
        <p:nvSpPr>
          <p:cNvPr id="2" name="TextBox 1">
            <a:extLst>
              <a:ext uri="{FF2B5EF4-FFF2-40B4-BE49-F238E27FC236}">
                <a16:creationId xmlns:a16="http://schemas.microsoft.com/office/drawing/2014/main" id="{1EB3ED02-A41B-18C4-8F0D-8EB362D1D136}"/>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NHS Professionals</a:t>
            </a:r>
            <a:endParaRPr lang="en-GB" sz="900" b="1" dirty="0">
              <a:solidFill>
                <a:schemeClr val="bg1"/>
              </a:solidFill>
            </a:endParaRPr>
          </a:p>
        </p:txBody>
      </p:sp>
      <p:sp>
        <p:nvSpPr>
          <p:cNvPr id="5" name="TextBox 4">
            <a:extLst>
              <a:ext uri="{FF2B5EF4-FFF2-40B4-BE49-F238E27FC236}">
                <a16:creationId xmlns:a16="http://schemas.microsoft.com/office/drawing/2014/main" id="{FCF7C751-8725-9E3E-B82D-4796C04E1FC3}"/>
              </a:ext>
            </a:extLst>
          </p:cNvPr>
          <p:cNvSpPr txBox="1"/>
          <p:nvPr/>
        </p:nvSpPr>
        <p:spPr>
          <a:xfrm>
            <a:off x="611560" y="1045272"/>
            <a:ext cx="8208912" cy="1384995"/>
          </a:xfrm>
          <a:prstGeom prst="rect">
            <a:avLst/>
          </a:prstGeom>
          <a:noFill/>
          <a:ln>
            <a:noFill/>
          </a:ln>
        </p:spPr>
        <p:txBody>
          <a:bodyPr wrap="square" rtlCol="0">
            <a:spAutoFit/>
          </a:bodyPr>
          <a:lstStyle/>
          <a:p>
            <a:r>
              <a:rPr lang="en-GB" sz="1400" dirty="0"/>
              <a:t>The Deputy Chief Nurse, DNDs and NHSP attend a weekly meeting to review agency uptake and explore strategies to reduce agency usage.  Staff are encouraged to put out bank shifts as soon as possible to ensure early pick-up, and the Trust is now working towards reducing the cascade to 12 hours.  </a:t>
            </a:r>
          </a:p>
          <a:p>
            <a:endParaRPr lang="en-GB" sz="1400" dirty="0"/>
          </a:p>
          <a:p>
            <a:r>
              <a:rPr lang="en-GB" sz="1400" dirty="0"/>
              <a:t>This has all contributed to a dramatic reduction in agency spend from July to November.</a:t>
            </a:r>
          </a:p>
          <a:p>
            <a:endParaRPr lang="en-GB" sz="1400" dirty="0"/>
          </a:p>
        </p:txBody>
      </p:sp>
      <p:graphicFrame>
        <p:nvGraphicFramePr>
          <p:cNvPr id="3" name="Chart 2">
            <a:extLst>
              <a:ext uri="{FF2B5EF4-FFF2-40B4-BE49-F238E27FC236}">
                <a16:creationId xmlns:a16="http://schemas.microsoft.com/office/drawing/2014/main" id="{DCE60081-C8E1-914C-DBE1-B0C2527C3055}"/>
              </a:ext>
            </a:extLst>
          </p:cNvPr>
          <p:cNvGraphicFramePr>
            <a:graphicFrameLocks/>
          </p:cNvGraphicFramePr>
          <p:nvPr>
            <p:extLst>
              <p:ext uri="{D42A27DB-BD31-4B8C-83A1-F6EECF244321}">
                <p14:modId xmlns:p14="http://schemas.microsoft.com/office/powerpoint/2010/main" val="2859767452"/>
              </p:ext>
            </p:extLst>
          </p:nvPr>
        </p:nvGraphicFramePr>
        <p:xfrm>
          <a:off x="611560" y="2204864"/>
          <a:ext cx="8208912"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40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9. Absences/Sickness </a:t>
            </a:r>
            <a:r>
              <a:rPr lang="en-GB" sz="2400" dirty="0">
                <a:solidFill>
                  <a:schemeClr val="bg1"/>
                </a:solidFill>
              </a:rPr>
              <a:t> </a:t>
            </a:r>
          </a:p>
        </p:txBody>
      </p:sp>
      <p:sp>
        <p:nvSpPr>
          <p:cNvPr id="4" name="Content Placeholder 3">
            <a:extLst>
              <a:ext uri="{FF2B5EF4-FFF2-40B4-BE49-F238E27FC236}">
                <a16:creationId xmlns:a16="http://schemas.microsoft.com/office/drawing/2014/main" id="{35CC8F3C-C553-10E9-34F1-B879E411DAF3}"/>
              </a:ext>
            </a:extLst>
          </p:cNvPr>
          <p:cNvSpPr>
            <a:spLocks noGrp="1"/>
          </p:cNvSpPr>
          <p:nvPr>
            <p:ph sz="half" idx="1"/>
          </p:nvPr>
        </p:nvSpPr>
        <p:spPr>
          <a:xfrm>
            <a:off x="291747" y="1018984"/>
            <a:ext cx="6175168" cy="720728"/>
          </a:xfrm>
        </p:spPr>
        <p:txBody>
          <a:bodyPr/>
          <a:lstStyle/>
          <a:p>
            <a:pPr marL="0" indent="0"/>
            <a:r>
              <a:rPr lang="en-GB" sz="1400" dirty="0">
                <a:latin typeface="Calibri" panose="020F0502020204030204" pitchFamily="34" charset="0"/>
                <a:cs typeface="Calibri" panose="020F0502020204030204" pitchFamily="34" charset="0"/>
              </a:rPr>
              <a:t>The chart below illustrates the absence rates for registered nurses, registered midwifes and AHPs.</a:t>
            </a:r>
          </a:p>
          <a:p>
            <a:pPr marL="0" indent="0"/>
            <a:endParaRPr lang="en-GB" sz="800" dirty="0">
              <a:latin typeface="Calibri" panose="020F0502020204030204" pitchFamily="34" charset="0"/>
              <a:cs typeface="Calibri" panose="020F0502020204030204" pitchFamily="34" charset="0"/>
            </a:endParaRPr>
          </a:p>
          <a:p>
            <a:pPr marL="0" indent="0"/>
            <a:r>
              <a:rPr lang="en-GB" sz="1400" dirty="0">
                <a:latin typeface="Calibri" panose="020F0502020204030204" pitchFamily="34" charset="0"/>
                <a:cs typeface="Calibri" panose="020F0502020204030204" pitchFamily="34" charset="0"/>
              </a:rPr>
              <a:t>An absence from work can be the result of many factors for example short-term sickness due to colds/virus, long term condition, carers leave and it is recognised that the highest absence rates are during school holidays. ‘Looking after our people’  </a:t>
            </a:r>
            <a:r>
              <a:rPr lang="en-GB" sz="1400" b="1" dirty="0">
                <a:latin typeface="Calibri" panose="020F0502020204030204" pitchFamily="34" charset="0"/>
                <a:cs typeface="Calibri" panose="020F0502020204030204" pitchFamily="34" charset="0"/>
              </a:rPr>
              <a:t>NHS People Plan</a:t>
            </a:r>
            <a:r>
              <a:rPr lang="en-GB" sz="1400" dirty="0">
                <a:latin typeface="Calibri" panose="020F0502020204030204" pitchFamily="34" charset="0"/>
                <a:cs typeface="Calibri" panose="020F0502020204030204" pitchFamily="34" charset="0"/>
              </a:rPr>
              <a:t>. </a:t>
            </a:r>
            <a:r>
              <a:rPr lang="en-GB" sz="1400" dirty="0"/>
              <a:t>The Trust absence target is set at 6%.</a:t>
            </a:r>
          </a:p>
        </p:txBody>
      </p:sp>
      <p:graphicFrame>
        <p:nvGraphicFramePr>
          <p:cNvPr id="7" name="Table 6">
            <a:extLst>
              <a:ext uri="{FF2B5EF4-FFF2-40B4-BE49-F238E27FC236}">
                <a16:creationId xmlns:a16="http://schemas.microsoft.com/office/drawing/2014/main" id="{FBD70E0D-7828-73A3-DCF5-A8393CC6A064}"/>
              </a:ext>
            </a:extLst>
          </p:cNvPr>
          <p:cNvGraphicFramePr>
            <a:graphicFrameLocks noGrp="1"/>
          </p:cNvGraphicFramePr>
          <p:nvPr>
            <p:extLst>
              <p:ext uri="{D42A27DB-BD31-4B8C-83A1-F6EECF244321}">
                <p14:modId xmlns:p14="http://schemas.microsoft.com/office/powerpoint/2010/main" val="1864242119"/>
              </p:ext>
            </p:extLst>
          </p:nvPr>
        </p:nvGraphicFramePr>
        <p:xfrm>
          <a:off x="6588224" y="1272160"/>
          <a:ext cx="2264028" cy="834206"/>
        </p:xfrm>
        <a:graphic>
          <a:graphicData uri="http://schemas.openxmlformats.org/drawingml/2006/table">
            <a:tbl>
              <a:tblPr>
                <a:tableStyleId>{5C22544A-7EE6-4342-B048-85BDC9FD1C3A}</a:tableStyleId>
              </a:tblPr>
              <a:tblGrid>
                <a:gridCol w="1224136">
                  <a:extLst>
                    <a:ext uri="{9D8B030D-6E8A-4147-A177-3AD203B41FA5}">
                      <a16:colId xmlns:a16="http://schemas.microsoft.com/office/drawing/2014/main" val="1042640845"/>
                    </a:ext>
                  </a:extLst>
                </a:gridCol>
                <a:gridCol w="1039892">
                  <a:extLst>
                    <a:ext uri="{9D8B030D-6E8A-4147-A177-3AD203B41FA5}">
                      <a16:colId xmlns:a16="http://schemas.microsoft.com/office/drawing/2014/main" val="2110651524"/>
                    </a:ext>
                  </a:extLst>
                </a:gridCol>
              </a:tblGrid>
              <a:tr h="407486">
                <a:tc>
                  <a:txBody>
                    <a:bodyPr/>
                    <a:lstStyle/>
                    <a:p>
                      <a:pPr algn="ctr" fontAlgn="ctr"/>
                      <a:r>
                        <a:rPr lang="en-GB" sz="1400" b="1" i="0" u="none" strike="noStrike" dirty="0">
                          <a:solidFill>
                            <a:srgbClr val="000000"/>
                          </a:solidFill>
                          <a:effectLst/>
                          <a:latin typeface="+mn-lt"/>
                        </a:rPr>
                        <a:t>Role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u="none" strike="noStrike" dirty="0">
                          <a:effectLst/>
                          <a:latin typeface="+mn-lt"/>
                        </a:rPr>
                        <a:t>Sickness %</a:t>
                      </a:r>
                      <a:endParaRPr lang="en-GB"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625564276"/>
                  </a:ext>
                </a:extLst>
              </a:tr>
              <a:tr h="203743">
                <a:tc>
                  <a:txBody>
                    <a:bodyPr/>
                    <a:lstStyle/>
                    <a:p>
                      <a:pPr algn="ctr" fontAlgn="t"/>
                      <a:r>
                        <a:rPr lang="en-GB" sz="1400" b="1" u="none" strike="noStrike" dirty="0">
                          <a:effectLst/>
                          <a:latin typeface="+mn-lt"/>
                        </a:rPr>
                        <a:t>AHPs</a:t>
                      </a:r>
                      <a:endParaRPr lang="en-GB" sz="14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t"/>
                      <a:r>
                        <a:rPr lang="en-GB" sz="1400" b="1" i="0" u="none" strike="noStrike" dirty="0">
                          <a:solidFill>
                            <a:srgbClr val="000000"/>
                          </a:solidFill>
                          <a:effectLst/>
                          <a:latin typeface="+mn-lt"/>
                        </a:rPr>
                        <a:t>4.52%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384688"/>
                  </a:ext>
                </a:extLst>
              </a:tr>
              <a:tr h="203743">
                <a:tc>
                  <a:txBody>
                    <a:bodyPr/>
                    <a:lstStyle/>
                    <a:p>
                      <a:pPr algn="ctr" fontAlgn="t"/>
                      <a:r>
                        <a:rPr lang="en-GB" sz="1400" b="1" u="none" strike="noStrike" dirty="0">
                          <a:effectLst/>
                          <a:latin typeface="+mn-lt"/>
                        </a:rPr>
                        <a:t>RNs &amp; RMs</a:t>
                      </a:r>
                      <a:endParaRPr lang="en-GB" sz="14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t"/>
                      <a:r>
                        <a:rPr lang="en-GB" sz="1400" b="1" i="0" u="none" strike="noStrike" dirty="0">
                          <a:solidFill>
                            <a:srgbClr val="000000"/>
                          </a:solidFill>
                          <a:effectLst/>
                          <a:latin typeface="+mn-lt"/>
                        </a:rPr>
                        <a:t>6.64%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591912"/>
                  </a:ext>
                </a:extLst>
              </a:tr>
            </a:tbl>
          </a:graphicData>
        </a:graphic>
      </p:graphicFrame>
      <p:sp>
        <p:nvSpPr>
          <p:cNvPr id="8" name="TextBox 7">
            <a:extLst>
              <a:ext uri="{FF2B5EF4-FFF2-40B4-BE49-F238E27FC236}">
                <a16:creationId xmlns:a16="http://schemas.microsoft.com/office/drawing/2014/main" id="{856977E7-5795-C8D4-9A23-74EF00230B08}"/>
              </a:ext>
            </a:extLst>
          </p:cNvPr>
          <p:cNvSpPr txBox="1"/>
          <p:nvPr/>
        </p:nvSpPr>
        <p:spPr>
          <a:xfrm>
            <a:off x="323528" y="6548468"/>
            <a:ext cx="2520280" cy="230832"/>
          </a:xfrm>
          <a:prstGeom prst="rect">
            <a:avLst/>
          </a:prstGeom>
          <a:noFill/>
        </p:spPr>
        <p:txBody>
          <a:bodyPr wrap="square" rtlCol="0">
            <a:spAutoFit/>
          </a:bodyPr>
          <a:lstStyle/>
          <a:p>
            <a:r>
              <a:rPr lang="en-GB" sz="900" i="1" dirty="0"/>
              <a:t>Data provided by People Analytics &amp; Workforce </a:t>
            </a:r>
            <a:endParaRPr lang="en-GB" sz="900" b="1" dirty="0">
              <a:solidFill>
                <a:schemeClr val="bg1"/>
              </a:solidFill>
            </a:endParaRPr>
          </a:p>
        </p:txBody>
      </p:sp>
      <p:sp>
        <p:nvSpPr>
          <p:cNvPr id="9" name="TextBox 8">
            <a:extLst>
              <a:ext uri="{FF2B5EF4-FFF2-40B4-BE49-F238E27FC236}">
                <a16:creationId xmlns:a16="http://schemas.microsoft.com/office/drawing/2014/main" id="{584EAE96-0115-22B2-8EEC-2B76FFB77398}"/>
              </a:ext>
            </a:extLst>
          </p:cNvPr>
          <p:cNvSpPr txBox="1"/>
          <p:nvPr/>
        </p:nvSpPr>
        <p:spPr>
          <a:xfrm>
            <a:off x="6656229" y="2386006"/>
            <a:ext cx="2264028" cy="3539430"/>
          </a:xfrm>
          <a:prstGeom prst="rect">
            <a:avLst/>
          </a:prstGeom>
          <a:noFill/>
        </p:spPr>
        <p:txBody>
          <a:bodyPr wrap="square" rtlCol="0">
            <a:spAutoFit/>
          </a:bodyPr>
          <a:lstStyle/>
          <a:p>
            <a:pPr marL="286493" indent="-286493">
              <a:buFont typeface="Arial" panose="020B0604020202020204" pitchFamily="34" charset="0"/>
              <a:buChar char="•"/>
            </a:pPr>
            <a:r>
              <a:rPr lang="en-GB" sz="1400" dirty="0">
                <a:latin typeface="Calibri" panose="020F0502020204030204" pitchFamily="34" charset="0"/>
                <a:cs typeface="Calibri" panose="020F0502020204030204" pitchFamily="34" charset="0"/>
              </a:rPr>
              <a:t>The main reasons for absence continues to be Anxiety, Stress &amp; Depression</a:t>
            </a:r>
          </a:p>
          <a:p>
            <a:pPr marL="286493" indent="-286493">
              <a:buFont typeface="Arial" panose="020B0604020202020204" pitchFamily="34" charset="0"/>
              <a:buChar char="•"/>
            </a:pPr>
            <a:r>
              <a:rPr lang="en-GB" sz="1400" dirty="0">
                <a:latin typeface="Calibri" panose="020F0502020204030204" pitchFamily="34" charset="0"/>
                <a:cs typeface="Calibri" panose="020F0502020204030204" pitchFamily="34" charset="0"/>
              </a:rPr>
              <a:t>The Trust has a close working relationship with HR, Occupational Health, Professional Nurse Advocates (PNA) SPAWS &amp; Freedom to Speak Up Champions to support the work life balance of our employees</a:t>
            </a:r>
          </a:p>
          <a:p>
            <a:pPr marL="286493" indent="-286493">
              <a:buFont typeface="Arial" panose="020B0604020202020204" pitchFamily="34" charset="0"/>
              <a:buChar char="•"/>
            </a:pPr>
            <a:endParaRPr lang="en-GB" sz="1400" dirty="0">
              <a:latin typeface="Calibri" panose="020F0502020204030204" pitchFamily="34" charset="0"/>
              <a:cs typeface="Calibri" panose="020F0502020204030204" pitchFamily="34" charset="0"/>
            </a:endParaRPr>
          </a:p>
          <a:p>
            <a:endParaRPr lang="en-GB" sz="1400" b="1" dirty="0">
              <a:solidFill>
                <a:schemeClr val="bg1"/>
              </a:solidFill>
            </a:endParaRPr>
          </a:p>
        </p:txBody>
      </p:sp>
      <p:graphicFrame>
        <p:nvGraphicFramePr>
          <p:cNvPr id="2" name="Chart 1">
            <a:extLst>
              <a:ext uri="{FF2B5EF4-FFF2-40B4-BE49-F238E27FC236}">
                <a16:creationId xmlns:a16="http://schemas.microsoft.com/office/drawing/2014/main" id="{570125A0-0E2E-2923-98D6-D76251A1FE3B}"/>
              </a:ext>
            </a:extLst>
          </p:cNvPr>
          <p:cNvGraphicFramePr>
            <a:graphicFrameLocks/>
          </p:cNvGraphicFramePr>
          <p:nvPr>
            <p:extLst>
              <p:ext uri="{D42A27DB-BD31-4B8C-83A1-F6EECF244321}">
                <p14:modId xmlns:p14="http://schemas.microsoft.com/office/powerpoint/2010/main" val="689807683"/>
              </p:ext>
            </p:extLst>
          </p:nvPr>
        </p:nvGraphicFramePr>
        <p:xfrm>
          <a:off x="443572" y="2738170"/>
          <a:ext cx="6175168" cy="3801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98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8909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10. Risk Highlights</a:t>
            </a:r>
          </a:p>
        </p:txBody>
      </p:sp>
      <p:sp>
        <p:nvSpPr>
          <p:cNvPr id="5" name="TextBox 4">
            <a:extLst>
              <a:ext uri="{FF2B5EF4-FFF2-40B4-BE49-F238E27FC236}">
                <a16:creationId xmlns:a16="http://schemas.microsoft.com/office/drawing/2014/main" id="{4C6E3F52-134F-73EE-35EC-A7039BCC3BA8}"/>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Datix</a:t>
            </a:r>
            <a:endParaRPr lang="en-GB" sz="900" b="1" dirty="0">
              <a:solidFill>
                <a:schemeClr val="bg1"/>
              </a:solidFill>
            </a:endParaRPr>
          </a:p>
        </p:txBody>
      </p:sp>
      <p:sp>
        <p:nvSpPr>
          <p:cNvPr id="7" name="TextBox 6">
            <a:extLst>
              <a:ext uri="{FF2B5EF4-FFF2-40B4-BE49-F238E27FC236}">
                <a16:creationId xmlns:a16="http://schemas.microsoft.com/office/drawing/2014/main" id="{FDCFEC21-290B-CE41-1689-84765D5E8433}"/>
              </a:ext>
            </a:extLst>
          </p:cNvPr>
          <p:cNvSpPr txBox="1"/>
          <p:nvPr/>
        </p:nvSpPr>
        <p:spPr>
          <a:xfrm>
            <a:off x="755576" y="1052736"/>
            <a:ext cx="7905589" cy="1388842"/>
          </a:xfrm>
          <a:prstGeom prst="rect">
            <a:avLst/>
          </a:prstGeom>
          <a:noFill/>
        </p:spPr>
        <p:txBody>
          <a:bodyPr wrap="square" rtlCol="0">
            <a:spAutoFit/>
          </a:bodyPr>
          <a:lstStyle/>
          <a:p>
            <a:r>
              <a:rPr lang="en-GB" sz="1404" dirty="0">
                <a:latin typeface="Calibri" panose="020F0502020204030204" pitchFamily="34" charset="0"/>
                <a:cs typeface="Calibri" panose="020F0502020204030204" pitchFamily="34" charset="0"/>
              </a:rPr>
              <a:t>The Trust actively encourages all employees to report incidents of staffing shortfalls.</a:t>
            </a:r>
          </a:p>
          <a:p>
            <a:endParaRPr lang="en-GB" sz="1404" dirty="0">
              <a:latin typeface="Calibri" panose="020F0502020204030204" pitchFamily="34" charset="0"/>
              <a:cs typeface="Calibri" panose="020F0502020204030204" pitchFamily="34" charset="0"/>
            </a:endParaRPr>
          </a:p>
          <a:p>
            <a:r>
              <a:rPr lang="en-GB" sz="1404" dirty="0">
                <a:latin typeface="Calibri" panose="020F0502020204030204" pitchFamily="34" charset="0"/>
                <a:cs typeface="Calibri" panose="020F0502020204030204" pitchFamily="34" charset="0"/>
              </a:rPr>
              <a:t>There was a significant reduction in the number of incidents from October to November evidence that the Trust has a robust staffing infrastructure as fewer incidents occurred.  This provides reassurance with the onset of winter pressures.</a:t>
            </a:r>
          </a:p>
          <a:p>
            <a:endParaRPr lang="en-GB" sz="1404"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1D9B731-727B-15A7-5047-F0554BFC41FC}"/>
              </a:ext>
            </a:extLst>
          </p:cNvPr>
          <p:cNvSpPr txBox="1"/>
          <p:nvPr/>
        </p:nvSpPr>
        <p:spPr>
          <a:xfrm>
            <a:off x="7956376" y="6163394"/>
            <a:ext cx="288032" cy="245641"/>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3" name="TextBox 2">
            <a:extLst>
              <a:ext uri="{FF2B5EF4-FFF2-40B4-BE49-F238E27FC236}">
                <a16:creationId xmlns:a16="http://schemas.microsoft.com/office/drawing/2014/main" id="{DBD8EA62-D4A6-9D73-FBD0-61F610FAA6B1}"/>
              </a:ext>
            </a:extLst>
          </p:cNvPr>
          <p:cNvSpPr txBox="1"/>
          <p:nvPr/>
        </p:nvSpPr>
        <p:spPr>
          <a:xfrm>
            <a:off x="8244408" y="6264124"/>
            <a:ext cx="576064" cy="135500"/>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9" name="TextBox 8">
            <a:extLst>
              <a:ext uri="{FF2B5EF4-FFF2-40B4-BE49-F238E27FC236}">
                <a16:creationId xmlns:a16="http://schemas.microsoft.com/office/drawing/2014/main" id="{94B6C38C-DDF4-4405-CEDF-0D5950E37280}"/>
              </a:ext>
            </a:extLst>
          </p:cNvPr>
          <p:cNvSpPr txBox="1"/>
          <p:nvPr/>
        </p:nvSpPr>
        <p:spPr>
          <a:xfrm>
            <a:off x="8081398" y="5895387"/>
            <a:ext cx="473474" cy="533673"/>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6" name="TextBox 5">
            <a:extLst>
              <a:ext uri="{FF2B5EF4-FFF2-40B4-BE49-F238E27FC236}">
                <a16:creationId xmlns:a16="http://schemas.microsoft.com/office/drawing/2014/main" id="{7C1AA0B8-466D-A34A-EC81-3A443EC52D51}"/>
              </a:ext>
            </a:extLst>
          </p:cNvPr>
          <p:cNvSpPr txBox="1"/>
          <p:nvPr/>
        </p:nvSpPr>
        <p:spPr>
          <a:xfrm>
            <a:off x="8316416" y="5939869"/>
            <a:ext cx="576064" cy="461665"/>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11" name="TextBox 10">
            <a:extLst>
              <a:ext uri="{FF2B5EF4-FFF2-40B4-BE49-F238E27FC236}">
                <a16:creationId xmlns:a16="http://schemas.microsoft.com/office/drawing/2014/main" id="{59D5ABC3-FA19-CF22-6B81-44B314EBC468}"/>
              </a:ext>
            </a:extLst>
          </p:cNvPr>
          <p:cNvSpPr txBox="1"/>
          <p:nvPr/>
        </p:nvSpPr>
        <p:spPr>
          <a:xfrm>
            <a:off x="8242933" y="5953976"/>
            <a:ext cx="661865" cy="455059"/>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12" name="TextBox 11">
            <a:extLst>
              <a:ext uri="{FF2B5EF4-FFF2-40B4-BE49-F238E27FC236}">
                <a16:creationId xmlns:a16="http://schemas.microsoft.com/office/drawing/2014/main" id="{20EC1489-BB95-70F5-B144-9A1B740B632D}"/>
              </a:ext>
            </a:extLst>
          </p:cNvPr>
          <p:cNvSpPr txBox="1"/>
          <p:nvPr/>
        </p:nvSpPr>
        <p:spPr>
          <a:xfrm>
            <a:off x="7956376" y="5949280"/>
            <a:ext cx="473474" cy="459755"/>
          </a:xfrm>
          <a:prstGeom prst="rect">
            <a:avLst/>
          </a:prstGeom>
          <a:solidFill>
            <a:schemeClr val="bg1"/>
          </a:solidFill>
        </p:spPr>
        <p:txBody>
          <a:bodyPr wrap="square" rtlCol="0">
            <a:spAutoFit/>
          </a:bodyPr>
          <a:lstStyle/>
          <a:p>
            <a:endParaRPr lang="en-GB" sz="2400" b="1" dirty="0">
              <a:solidFill>
                <a:schemeClr val="bg1"/>
              </a:solidFill>
            </a:endParaRPr>
          </a:p>
        </p:txBody>
      </p:sp>
      <p:graphicFrame>
        <p:nvGraphicFramePr>
          <p:cNvPr id="4" name="Chart 3">
            <a:extLst>
              <a:ext uri="{FF2B5EF4-FFF2-40B4-BE49-F238E27FC236}">
                <a16:creationId xmlns:a16="http://schemas.microsoft.com/office/drawing/2014/main" id="{00000000-0008-0000-0100-000001040000}"/>
              </a:ext>
            </a:extLst>
          </p:cNvPr>
          <p:cNvGraphicFramePr>
            <a:graphicFrameLocks/>
          </p:cNvGraphicFramePr>
          <p:nvPr>
            <p:extLst>
              <p:ext uri="{D42A27DB-BD31-4B8C-83A1-F6EECF244321}">
                <p14:modId xmlns:p14="http://schemas.microsoft.com/office/powerpoint/2010/main" val="1173867958"/>
              </p:ext>
            </p:extLst>
          </p:nvPr>
        </p:nvGraphicFramePr>
        <p:xfrm>
          <a:off x="482835" y="2132856"/>
          <a:ext cx="8178330" cy="422581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7249440-926D-AF3F-E00D-8827C3BE45BA}"/>
              </a:ext>
            </a:extLst>
          </p:cNvPr>
          <p:cNvSpPr txBox="1"/>
          <p:nvPr/>
        </p:nvSpPr>
        <p:spPr>
          <a:xfrm>
            <a:off x="8117911" y="5931392"/>
            <a:ext cx="323528" cy="461665"/>
          </a:xfrm>
          <a:prstGeom prst="rect">
            <a:avLst/>
          </a:prstGeom>
          <a:solidFill>
            <a:schemeClr val="bg1"/>
          </a:solidFill>
        </p:spPr>
        <p:txBody>
          <a:bodyPr wrap="square" rtlCol="0">
            <a:spAutoFit/>
          </a:bodyPr>
          <a:lstStyle/>
          <a:p>
            <a:endParaRPr lang="en-GB" sz="2400" b="1" dirty="0">
              <a:solidFill>
                <a:schemeClr val="bg1"/>
              </a:solidFill>
            </a:endParaRPr>
          </a:p>
        </p:txBody>
      </p:sp>
    </p:spTree>
    <p:extLst>
      <p:ext uri="{BB962C8B-B14F-4D97-AF65-F5344CB8AC3E}">
        <p14:creationId xmlns:p14="http://schemas.microsoft.com/office/powerpoint/2010/main" val="135652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639BCB9-659E-F1D8-B80D-2D7B50EA7C1B}"/>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11. Retention</a:t>
            </a:r>
          </a:p>
        </p:txBody>
      </p:sp>
      <p:sp>
        <p:nvSpPr>
          <p:cNvPr id="6" name="TextBox 5">
            <a:extLst>
              <a:ext uri="{FF2B5EF4-FFF2-40B4-BE49-F238E27FC236}">
                <a16:creationId xmlns:a16="http://schemas.microsoft.com/office/drawing/2014/main" id="{434A218F-2973-97C4-A596-45F7A11F8F14}"/>
              </a:ext>
            </a:extLst>
          </p:cNvPr>
          <p:cNvSpPr txBox="1"/>
          <p:nvPr/>
        </p:nvSpPr>
        <p:spPr>
          <a:xfrm>
            <a:off x="251520" y="980728"/>
            <a:ext cx="8712968" cy="2031325"/>
          </a:xfrm>
          <a:prstGeom prst="rect">
            <a:avLst/>
          </a:prstGeom>
          <a:noFill/>
        </p:spPr>
        <p:txBody>
          <a:bodyPr wrap="square" rtlCol="0">
            <a:spAutoFit/>
          </a:bodyPr>
          <a:lstStyle/>
          <a:p>
            <a:r>
              <a:rPr lang="en-GB" sz="1400" dirty="0">
                <a:cs typeface="Calibri" panose="020F0502020204030204" pitchFamily="34" charset="0"/>
              </a:rPr>
              <a:t>The chart below illustrates the Trust’s staff retention rate ‘month on month’ from November 2023 – November 2024.</a:t>
            </a:r>
          </a:p>
          <a:p>
            <a:r>
              <a:rPr lang="en-GB" sz="1400" dirty="0">
                <a:cs typeface="Calibri" panose="020F0502020204030204" pitchFamily="34" charset="0"/>
              </a:rPr>
              <a:t> </a:t>
            </a:r>
          </a:p>
          <a:p>
            <a:r>
              <a:rPr lang="en-GB" sz="1400" dirty="0">
                <a:cs typeface="Calibri" panose="020F0502020204030204" pitchFamily="34" charset="0"/>
              </a:rPr>
              <a:t>There has been a gradually improvement in retention over the last few months &amp; matches where the Trust was 12 months ago.  It is anticipated that this trend will continue with the introduction of the new role of Pastoral Care Lead who will focus on supporting new starters from interview through the recruitment process, and their induction.  The Trust values career development and invests in staff by providing training opportunities and supporting secondments to enhance career development.  </a:t>
            </a:r>
            <a:r>
              <a:rPr lang="en-GB" sz="1400" kern="0" dirty="0">
                <a:solidFill>
                  <a:srgbClr val="202A30"/>
                </a:solidFill>
                <a:effectLst/>
                <a:ea typeface="Times New Roman" panose="02020603050405020304" pitchFamily="18" charset="0"/>
                <a:cs typeface="Times New Roman" panose="02020603050405020304" pitchFamily="18" charset="0"/>
              </a:rPr>
              <a:t>This encompasses both the NHS People Plan and People Promise.</a:t>
            </a:r>
            <a:endParaRPr lang="en-GB" sz="1400" kern="100" dirty="0">
              <a:effectLst/>
              <a:ea typeface="Aptos" panose="020B0004020202020204" pitchFamily="34" charset="0"/>
              <a:cs typeface="Times New Roman" panose="02020603050405020304" pitchFamily="18" charset="0"/>
            </a:endParaRPr>
          </a:p>
          <a:p>
            <a:endParaRPr lang="en-GB" sz="1400" dirty="0">
              <a:latin typeface="Calibri" panose="020F0502020204030204" pitchFamily="34" charset="0"/>
              <a:cs typeface="Calibri" panose="020F0502020204030204" pitchFamily="34" charset="0"/>
            </a:endParaRPr>
          </a:p>
          <a:p>
            <a:endParaRPr lang="en-GB" sz="1400" b="1" dirty="0">
              <a:solidFill>
                <a:schemeClr val="bg1"/>
              </a:solidFill>
            </a:endParaRPr>
          </a:p>
        </p:txBody>
      </p:sp>
      <p:sp>
        <p:nvSpPr>
          <p:cNvPr id="2" name="TextBox 1">
            <a:extLst>
              <a:ext uri="{FF2B5EF4-FFF2-40B4-BE49-F238E27FC236}">
                <a16:creationId xmlns:a16="http://schemas.microsoft.com/office/drawing/2014/main" id="{5BA32F0B-5DA4-1BBC-B32F-317C100DFBEA}"/>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People Analytics</a:t>
            </a:r>
            <a:endParaRPr lang="en-GB" sz="900" b="1" dirty="0">
              <a:solidFill>
                <a:schemeClr val="bg1"/>
              </a:solidFill>
            </a:endParaRPr>
          </a:p>
        </p:txBody>
      </p:sp>
      <p:graphicFrame>
        <p:nvGraphicFramePr>
          <p:cNvPr id="3" name="Chart 2">
            <a:extLst>
              <a:ext uri="{FF2B5EF4-FFF2-40B4-BE49-F238E27FC236}">
                <a16:creationId xmlns:a16="http://schemas.microsoft.com/office/drawing/2014/main" id="{CA9B6BD2-F2DD-3586-D537-7D9E73E6C420}"/>
              </a:ext>
            </a:extLst>
          </p:cNvPr>
          <p:cNvGraphicFramePr>
            <a:graphicFrameLocks/>
          </p:cNvGraphicFramePr>
          <p:nvPr>
            <p:extLst>
              <p:ext uri="{D42A27DB-BD31-4B8C-83A1-F6EECF244321}">
                <p14:modId xmlns:p14="http://schemas.microsoft.com/office/powerpoint/2010/main" val="387359090"/>
              </p:ext>
            </p:extLst>
          </p:nvPr>
        </p:nvGraphicFramePr>
        <p:xfrm>
          <a:off x="755576" y="2723082"/>
          <a:ext cx="7704856" cy="3816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429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7840DB00-C1F0-3D5F-B929-830005C6CAE3}"/>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12. Reasons for Leaving – November 2024</a:t>
            </a:r>
          </a:p>
        </p:txBody>
      </p:sp>
      <p:sp>
        <p:nvSpPr>
          <p:cNvPr id="2" name="TextBox 1">
            <a:extLst>
              <a:ext uri="{FF2B5EF4-FFF2-40B4-BE49-F238E27FC236}">
                <a16:creationId xmlns:a16="http://schemas.microsoft.com/office/drawing/2014/main" id="{03F44F38-E1F7-B232-3B20-282ECD7BE96E}"/>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People Analytics</a:t>
            </a:r>
            <a:endParaRPr lang="en-GB" sz="900" b="1" dirty="0">
              <a:solidFill>
                <a:schemeClr val="bg1"/>
              </a:solidFill>
            </a:endParaRPr>
          </a:p>
        </p:txBody>
      </p:sp>
      <p:graphicFrame>
        <p:nvGraphicFramePr>
          <p:cNvPr id="3" name="Chart 2">
            <a:extLst>
              <a:ext uri="{FF2B5EF4-FFF2-40B4-BE49-F238E27FC236}">
                <a16:creationId xmlns:a16="http://schemas.microsoft.com/office/drawing/2014/main" id="{7C845589-6338-9964-38A0-2982DCDD41E9}"/>
              </a:ext>
            </a:extLst>
          </p:cNvPr>
          <p:cNvGraphicFramePr>
            <a:graphicFrameLocks/>
          </p:cNvGraphicFramePr>
          <p:nvPr>
            <p:extLst>
              <p:ext uri="{D42A27DB-BD31-4B8C-83A1-F6EECF244321}">
                <p14:modId xmlns:p14="http://schemas.microsoft.com/office/powerpoint/2010/main" val="1417812653"/>
              </p:ext>
            </p:extLst>
          </p:nvPr>
        </p:nvGraphicFramePr>
        <p:xfrm>
          <a:off x="47057" y="980728"/>
          <a:ext cx="6768752"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89793B6-E22D-6F14-D3E0-F49A643A0109}"/>
              </a:ext>
            </a:extLst>
          </p:cNvPr>
          <p:cNvGraphicFramePr>
            <a:graphicFrameLocks/>
          </p:cNvGraphicFramePr>
          <p:nvPr>
            <p:extLst>
              <p:ext uri="{D42A27DB-BD31-4B8C-83A1-F6EECF244321}">
                <p14:modId xmlns:p14="http://schemas.microsoft.com/office/powerpoint/2010/main" val="2578958190"/>
              </p:ext>
            </p:extLst>
          </p:nvPr>
        </p:nvGraphicFramePr>
        <p:xfrm>
          <a:off x="323528" y="1016732"/>
          <a:ext cx="8280920"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EE660F2-7638-FB95-6B63-8C47B02543D0}"/>
              </a:ext>
            </a:extLst>
          </p:cNvPr>
          <p:cNvSpPr txBox="1"/>
          <p:nvPr/>
        </p:nvSpPr>
        <p:spPr>
          <a:xfrm>
            <a:off x="5364088" y="1196752"/>
            <a:ext cx="3096344" cy="2800767"/>
          </a:xfrm>
          <a:prstGeom prst="rect">
            <a:avLst/>
          </a:prstGeom>
          <a:noFill/>
        </p:spPr>
        <p:txBody>
          <a:bodyPr wrap="square" rtlCol="0">
            <a:spAutoFit/>
          </a:bodyPr>
          <a:lstStyle/>
          <a:p>
            <a:pPr marL="285750" indent="-285750">
              <a:buFont typeface="Arial" panose="020B0604020202020204" pitchFamily="34" charset="0"/>
              <a:buChar char="•"/>
            </a:pPr>
            <a:r>
              <a:rPr lang="en-GB" sz="1400" dirty="0"/>
              <a:t>There has been an increase in staff applying for voluntary redundancy &amp; focusing on a healthy work/life balance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163500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052736"/>
            <a:ext cx="7632848" cy="5040560"/>
          </a:xfrm>
        </p:spPr>
        <p:txBody>
          <a:bodyPr/>
          <a:lstStyle/>
          <a:p>
            <a:pPr marL="0" lvl="1" indent="0"/>
            <a:endParaRPr lang="en-GB" sz="1400" dirty="0">
              <a:highlight>
                <a:srgbClr val="FFFF00"/>
              </a:highlight>
              <a:latin typeface="+mn-lt"/>
            </a:endParaRPr>
          </a:p>
          <a:p>
            <a:pPr marL="266700" lvl="1" indent="-266700">
              <a:buFont typeface="Arial" panose="020B0604020202020204" pitchFamily="34" charset="0"/>
              <a:buChar char="•"/>
            </a:pPr>
            <a:r>
              <a:rPr lang="en-GB" sz="1400" dirty="0">
                <a:latin typeface="+mn-lt"/>
              </a:rPr>
              <a:t>HCA Recruitment Event took place in November 2024 with great support from all divisions, HR &amp; the Training Department which resulted in successfully appointing 107 candidates</a:t>
            </a:r>
          </a:p>
          <a:p>
            <a:pPr marL="266700" lvl="1" indent="-266700">
              <a:buFont typeface="Arial" panose="020B0604020202020204" pitchFamily="34" charset="0"/>
              <a:buChar char="•"/>
            </a:pPr>
            <a:endParaRPr lang="en-GB" sz="1400" dirty="0">
              <a:highlight>
                <a:srgbClr val="FFFF00"/>
              </a:highlight>
              <a:latin typeface="+mn-lt"/>
            </a:endParaRPr>
          </a:p>
          <a:p>
            <a:pPr marL="266700" lvl="1" indent="-266700">
              <a:buFont typeface="Arial" panose="020B0604020202020204" pitchFamily="34" charset="0"/>
              <a:buChar char="•"/>
            </a:pPr>
            <a:r>
              <a:rPr lang="en-GB" sz="1400" dirty="0">
                <a:latin typeface="+mn-lt"/>
              </a:rPr>
              <a:t>‘New Year, New Job’ recruitment event for RNs &amp; HCAs scheduled for the 25</a:t>
            </a:r>
            <a:r>
              <a:rPr lang="en-GB" sz="1400" baseline="30000" dirty="0">
                <a:latin typeface="+mn-lt"/>
              </a:rPr>
              <a:t>th</a:t>
            </a:r>
            <a:r>
              <a:rPr lang="en-GB" sz="1400" dirty="0">
                <a:latin typeface="+mn-lt"/>
              </a:rPr>
              <a:t> January</a:t>
            </a:r>
          </a:p>
          <a:p>
            <a:pPr marL="286493" indent="-286493">
              <a:spcBef>
                <a:spcPct val="0"/>
              </a:spcBef>
              <a:buFont typeface="Arial" panose="020B0604020202020204" pitchFamily="34" charset="0"/>
              <a:buChar char="•"/>
            </a:pPr>
            <a:endParaRPr lang="en-GB" sz="1400" dirty="0">
              <a:highlight>
                <a:srgbClr val="FFFF00"/>
              </a:highlight>
            </a:endParaRPr>
          </a:p>
          <a:p>
            <a:pPr marL="0" indent="0">
              <a:spcBef>
                <a:spcPct val="0"/>
              </a:spcBef>
            </a:pPr>
            <a:endParaRPr lang="en-GB" sz="1400" dirty="0">
              <a:highlight>
                <a:srgbClr val="FFFF00"/>
              </a:highlight>
            </a:endParaRPr>
          </a:p>
          <a:p>
            <a:pPr marL="286493" indent="-286493">
              <a:spcBef>
                <a:spcPct val="0"/>
              </a:spcBef>
              <a:buFont typeface="Arial" panose="020B0604020202020204" pitchFamily="34" charset="0"/>
              <a:buChar char="•"/>
            </a:pPr>
            <a:endParaRPr lang="en-GB" sz="1400" dirty="0">
              <a:highlight>
                <a:srgbClr val="FFFF00"/>
              </a:highlight>
            </a:endParaRPr>
          </a:p>
          <a:p>
            <a:pPr marL="286493" indent="-286493" eaLnBrk="0" fontAlgn="base" hangingPunct="0">
              <a:spcBef>
                <a:spcPct val="0"/>
              </a:spcBef>
              <a:spcAft>
                <a:spcPct val="0"/>
              </a:spcAft>
              <a:buFont typeface="Arial" panose="020B0604020202020204" pitchFamily="34" charset="0"/>
              <a:buChar char="•"/>
            </a:pPr>
            <a:endParaRPr lang="en-GB" sz="1400" dirty="0">
              <a:highlight>
                <a:srgbClr val="FFFF00"/>
              </a:highlight>
              <a:latin typeface="Calibri" panose="020F0502020204030204" pitchFamily="34" charset="0"/>
              <a:cs typeface="Calibri" panose="020F0502020204030204" pitchFamily="34" charset="0"/>
            </a:endParaRPr>
          </a:p>
          <a:p>
            <a:pPr marL="0" indent="0"/>
            <a:endParaRPr lang="en-GB" sz="1300" dirty="0">
              <a:highlight>
                <a:srgbClr val="FFFF00"/>
              </a:highlight>
            </a:endParaRPr>
          </a:p>
        </p:txBody>
      </p:sp>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13. Recruitment  </a:t>
            </a:r>
          </a:p>
        </p:txBody>
      </p:sp>
    </p:spTree>
    <p:extLst>
      <p:ext uri="{BB962C8B-B14F-4D97-AF65-F5344CB8AC3E}">
        <p14:creationId xmlns:p14="http://schemas.microsoft.com/office/powerpoint/2010/main" val="217766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639BCB9-659E-F1D8-B80D-2D7B50EA7C1B}"/>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14. Training Pathways </a:t>
            </a:r>
          </a:p>
        </p:txBody>
      </p:sp>
      <p:sp>
        <p:nvSpPr>
          <p:cNvPr id="2" name="TextBox 1">
            <a:extLst>
              <a:ext uri="{FF2B5EF4-FFF2-40B4-BE49-F238E27FC236}">
                <a16:creationId xmlns:a16="http://schemas.microsoft.com/office/drawing/2014/main" id="{C18A0761-0677-53DC-8F0F-4A5C6C128C95}"/>
              </a:ext>
            </a:extLst>
          </p:cNvPr>
          <p:cNvSpPr txBox="1"/>
          <p:nvPr/>
        </p:nvSpPr>
        <p:spPr>
          <a:xfrm>
            <a:off x="323528" y="6548468"/>
            <a:ext cx="3240360" cy="230832"/>
          </a:xfrm>
          <a:prstGeom prst="rect">
            <a:avLst/>
          </a:prstGeom>
          <a:noFill/>
        </p:spPr>
        <p:txBody>
          <a:bodyPr wrap="square" rtlCol="0">
            <a:spAutoFit/>
          </a:bodyPr>
          <a:lstStyle/>
          <a:p>
            <a:r>
              <a:rPr lang="en-GB" sz="900" i="1" dirty="0"/>
              <a:t>Information provided by the Learning &amp; Development Department</a:t>
            </a:r>
            <a:endParaRPr lang="en-GB" sz="900" b="1" dirty="0">
              <a:solidFill>
                <a:schemeClr val="bg1"/>
              </a:solidFill>
            </a:endParaRPr>
          </a:p>
        </p:txBody>
      </p:sp>
      <p:sp>
        <p:nvSpPr>
          <p:cNvPr id="11" name="AutoShape 2" descr="Easy Steps To Build a Career Development Plan | Upskilling | Emeritus">
            <a:extLst>
              <a:ext uri="{FF2B5EF4-FFF2-40B4-BE49-F238E27FC236}">
                <a16:creationId xmlns:a16="http://schemas.microsoft.com/office/drawing/2014/main" id="{AA8E560B-2038-787F-1BEF-D0262E4045AE}"/>
              </a:ext>
            </a:extLst>
          </p:cNvPr>
          <p:cNvSpPr>
            <a:spLocks noChangeAspect="1" noChangeArrowheads="1"/>
          </p:cNvSpPr>
          <p:nvPr/>
        </p:nvSpPr>
        <p:spPr bwMode="auto">
          <a:xfrm>
            <a:off x="2483768" y="1340768"/>
            <a:ext cx="2240632" cy="2240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a:extLst>
              <a:ext uri="{FF2B5EF4-FFF2-40B4-BE49-F238E27FC236}">
                <a16:creationId xmlns:a16="http://schemas.microsoft.com/office/drawing/2014/main" id="{C227CA08-60BE-C59B-7434-D0BF56787455}"/>
              </a:ext>
            </a:extLst>
          </p:cNvPr>
          <p:cNvPicPr>
            <a:picLocks noChangeAspect="1"/>
          </p:cNvPicPr>
          <p:nvPr/>
        </p:nvPicPr>
        <p:blipFill>
          <a:blip r:embed="rId2"/>
          <a:stretch>
            <a:fillRect/>
          </a:stretch>
        </p:blipFill>
        <p:spPr>
          <a:xfrm>
            <a:off x="5796136" y="1145598"/>
            <a:ext cx="3024336" cy="1335454"/>
          </a:xfrm>
          <a:prstGeom prst="rect">
            <a:avLst/>
          </a:prstGeom>
        </p:spPr>
      </p:pic>
      <p:sp>
        <p:nvSpPr>
          <p:cNvPr id="6" name="TextBox 5">
            <a:extLst>
              <a:ext uri="{FF2B5EF4-FFF2-40B4-BE49-F238E27FC236}">
                <a16:creationId xmlns:a16="http://schemas.microsoft.com/office/drawing/2014/main" id="{247172DC-9FD3-4D6A-6A1E-0E41B6564E36}"/>
              </a:ext>
            </a:extLst>
          </p:cNvPr>
          <p:cNvSpPr txBox="1"/>
          <p:nvPr/>
        </p:nvSpPr>
        <p:spPr>
          <a:xfrm>
            <a:off x="179512" y="1085434"/>
            <a:ext cx="8496944" cy="5324535"/>
          </a:xfrm>
          <a:prstGeom prst="rect">
            <a:avLst/>
          </a:prstGeom>
          <a:noFill/>
        </p:spPr>
        <p:txBody>
          <a:bodyPr wrap="square">
            <a:spAutoFit/>
          </a:bodyPr>
          <a:lstStyle/>
          <a:p>
            <a:r>
              <a:rPr lang="en-GB" sz="1400" b="1" dirty="0">
                <a:effectLst/>
                <a:latin typeface="Calibri" panose="020F0502020204030204" pitchFamily="34" charset="0"/>
                <a:ea typeface="Calibri" panose="020F0502020204030204" pitchFamily="34" charset="0"/>
              </a:rPr>
              <a:t>Multi-Professional Cadet Programme</a:t>
            </a:r>
          </a:p>
          <a:p>
            <a:endParaRPr lang="en-GB" sz="1400" b="1" dirty="0">
              <a:latin typeface="Calibri" panose="020F0502020204030204" pitchFamily="34" charset="0"/>
              <a:ea typeface="Calibri" panose="020F0502020204030204" pitchFamily="34" charset="0"/>
            </a:endParaRPr>
          </a:p>
          <a:p>
            <a:r>
              <a:rPr lang="en-GB" sz="1200" dirty="0">
                <a:latin typeface="Calibri" panose="020F0502020204030204" pitchFamily="34" charset="0"/>
                <a:ea typeface="Calibri" panose="020F0502020204030204" pitchFamily="34" charset="0"/>
              </a:rPr>
              <a:t>We have successfully expanded the Cadet Programme for 2024/25 </a:t>
            </a:r>
          </a:p>
          <a:p>
            <a:endParaRPr lang="en-GB" sz="1200" dirty="0">
              <a:latin typeface="Calibri" panose="020F0502020204030204" pitchFamily="34" charset="0"/>
              <a:ea typeface="Calibri" panose="020F0502020204030204" pitchFamily="34" charset="0"/>
            </a:endParaRPr>
          </a:p>
          <a:p>
            <a:r>
              <a:rPr lang="en-GB" sz="1200" dirty="0"/>
              <a:t>The following  numbers  are confirmed with Stockport and Cheadle Group :</a:t>
            </a:r>
          </a:p>
          <a:p>
            <a:endParaRPr lang="en-GB" sz="1200" dirty="0"/>
          </a:p>
          <a:p>
            <a:pPr marL="896938" lvl="2" indent="-273050" defTabSz="628650">
              <a:buFont typeface="Arial" panose="020B0604020202020204" pitchFamily="34" charset="0"/>
              <a:buChar char="•"/>
              <a:tabLst>
                <a:tab pos="623888" algn="l"/>
                <a:tab pos="1169988" algn="l"/>
              </a:tabLst>
            </a:pPr>
            <a:r>
              <a:rPr lang="en-GB" sz="1200" dirty="0"/>
              <a:t>20 2</a:t>
            </a:r>
            <a:r>
              <a:rPr lang="en-GB" sz="1200" baseline="30000" dirty="0"/>
              <a:t>nd</a:t>
            </a:r>
            <a:r>
              <a:rPr lang="en-GB" sz="1200" dirty="0"/>
              <a:t> year cadets returning from last year</a:t>
            </a:r>
          </a:p>
          <a:p>
            <a:pPr marL="896938" lvl="2" indent="-273050" defTabSz="628650">
              <a:buFont typeface="Arial" panose="020B0604020202020204" pitchFamily="34" charset="0"/>
              <a:buChar char="•"/>
              <a:tabLst>
                <a:tab pos="623888" algn="l"/>
                <a:tab pos="1169988" algn="l"/>
              </a:tabLst>
            </a:pPr>
            <a:r>
              <a:rPr lang="en-GB" sz="1200" dirty="0"/>
              <a:t>58 1</a:t>
            </a:r>
            <a:r>
              <a:rPr lang="en-GB" sz="1200" baseline="30000" dirty="0"/>
              <a:t>st</a:t>
            </a:r>
            <a:r>
              <a:rPr lang="en-GB" sz="1200" dirty="0"/>
              <a:t> years – both groups complete 1 day per week over 2 years</a:t>
            </a:r>
          </a:p>
          <a:p>
            <a:pPr marL="896938" lvl="2" indent="-273050" defTabSz="628650">
              <a:buFont typeface="Arial" panose="020B0604020202020204" pitchFamily="34" charset="0"/>
              <a:buChar char="•"/>
              <a:tabLst>
                <a:tab pos="623888" algn="l"/>
                <a:tab pos="1169988" algn="l"/>
              </a:tabLst>
            </a:pPr>
            <a:r>
              <a:rPr lang="en-GB" sz="1200" dirty="0"/>
              <a:t>30 transitional year cadets from Cheadle site (complete one week placement x 3 per year)</a:t>
            </a:r>
          </a:p>
          <a:p>
            <a:pPr marL="896938" lvl="2" indent="-273050" defTabSz="628650">
              <a:buFont typeface="Arial" panose="020B0604020202020204" pitchFamily="34" charset="0"/>
              <a:buChar char="•"/>
              <a:tabLst>
                <a:tab pos="623888" algn="l"/>
                <a:tab pos="1169988" algn="l"/>
              </a:tabLst>
            </a:pPr>
            <a:r>
              <a:rPr lang="en-GB" sz="1200" dirty="0"/>
              <a:t>20 transitional year cadets from the Marple site</a:t>
            </a:r>
          </a:p>
          <a:p>
            <a:pPr marL="896938" lvl="2" indent="-273050" defTabSz="628650">
              <a:buFont typeface="Arial" panose="020B0604020202020204" pitchFamily="34" charset="0"/>
              <a:buChar char="•"/>
              <a:tabLst>
                <a:tab pos="623888" algn="l"/>
                <a:tab pos="1169988" algn="l"/>
              </a:tabLst>
            </a:pPr>
            <a:r>
              <a:rPr lang="en-GB" sz="1200" dirty="0"/>
              <a:t>6 cadets from Macclesfield College and an additional 8 in January 2025</a:t>
            </a:r>
          </a:p>
          <a:p>
            <a:pPr marL="896938" lvl="2" indent="-273050" defTabSz="628650">
              <a:buFont typeface="Arial" panose="020B0604020202020204" pitchFamily="34" charset="0"/>
              <a:buChar char="•"/>
              <a:tabLst>
                <a:tab pos="623888" algn="l"/>
                <a:tab pos="1169988" algn="l"/>
              </a:tabLst>
            </a:pPr>
            <a:r>
              <a:rPr lang="en-GB" sz="1200" dirty="0"/>
              <a:t>40 cadets from The Manchester College </a:t>
            </a:r>
          </a:p>
          <a:p>
            <a:endParaRPr lang="en-GB" sz="1200" dirty="0"/>
          </a:p>
          <a:p>
            <a:r>
              <a:rPr lang="en-GB" sz="1200" dirty="0"/>
              <a:t>In total, we are expecting around 190-200 cadets on placement this academic year, including students on T-Levels, </a:t>
            </a:r>
            <a:r>
              <a:rPr lang="en-GB" sz="1200" dirty="0" err="1"/>
              <a:t>Btec</a:t>
            </a:r>
            <a:r>
              <a:rPr lang="en-GB" sz="1200" dirty="0"/>
              <a:t>, Cache and Level 2 Transition programmes.</a:t>
            </a:r>
          </a:p>
          <a:p>
            <a:endParaRPr lang="en-GB" sz="1200" dirty="0"/>
          </a:p>
          <a:p>
            <a:r>
              <a:rPr lang="en-GB" sz="1200" dirty="0"/>
              <a:t> 16 adult learners from UCEN were successfully recruited into HCA positions following the November 2024 Recruitment Event.</a:t>
            </a:r>
          </a:p>
          <a:p>
            <a:endParaRPr lang="en-GB" sz="1200" dirty="0"/>
          </a:p>
          <a:p>
            <a:r>
              <a:rPr lang="en-GB" sz="1200" dirty="0"/>
              <a:t>Placement expansion and relationship building continues in Place-Based environments and we are liaising closely with the GM and ICB Workforce Development Lead, One Stockport and other external partners.</a:t>
            </a:r>
          </a:p>
          <a:p>
            <a:endParaRPr lang="en-GB" sz="1200" dirty="0"/>
          </a:p>
          <a:p>
            <a:r>
              <a:rPr lang="en-GB" sz="1200"/>
              <a:t>Tw</a:t>
            </a:r>
            <a:r>
              <a:rPr lang="en-GB" sz="1200" dirty="0"/>
              <a:t>o</a:t>
            </a:r>
            <a:r>
              <a:rPr lang="en-GB" sz="1200"/>
              <a:t> </a:t>
            </a:r>
            <a:r>
              <a:rPr lang="en-GB" sz="1200" dirty="0"/>
              <a:t>cadets from the last cohort have secured employment within nursing homes recently opened for placements  and 2 cadets have also secured HCA positions within the Acute Trust.</a:t>
            </a:r>
          </a:p>
          <a:p>
            <a:endParaRPr lang="en-GB" sz="1200" dirty="0"/>
          </a:p>
          <a:p>
            <a:r>
              <a:rPr lang="en-GB" sz="1200" dirty="0"/>
              <a:t>We are working with GM universities to secure interviews and “home Trust” placements for those wishing to pursue a Nursing Degree to retain young people in Stockport.</a:t>
            </a:r>
          </a:p>
          <a:p>
            <a:endParaRPr lang="en-GB" sz="1200" dirty="0"/>
          </a:p>
          <a:p>
            <a:r>
              <a:rPr lang="en-GB" sz="1200" dirty="0"/>
              <a:t>We will continue to monitor, document and report on cadet destinations.</a:t>
            </a:r>
          </a:p>
        </p:txBody>
      </p:sp>
    </p:spTree>
    <p:extLst>
      <p:ext uri="{BB962C8B-B14F-4D97-AF65-F5344CB8AC3E}">
        <p14:creationId xmlns:p14="http://schemas.microsoft.com/office/powerpoint/2010/main" val="116322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15. Healthcare Scientists</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Pathology</a:t>
            </a:r>
            <a:endParaRPr lang="en-GB" sz="900" b="1" dirty="0">
              <a:solidFill>
                <a:schemeClr val="bg1"/>
              </a:solidFill>
            </a:endParaRPr>
          </a:p>
        </p:txBody>
      </p:sp>
      <p:sp>
        <p:nvSpPr>
          <p:cNvPr id="3" name="TextBox 2">
            <a:extLst>
              <a:ext uri="{FF2B5EF4-FFF2-40B4-BE49-F238E27FC236}">
                <a16:creationId xmlns:a16="http://schemas.microsoft.com/office/drawing/2014/main" id="{526CAAC8-F2DD-4620-9163-45D05672486F}"/>
              </a:ext>
            </a:extLst>
          </p:cNvPr>
          <p:cNvSpPr txBox="1"/>
          <p:nvPr/>
        </p:nvSpPr>
        <p:spPr>
          <a:xfrm>
            <a:off x="344234" y="1194906"/>
            <a:ext cx="8116197" cy="4616648"/>
          </a:xfrm>
          <a:prstGeom prst="rect">
            <a:avLst/>
          </a:prstGeom>
          <a:noFill/>
        </p:spPr>
        <p:txBody>
          <a:bodyPr wrap="square" rtlCol="0">
            <a:spAutoFit/>
          </a:bodyPr>
          <a:lstStyle/>
          <a:p>
            <a:r>
              <a:rPr lang="en-GB" sz="1400" b="1" dirty="0"/>
              <a:t>Laboratory Medical</a:t>
            </a:r>
          </a:p>
          <a:p>
            <a:pPr marL="285750" indent="-285750">
              <a:buFont typeface="Arial" panose="020B0604020202020204" pitchFamily="34" charset="0"/>
              <a:buChar char="•"/>
            </a:pPr>
            <a:r>
              <a:rPr lang="en-GB" sz="1400" b="1" dirty="0"/>
              <a:t>Microbiology</a:t>
            </a:r>
            <a:r>
              <a:rPr lang="en-GB" sz="1400" dirty="0"/>
              <a:t> consultants remain the largest risk following 2 retirements without being able to recruit to the posts.  Current mitigation is recruitment of 2.6 WTE speciality doctors and 1 locum consultant.  The consultant on sabbatical has returned. Support from Manchester Foundation Trust (MFT) has been received to cover the on-call provision.  A consultant clinical scientist has been interviewed, and we will be moving to appoint.  NHSP and ID-medical are engaged for continued recruitment support.</a:t>
            </a:r>
          </a:p>
          <a:p>
            <a:pPr marL="285750" indent="-285750">
              <a:buFont typeface="Arial" panose="020B0604020202020204" pitchFamily="34" charset="0"/>
              <a:buChar char="•"/>
            </a:pPr>
            <a:r>
              <a:rPr lang="en-GB" sz="1400" b="1" dirty="0"/>
              <a:t>Histopathology</a:t>
            </a:r>
            <a:r>
              <a:rPr lang="en-GB" sz="1400" dirty="0"/>
              <a:t> consultant workforce is stable with 11 consultants.  The reporting of the service is still supported with outsourcing to a private company.</a:t>
            </a:r>
          </a:p>
          <a:p>
            <a:pPr marL="285750" indent="-285750">
              <a:buFont typeface="Arial" panose="020B0604020202020204" pitchFamily="34" charset="0"/>
              <a:buChar char="•"/>
            </a:pPr>
            <a:r>
              <a:rPr lang="en-GB" sz="1400" b="1" dirty="0"/>
              <a:t>Blood sciences </a:t>
            </a:r>
            <a:r>
              <a:rPr lang="en-GB" sz="1400" dirty="0"/>
              <a:t>there is an additional day to backfill consultant clinical scientist to provide capacity for the replacement LIMS project. There has been no additional resource for the significant increase in workload seen since Covid, with yearly increases above 10% growth.  Growth continues at 6% year to date, and no additional resource has been provided.</a:t>
            </a:r>
          </a:p>
          <a:p>
            <a:endParaRPr lang="en-GB" sz="1400" dirty="0"/>
          </a:p>
          <a:p>
            <a:r>
              <a:rPr lang="en-GB" sz="1400" b="1" dirty="0"/>
              <a:t>Histology Laboratory</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Biomedical Scientists (BMS)</a:t>
            </a:r>
            <a:r>
              <a:rPr lang="en-GB" sz="1400" b="1" dirty="0"/>
              <a:t> </a:t>
            </a:r>
            <a:r>
              <a:rPr lang="en-GB" sz="1400" dirty="0"/>
              <a:t>We remain 2 BMS short of the required staffing to match the workload coming to the lab, locums have been required to match this however they are not a stable resource with repeated recruitment needed. Internal training to Band 6 for 3 staff continues as the lack of Band 6 staff in the recruitment market remains.</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Medical Laboratory Assistants (MLA) </a:t>
            </a:r>
            <a:r>
              <a:rPr lang="en-GB" sz="1400" dirty="0"/>
              <a:t>– Cancer Tracker post has been offered and is in the recruitment process.  Staffing numbers are below that required as highlighted in the paper to executives and an increase in establishment is required.</a:t>
            </a:r>
          </a:p>
        </p:txBody>
      </p:sp>
    </p:spTree>
    <p:extLst>
      <p:ext uri="{BB962C8B-B14F-4D97-AF65-F5344CB8AC3E}">
        <p14:creationId xmlns:p14="http://schemas.microsoft.com/office/powerpoint/2010/main" val="201705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15. Healthcare Scientists</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Pathology</a:t>
            </a:r>
            <a:endParaRPr lang="en-GB" sz="900" b="1" dirty="0">
              <a:solidFill>
                <a:schemeClr val="bg1"/>
              </a:solidFill>
            </a:endParaRPr>
          </a:p>
        </p:txBody>
      </p:sp>
      <p:sp>
        <p:nvSpPr>
          <p:cNvPr id="4" name="TextBox 3">
            <a:extLst>
              <a:ext uri="{FF2B5EF4-FFF2-40B4-BE49-F238E27FC236}">
                <a16:creationId xmlns:a16="http://schemas.microsoft.com/office/drawing/2014/main" id="{7EE5EDCA-376F-8644-187C-BE641920C111}"/>
              </a:ext>
            </a:extLst>
          </p:cNvPr>
          <p:cNvSpPr txBox="1"/>
          <p:nvPr/>
        </p:nvSpPr>
        <p:spPr>
          <a:xfrm>
            <a:off x="409186" y="1058711"/>
            <a:ext cx="8325627" cy="5693866"/>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Blood sciences</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Biomedical Scientists (BMS), Bands 5-8s </a:t>
            </a:r>
            <a:r>
              <a:rPr lang="en-GB" sz="1400" dirty="0">
                <a:latin typeface="Calibri" panose="020F0502020204030204" pitchFamily="34" charset="0"/>
                <a:cs typeface="Calibri" panose="020F0502020204030204" pitchFamily="34" charset="0"/>
              </a:rPr>
              <a:t> Recruited staff are moving onto the on-call rota and this is improving the resilience of the service.  There is a requirement for support from the staff in terms of overtime to cover the transition to the new analytical platforms and operating without robotics in place.</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Medical Laboratory Assistants (MLA), Bands 2-4 </a:t>
            </a:r>
            <a:r>
              <a:rPr lang="en-GB" sz="1400" dirty="0">
                <a:latin typeface="Calibri" panose="020F0502020204030204" pitchFamily="34" charset="0"/>
                <a:cs typeface="Calibri" panose="020F0502020204030204" pitchFamily="34" charset="0"/>
              </a:rPr>
              <a:t> A new supervisor has been appointed in the Blood Sciences Reception and has started in role.  Additional staffing will be required whilst the Blood Sciences Analysers and automation is replaced as there will be no automation support for this period.  There is a historically a high turnover for the MLA staff in the Pathology Reception and this is seen to be continuing.  This is due to it being a stepping stone entry position within laboratory services.</a:t>
            </a:r>
          </a:p>
          <a:p>
            <a:endParaRPr lang="en-GB" sz="1400"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Microbiology Laboratory</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Biomedical Scientists (BMS), Bands 5-8s </a:t>
            </a:r>
            <a:r>
              <a:rPr lang="en-GB" sz="1400" dirty="0">
                <a:latin typeface="Calibri" panose="020F0502020204030204" pitchFamily="34" charset="0"/>
                <a:cs typeface="Calibri" panose="020F0502020204030204" pitchFamily="34" charset="0"/>
              </a:rPr>
              <a:t>the Laboratory Technical Head has returned from maternity leave.  There is a lack of sufficient staff in this area, though recruited to establishment and this is a pressure point as microbiology remains a very manual process.</a:t>
            </a:r>
          </a:p>
          <a:p>
            <a:pPr marL="285750" indent="-285750">
              <a:buFont typeface="Arial" panose="020B0604020202020204" pitchFamily="34" charset="0"/>
              <a:buChar char="•"/>
            </a:pPr>
            <a:r>
              <a:rPr lang="en-GB" sz="1400" b="1" dirty="0">
                <a:latin typeface="Calibri" panose="020F0502020204030204" pitchFamily="34" charset="0"/>
                <a:cs typeface="Calibri" panose="020F0502020204030204" pitchFamily="34" charset="0"/>
              </a:rPr>
              <a:t>Medical Laboratory Assistants (MLA), Bands 2-4 </a:t>
            </a:r>
            <a:r>
              <a:rPr lang="en-GB" sz="1400" dirty="0">
                <a:latin typeface="Calibri" panose="020F0502020204030204" pitchFamily="34" charset="0"/>
                <a:cs typeface="Calibri" panose="020F0502020204030204" pitchFamily="34" charset="0"/>
              </a:rPr>
              <a:t>Workload against staffing level is a significant pressure for this group.  </a:t>
            </a:r>
          </a:p>
          <a:p>
            <a:endParaRPr lang="en-GB" sz="1400"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Summary</a:t>
            </a:r>
          </a:p>
          <a:p>
            <a:r>
              <a:rPr lang="en-GB" sz="1400" dirty="0">
                <a:latin typeface="Calibri" panose="020F0502020204030204" pitchFamily="34" charset="0"/>
                <a:cs typeface="Calibri" panose="020F0502020204030204" pitchFamily="34" charset="0"/>
              </a:rPr>
              <a:t>Pathology has seen a year-on-year workload increase between 6-10% across the disciplines far exceeding the annual growth prior to Covid &amp; has past the point of saturation of the staffing resource.  A business case has been submitted for an increase in staffing.  This has been agreed in principle, but funding is yet to be sourced.</a:t>
            </a:r>
          </a:p>
          <a:p>
            <a:r>
              <a:rPr lang="en-GB" sz="1400" dirty="0">
                <a:latin typeface="Calibri" panose="020F0502020204030204" pitchFamily="34" charset="0"/>
                <a:cs typeface="Calibri" panose="020F0502020204030204" pitchFamily="34" charset="0"/>
              </a:rPr>
              <a:t>Recruitment remains an obstacle for experienced BMS staff and in-house training has been required to bring people to qualification and through their specialist portfolios.</a:t>
            </a: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7490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84913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16. Allied Health Professionals (AHPs) – Integrated Therapies</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Integrated Therapies &amp; Boroughwide Services</a:t>
            </a:r>
            <a:endParaRPr lang="en-GB" sz="900" b="1" dirty="0">
              <a:solidFill>
                <a:schemeClr val="bg1"/>
              </a:solidFill>
            </a:endParaRPr>
          </a:p>
        </p:txBody>
      </p:sp>
      <p:sp>
        <p:nvSpPr>
          <p:cNvPr id="8" name="TextBox 7">
            <a:extLst>
              <a:ext uri="{FF2B5EF4-FFF2-40B4-BE49-F238E27FC236}">
                <a16:creationId xmlns:a16="http://schemas.microsoft.com/office/drawing/2014/main" id="{46B9D422-466A-EC33-4BAD-EE1DD7858DE1}"/>
              </a:ext>
            </a:extLst>
          </p:cNvPr>
          <p:cNvSpPr txBox="1"/>
          <p:nvPr/>
        </p:nvSpPr>
        <p:spPr>
          <a:xfrm>
            <a:off x="6012160" y="6176740"/>
            <a:ext cx="1008111" cy="276596"/>
          </a:xfrm>
          <a:prstGeom prst="rect">
            <a:avLst/>
          </a:prstGeom>
          <a:solidFill>
            <a:schemeClr val="bg1"/>
          </a:solidFill>
        </p:spPr>
        <p:txBody>
          <a:bodyPr wrap="square" rtlCol="0">
            <a:spAutoFit/>
          </a:bodyPr>
          <a:lstStyle/>
          <a:p>
            <a:endParaRPr lang="en-GB" sz="2400" b="1" dirty="0">
              <a:solidFill>
                <a:schemeClr val="bg1"/>
              </a:solidFill>
            </a:endParaRPr>
          </a:p>
        </p:txBody>
      </p:sp>
      <p:sp>
        <p:nvSpPr>
          <p:cNvPr id="2" name="TextBox 1">
            <a:extLst>
              <a:ext uri="{FF2B5EF4-FFF2-40B4-BE49-F238E27FC236}">
                <a16:creationId xmlns:a16="http://schemas.microsoft.com/office/drawing/2014/main" id="{B223887F-F722-A4DF-5862-54193E3F11E8}"/>
              </a:ext>
            </a:extLst>
          </p:cNvPr>
          <p:cNvSpPr txBox="1"/>
          <p:nvPr/>
        </p:nvSpPr>
        <p:spPr>
          <a:xfrm>
            <a:off x="188835" y="990248"/>
            <a:ext cx="8766330" cy="1600438"/>
          </a:xfrm>
          <a:prstGeom prst="rect">
            <a:avLst/>
          </a:prstGeom>
          <a:noFill/>
        </p:spPr>
        <p:txBody>
          <a:bodyPr wrap="square" rtlCol="0">
            <a:spAutoFit/>
          </a:bodyPr>
          <a:lstStyle/>
          <a:p>
            <a:r>
              <a:rPr lang="en-GB" sz="1400" b="1" u="sng" dirty="0">
                <a:latin typeface="Calibri" panose="020F0502020204030204" pitchFamily="34" charset="0"/>
                <a:ea typeface="Aptos" panose="020B0004020202020204" pitchFamily="34" charset="0"/>
              </a:rPr>
              <a:t>Attendance Rates</a:t>
            </a:r>
          </a:p>
          <a:p>
            <a:r>
              <a:rPr lang="en-GB" sz="1400" dirty="0">
                <a:latin typeface="Calibri" panose="020F0502020204030204" pitchFamily="34" charset="0"/>
                <a:ea typeface="Aptos" panose="020B0004020202020204" pitchFamily="34" charset="0"/>
              </a:rPr>
              <a:t>The Directorate is extremely proud to report further progress with in-month &amp; rolling 12-month attendance rates, as shown in the graphs below, particularly given the seasonal dip last year. In September it was reported that anxiety/stress/depression was the most prevalent category, but it now sits at 4</a:t>
            </a:r>
            <a:r>
              <a:rPr lang="en-GB" sz="1400" baseline="30000" dirty="0">
                <a:latin typeface="Calibri" panose="020F0502020204030204" pitchFamily="34" charset="0"/>
                <a:ea typeface="Aptos" panose="020B0004020202020204" pitchFamily="34" charset="0"/>
              </a:rPr>
              <a:t>th</a:t>
            </a:r>
            <a:r>
              <a:rPr lang="en-GB" sz="1400" dirty="0">
                <a:latin typeface="Calibri" panose="020F0502020204030204" pitchFamily="34" charset="0"/>
                <a:ea typeface="Aptos" panose="020B0004020202020204" pitchFamily="34" charset="0"/>
              </a:rPr>
              <a:t>, with both cough/cold/flu &amp; gastro both sitting above it at the time of writing. There has been a local drive for both flu &amp; COVID vaccine take-up, with 2 department vaccine clinics set up in Inpatient Therapies to support attendance. </a:t>
            </a:r>
            <a:endParaRPr lang="en-GB" sz="1400" dirty="0">
              <a:effectLst/>
              <a:latin typeface="Calibri" panose="020F0502020204030204" pitchFamily="34" charset="0"/>
              <a:ea typeface="Aptos" panose="020B0004020202020204" pitchFamily="34" charset="0"/>
            </a:endParaRPr>
          </a:p>
          <a:p>
            <a:endParaRPr lang="en-GB" sz="1400" b="1" u="sng" dirty="0">
              <a:highlight>
                <a:srgbClr val="FFFF00"/>
              </a:highlight>
              <a:latin typeface="Calibri" panose="020F0502020204030204" pitchFamily="34" charset="0"/>
              <a:ea typeface="Aptos" panose="020B0004020202020204" pitchFamily="34" charset="0"/>
            </a:endParaRPr>
          </a:p>
        </p:txBody>
      </p:sp>
      <p:sp>
        <p:nvSpPr>
          <p:cNvPr id="4" name="TextBox 3">
            <a:extLst>
              <a:ext uri="{FF2B5EF4-FFF2-40B4-BE49-F238E27FC236}">
                <a16:creationId xmlns:a16="http://schemas.microsoft.com/office/drawing/2014/main" id="{D14F20F0-24F2-E3DA-5204-2877C8DDBF1E}"/>
              </a:ext>
            </a:extLst>
          </p:cNvPr>
          <p:cNvSpPr txBox="1"/>
          <p:nvPr/>
        </p:nvSpPr>
        <p:spPr>
          <a:xfrm>
            <a:off x="272662" y="5745618"/>
            <a:ext cx="8919669" cy="954107"/>
          </a:xfrm>
          <a:prstGeom prst="rect">
            <a:avLst/>
          </a:prstGeom>
          <a:noFill/>
        </p:spPr>
        <p:txBody>
          <a:bodyPr wrap="square" rtlCol="0">
            <a:spAutoFit/>
          </a:bodyPr>
          <a:lstStyle/>
          <a:p>
            <a:r>
              <a:rPr lang="en-GB" sz="1400" dirty="0">
                <a:effectLst/>
                <a:latin typeface="Calibri" panose="020F0502020204030204" pitchFamily="34" charset="0"/>
                <a:ea typeface="Aptos" panose="020B0004020202020204" pitchFamily="34" charset="0"/>
              </a:rPr>
              <a:t>Metrics are closely monitored at team level to ensure any exceptions are identified, with deep dives &amp; relevant action plans presented at the monthly Directorate Quality &amp; Performance meetings, with escalation to divisional level </a:t>
            </a:r>
            <a:r>
              <a:rPr lang="en-GB" sz="1400" dirty="0">
                <a:latin typeface="Calibri" panose="020F0502020204030204" pitchFamily="34" charset="0"/>
                <a:ea typeface="Aptos" panose="020B0004020202020204" pitchFamily="34" charset="0"/>
              </a:rPr>
              <a:t>when</a:t>
            </a:r>
            <a:r>
              <a:rPr lang="en-GB" sz="1400" dirty="0">
                <a:effectLst/>
                <a:latin typeface="Calibri" panose="020F0502020204030204" pitchFamily="34" charset="0"/>
                <a:ea typeface="Aptos" panose="020B0004020202020204" pitchFamily="34" charset="0"/>
              </a:rPr>
              <a:t> appropriate.</a:t>
            </a:r>
          </a:p>
          <a:p>
            <a:endParaRPr lang="en-GB" sz="1400" dirty="0">
              <a:effectLst/>
              <a:highlight>
                <a:srgbClr val="FFFF00"/>
              </a:highlight>
              <a:latin typeface="Calibri" panose="020F0502020204030204" pitchFamily="34" charset="0"/>
              <a:ea typeface="Aptos" panose="020B0004020202020204" pitchFamily="34" charset="0"/>
            </a:endParaRPr>
          </a:p>
        </p:txBody>
      </p:sp>
      <p:pic>
        <p:nvPicPr>
          <p:cNvPr id="3" name="Picture 2">
            <a:extLst>
              <a:ext uri="{FF2B5EF4-FFF2-40B4-BE49-F238E27FC236}">
                <a16:creationId xmlns:a16="http://schemas.microsoft.com/office/drawing/2014/main" id="{6D64C1B3-E2AE-FB01-20B0-76F351FBC512}"/>
              </a:ext>
            </a:extLst>
          </p:cNvPr>
          <p:cNvPicPr>
            <a:picLocks noChangeAspect="1"/>
          </p:cNvPicPr>
          <p:nvPr/>
        </p:nvPicPr>
        <p:blipFill>
          <a:blip r:embed="rId2"/>
          <a:stretch>
            <a:fillRect/>
          </a:stretch>
        </p:blipFill>
        <p:spPr>
          <a:xfrm>
            <a:off x="188835" y="2299494"/>
            <a:ext cx="4202791" cy="3461184"/>
          </a:xfrm>
          <a:prstGeom prst="rect">
            <a:avLst/>
          </a:prstGeom>
        </p:spPr>
      </p:pic>
      <p:pic>
        <p:nvPicPr>
          <p:cNvPr id="5" name="Picture 4">
            <a:extLst>
              <a:ext uri="{FF2B5EF4-FFF2-40B4-BE49-F238E27FC236}">
                <a16:creationId xmlns:a16="http://schemas.microsoft.com/office/drawing/2014/main" id="{15A0A291-66C5-1C5A-2E74-9A601760C615}"/>
              </a:ext>
            </a:extLst>
          </p:cNvPr>
          <p:cNvPicPr>
            <a:picLocks noChangeAspect="1"/>
          </p:cNvPicPr>
          <p:nvPr/>
        </p:nvPicPr>
        <p:blipFill>
          <a:blip r:embed="rId3"/>
          <a:stretch>
            <a:fillRect/>
          </a:stretch>
        </p:blipFill>
        <p:spPr>
          <a:xfrm>
            <a:off x="4483581" y="2327962"/>
            <a:ext cx="4387757" cy="3461184"/>
          </a:xfrm>
          <a:prstGeom prst="rect">
            <a:avLst/>
          </a:prstGeom>
        </p:spPr>
      </p:pic>
    </p:spTree>
    <p:extLst>
      <p:ext uri="{BB962C8B-B14F-4D97-AF65-F5344CB8AC3E}">
        <p14:creationId xmlns:p14="http://schemas.microsoft.com/office/powerpoint/2010/main" val="131059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239836"/>
            <a:ext cx="7057047"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Contents</a:t>
            </a:r>
          </a:p>
        </p:txBody>
      </p:sp>
      <p:sp>
        <p:nvSpPr>
          <p:cNvPr id="70" name="TextBox 69">
            <a:extLst>
              <a:ext uri="{FF2B5EF4-FFF2-40B4-BE49-F238E27FC236}">
                <a16:creationId xmlns:a16="http://schemas.microsoft.com/office/drawing/2014/main" id="{526996A4-0F2D-DEF5-70C6-03A8E372E32C}"/>
              </a:ext>
            </a:extLst>
          </p:cNvPr>
          <p:cNvSpPr txBox="1"/>
          <p:nvPr/>
        </p:nvSpPr>
        <p:spPr>
          <a:xfrm>
            <a:off x="5292080" y="908720"/>
            <a:ext cx="3744416" cy="830997"/>
          </a:xfrm>
          <a:prstGeom prst="rect">
            <a:avLst/>
          </a:prstGeom>
          <a:noFill/>
          <a:ln>
            <a:noFill/>
          </a:ln>
        </p:spPr>
        <p:txBody>
          <a:bodyPr wrap="square" rtlCol="0">
            <a:spAutoFit/>
          </a:bodyPr>
          <a:lstStyle/>
          <a:p>
            <a:pPr marL="514350" indent="-514350">
              <a:buFont typeface="+mj-lt"/>
              <a:buAutoNum type="romanLcPeriod"/>
            </a:pPr>
            <a:r>
              <a:rPr lang="en-GB" sz="2400" b="1" dirty="0">
                <a:solidFill>
                  <a:schemeClr val="bg1"/>
                </a:solidFill>
              </a:rPr>
              <a:t>1</a:t>
            </a:r>
            <a:endParaRPr lang="en-GB" sz="2400" b="1" dirty="0"/>
          </a:p>
          <a:p>
            <a:pPr marL="514350" indent="-514350">
              <a:buFont typeface="+mj-lt"/>
              <a:buAutoNum type="romanLcPeriod"/>
            </a:pPr>
            <a:endParaRPr lang="en-GB" sz="2400" b="1" dirty="0">
              <a:solidFill>
                <a:schemeClr val="bg1"/>
              </a:solidFill>
            </a:endParaRPr>
          </a:p>
        </p:txBody>
      </p:sp>
      <p:sp>
        <p:nvSpPr>
          <p:cNvPr id="77" name="TextBox 76">
            <a:extLst>
              <a:ext uri="{FF2B5EF4-FFF2-40B4-BE49-F238E27FC236}">
                <a16:creationId xmlns:a16="http://schemas.microsoft.com/office/drawing/2014/main" id="{CB53698D-0D9C-A847-D5B3-5431D6222282}"/>
              </a:ext>
            </a:extLst>
          </p:cNvPr>
          <p:cNvSpPr txBox="1"/>
          <p:nvPr/>
        </p:nvSpPr>
        <p:spPr>
          <a:xfrm>
            <a:off x="1475656" y="1484784"/>
            <a:ext cx="3526112" cy="461665"/>
          </a:xfrm>
          <a:prstGeom prst="rect">
            <a:avLst/>
          </a:prstGeom>
          <a:noFill/>
        </p:spPr>
        <p:txBody>
          <a:bodyPr wrap="square" rtlCol="0">
            <a:spAutoFit/>
          </a:bodyPr>
          <a:lstStyle/>
          <a:p>
            <a:r>
              <a:rPr lang="en-GB" sz="2400" b="1" dirty="0">
                <a:solidFill>
                  <a:schemeClr val="bg1"/>
                </a:solidFill>
              </a:rPr>
              <a:t>t</a:t>
            </a:r>
          </a:p>
        </p:txBody>
      </p:sp>
      <p:graphicFrame>
        <p:nvGraphicFramePr>
          <p:cNvPr id="5" name="Diagram 4">
            <a:extLst>
              <a:ext uri="{FF2B5EF4-FFF2-40B4-BE49-F238E27FC236}">
                <a16:creationId xmlns:a16="http://schemas.microsoft.com/office/drawing/2014/main" id="{043326C8-A91D-EE94-A7CA-28F87860D52A}"/>
              </a:ext>
            </a:extLst>
          </p:cNvPr>
          <p:cNvGraphicFramePr/>
          <p:nvPr>
            <p:extLst>
              <p:ext uri="{D42A27DB-BD31-4B8C-83A1-F6EECF244321}">
                <p14:modId xmlns:p14="http://schemas.microsoft.com/office/powerpoint/2010/main" val="551764355"/>
              </p:ext>
            </p:extLst>
          </p:nvPr>
        </p:nvGraphicFramePr>
        <p:xfrm>
          <a:off x="1475656" y="1196752"/>
          <a:ext cx="66484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76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84913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16. Allied Health Professionals (AHPs) – Integrated Therapies </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Integrated Therapies &amp; Boroughwide Services</a:t>
            </a:r>
            <a:endParaRPr lang="en-GB" sz="900" b="1" dirty="0">
              <a:solidFill>
                <a:schemeClr val="bg1"/>
              </a:solidFill>
            </a:endParaRPr>
          </a:p>
        </p:txBody>
      </p:sp>
      <p:sp>
        <p:nvSpPr>
          <p:cNvPr id="3" name="TextBox 2">
            <a:extLst>
              <a:ext uri="{FF2B5EF4-FFF2-40B4-BE49-F238E27FC236}">
                <a16:creationId xmlns:a16="http://schemas.microsoft.com/office/drawing/2014/main" id="{1994E366-A2B3-4884-3B0C-2671DE284CAE}"/>
              </a:ext>
            </a:extLst>
          </p:cNvPr>
          <p:cNvSpPr txBox="1"/>
          <p:nvPr/>
        </p:nvSpPr>
        <p:spPr>
          <a:xfrm>
            <a:off x="219863" y="998179"/>
            <a:ext cx="4347669" cy="2893100"/>
          </a:xfrm>
          <a:prstGeom prst="rect">
            <a:avLst/>
          </a:prstGeom>
          <a:noFill/>
        </p:spPr>
        <p:txBody>
          <a:bodyPr wrap="square" rtlCol="0">
            <a:spAutoFit/>
          </a:bodyPr>
          <a:lstStyle/>
          <a:p>
            <a:r>
              <a:rPr lang="en-GB" sz="1400" b="1" u="sng" dirty="0">
                <a:latin typeface="Calibri" panose="020F0502020204030204" pitchFamily="34" charset="0"/>
              </a:rPr>
              <a:t>Integrated Therapies Staffing</a:t>
            </a:r>
          </a:p>
          <a:p>
            <a:r>
              <a:rPr lang="en-GB" sz="1400" dirty="0">
                <a:latin typeface="Calibri" panose="020F0502020204030204" pitchFamily="34" charset="0"/>
              </a:rPr>
              <a:t>As a directorate, we are cognisant that we currently have a team of Apprentice AHPs without substantive funding, after the Trust’s agreement to use turnover &amp; non-recurrent vacancy factor. This is important when looking at number of vacant posts as the additional staffing can mask substantive vacancies. However, looking at the November data the true vacancy count is circa 4.7 WTE. The graph to the right illustrates staffing is currently in the best position for over 12 months. Integrated Therapies are currently working with Medicine to review Stroke staffing against the RCP guidelines which will be presented in the New Year.</a:t>
            </a:r>
            <a:endParaRPr lang="en-GB" sz="1400" b="1" u="sng" dirty="0">
              <a:latin typeface="Calibri" panose="020F0502020204030204" pitchFamily="34" charset="0"/>
            </a:endParaRPr>
          </a:p>
        </p:txBody>
      </p:sp>
      <p:sp>
        <p:nvSpPr>
          <p:cNvPr id="4" name="TextBox 3">
            <a:extLst>
              <a:ext uri="{FF2B5EF4-FFF2-40B4-BE49-F238E27FC236}">
                <a16:creationId xmlns:a16="http://schemas.microsoft.com/office/drawing/2014/main" id="{E1DC8862-165F-9547-94DF-6C858A68272A}"/>
              </a:ext>
            </a:extLst>
          </p:cNvPr>
          <p:cNvSpPr txBox="1"/>
          <p:nvPr/>
        </p:nvSpPr>
        <p:spPr>
          <a:xfrm>
            <a:off x="219863" y="3834812"/>
            <a:ext cx="4347669" cy="2677656"/>
          </a:xfrm>
          <a:prstGeom prst="rect">
            <a:avLst/>
          </a:prstGeom>
          <a:noFill/>
        </p:spPr>
        <p:txBody>
          <a:bodyPr wrap="square" rtlCol="0">
            <a:spAutoFit/>
          </a:bodyPr>
          <a:lstStyle/>
          <a:p>
            <a:r>
              <a:rPr lang="en-GB" sz="1400" b="1" u="sng" dirty="0">
                <a:latin typeface="Calibri" panose="020F0502020204030204" pitchFamily="34" charset="0"/>
              </a:rPr>
              <a:t>Turnover</a:t>
            </a:r>
          </a:p>
          <a:p>
            <a:r>
              <a:rPr lang="en-GB" sz="1400" dirty="0">
                <a:latin typeface="Calibri" panose="020F0502020204030204" pitchFamily="34" charset="0"/>
              </a:rPr>
              <a:t>November was the 8</a:t>
            </a:r>
            <a:r>
              <a:rPr lang="en-GB" sz="1400" baseline="30000" dirty="0">
                <a:latin typeface="Calibri" panose="020F0502020204030204" pitchFamily="34" charset="0"/>
              </a:rPr>
              <a:t>th</a:t>
            </a:r>
            <a:r>
              <a:rPr lang="en-GB" sz="1400" dirty="0">
                <a:latin typeface="Calibri" panose="020F0502020204030204" pitchFamily="34" charset="0"/>
              </a:rPr>
              <a:t> consecutive month with adjusted turnover lower than the 12.7% target. Most leavers cited promotional opportunity as the reason for leaving &amp; this accounted for 21.3% of the series. This is reassuring as we take career development seriously &amp; is a testament that our workforce, in the main, are leaving their posts for positive reasons. However, in November, 9 leavers (14.8%) cited work/life balance. In the new year, a deep dive will commence to understand the nuance of this &amp; identify any opportunities to address or improve this statistic.</a:t>
            </a:r>
            <a:endParaRPr lang="en-GB" sz="1400" b="1" u="sng" dirty="0">
              <a:latin typeface="Calibri" panose="020F0502020204030204" pitchFamily="34" charset="0"/>
            </a:endParaRPr>
          </a:p>
        </p:txBody>
      </p:sp>
      <p:pic>
        <p:nvPicPr>
          <p:cNvPr id="9" name="Picture 8">
            <a:extLst>
              <a:ext uri="{FF2B5EF4-FFF2-40B4-BE49-F238E27FC236}">
                <a16:creationId xmlns:a16="http://schemas.microsoft.com/office/drawing/2014/main" id="{9F5EA276-D574-96E2-46F5-502DE49B9FDA}"/>
              </a:ext>
            </a:extLst>
          </p:cNvPr>
          <p:cNvPicPr>
            <a:picLocks noChangeAspect="1"/>
          </p:cNvPicPr>
          <p:nvPr/>
        </p:nvPicPr>
        <p:blipFill>
          <a:blip r:embed="rId2"/>
          <a:stretch>
            <a:fillRect/>
          </a:stretch>
        </p:blipFill>
        <p:spPr>
          <a:xfrm>
            <a:off x="4567533" y="971670"/>
            <a:ext cx="4230797" cy="2764808"/>
          </a:xfrm>
          <a:prstGeom prst="rect">
            <a:avLst/>
          </a:prstGeom>
        </p:spPr>
      </p:pic>
      <p:pic>
        <p:nvPicPr>
          <p:cNvPr id="11" name="Picture 10">
            <a:extLst>
              <a:ext uri="{FF2B5EF4-FFF2-40B4-BE49-F238E27FC236}">
                <a16:creationId xmlns:a16="http://schemas.microsoft.com/office/drawing/2014/main" id="{04292DF8-DACE-17D7-995F-4E4C3824DE81}"/>
              </a:ext>
            </a:extLst>
          </p:cNvPr>
          <p:cNvPicPr>
            <a:picLocks noChangeAspect="1"/>
          </p:cNvPicPr>
          <p:nvPr/>
        </p:nvPicPr>
        <p:blipFill>
          <a:blip r:embed="rId3"/>
          <a:stretch>
            <a:fillRect/>
          </a:stretch>
        </p:blipFill>
        <p:spPr>
          <a:xfrm>
            <a:off x="4576469" y="3738082"/>
            <a:ext cx="4221861" cy="2668428"/>
          </a:xfrm>
          <a:prstGeom prst="rect">
            <a:avLst/>
          </a:prstGeom>
        </p:spPr>
      </p:pic>
    </p:spTree>
    <p:extLst>
      <p:ext uri="{BB962C8B-B14F-4D97-AF65-F5344CB8AC3E}">
        <p14:creationId xmlns:p14="http://schemas.microsoft.com/office/powerpoint/2010/main" val="223035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849136"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16. Allied Health Professionals (AHPs) – Integrated Therapies </a:t>
            </a:r>
            <a:endParaRPr lang="en-GB" sz="2400" dirty="0">
              <a:solidFill>
                <a:schemeClr val="bg1"/>
              </a:solidFill>
            </a:endParaRPr>
          </a:p>
        </p:txBody>
      </p:sp>
      <p:sp>
        <p:nvSpPr>
          <p:cNvPr id="7" name="TextBox 6">
            <a:extLst>
              <a:ext uri="{FF2B5EF4-FFF2-40B4-BE49-F238E27FC236}">
                <a16:creationId xmlns:a16="http://schemas.microsoft.com/office/drawing/2014/main" id="{3BDB77F4-FCF4-2B45-4343-16117832D49F}"/>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a:t>
            </a:r>
            <a:endParaRPr lang="en-GB" sz="900" b="1" dirty="0">
              <a:solidFill>
                <a:schemeClr val="bg1"/>
              </a:solidFill>
            </a:endParaRPr>
          </a:p>
        </p:txBody>
      </p:sp>
      <p:sp>
        <p:nvSpPr>
          <p:cNvPr id="2" name="TextBox 1">
            <a:extLst>
              <a:ext uri="{FF2B5EF4-FFF2-40B4-BE49-F238E27FC236}">
                <a16:creationId xmlns:a16="http://schemas.microsoft.com/office/drawing/2014/main" id="{F1D9FB09-A8D9-CD64-0F75-C40A3E82071E}"/>
              </a:ext>
            </a:extLst>
          </p:cNvPr>
          <p:cNvSpPr txBox="1"/>
          <p:nvPr/>
        </p:nvSpPr>
        <p:spPr>
          <a:xfrm>
            <a:off x="323528" y="6548468"/>
            <a:ext cx="3600400" cy="230832"/>
          </a:xfrm>
          <a:prstGeom prst="rect">
            <a:avLst/>
          </a:prstGeom>
          <a:noFill/>
        </p:spPr>
        <p:txBody>
          <a:bodyPr wrap="square" rtlCol="0">
            <a:spAutoFit/>
          </a:bodyPr>
          <a:lstStyle/>
          <a:p>
            <a:r>
              <a:rPr lang="en-GB" sz="900" i="1" dirty="0"/>
              <a:t>Data provided by Integrated Therapies &amp; Boroughwide Services</a:t>
            </a:r>
            <a:endParaRPr lang="en-GB" sz="900" b="1" dirty="0">
              <a:solidFill>
                <a:schemeClr val="bg1"/>
              </a:solidFill>
            </a:endParaRPr>
          </a:p>
        </p:txBody>
      </p:sp>
      <p:sp>
        <p:nvSpPr>
          <p:cNvPr id="5" name="TextBox 4">
            <a:extLst>
              <a:ext uri="{FF2B5EF4-FFF2-40B4-BE49-F238E27FC236}">
                <a16:creationId xmlns:a16="http://schemas.microsoft.com/office/drawing/2014/main" id="{A30931CD-19D8-9E52-EF18-E8FD59489C91}"/>
              </a:ext>
            </a:extLst>
          </p:cNvPr>
          <p:cNvSpPr txBox="1"/>
          <p:nvPr/>
        </p:nvSpPr>
        <p:spPr>
          <a:xfrm>
            <a:off x="395535" y="980728"/>
            <a:ext cx="8424937" cy="2893100"/>
          </a:xfrm>
          <a:prstGeom prst="rect">
            <a:avLst/>
          </a:prstGeom>
          <a:noFill/>
        </p:spPr>
        <p:txBody>
          <a:bodyPr wrap="square" rtlCol="0">
            <a:spAutoFit/>
          </a:bodyPr>
          <a:lstStyle/>
          <a:p>
            <a:r>
              <a:rPr lang="en-GB" sz="1400" b="1" u="sng" dirty="0">
                <a:latin typeface="Calibri" panose="020F0502020204030204" pitchFamily="34" charset="0"/>
              </a:rPr>
              <a:t>Apprenticeships </a:t>
            </a:r>
          </a:p>
          <a:p>
            <a:r>
              <a:rPr lang="en-GB" sz="1400" dirty="0">
                <a:latin typeface="Calibri" panose="020F0502020204030204" pitchFamily="34" charset="0"/>
              </a:rPr>
              <a:t>We have successfully appointed to 4 of the 5 Support Worker apprenticeships for 2024/25. Our Level 3 apprentice started in November &amp; our Level 5 apprentices will start their programme in February. All Level 6 apprentices remain on the programme &amp; are progressing well. </a:t>
            </a:r>
          </a:p>
          <a:p>
            <a:endParaRPr lang="en-GB" sz="1400" b="1" u="sng" dirty="0">
              <a:latin typeface="Calibri" panose="020F0502020204030204" pitchFamily="34" charset="0"/>
            </a:endParaRPr>
          </a:p>
          <a:p>
            <a:r>
              <a:rPr lang="en-GB" sz="1400" b="1" u="sng" dirty="0">
                <a:latin typeface="Calibri" panose="020F0502020204030204" pitchFamily="34" charset="0"/>
              </a:rPr>
              <a:t>Temporary Staffing</a:t>
            </a:r>
          </a:p>
          <a:p>
            <a:pPr lvl="0"/>
            <a:r>
              <a:rPr lang="en-GB" sz="1400" dirty="0">
                <a:latin typeface="Calibri" panose="020F0502020204030204" pitchFamily="34" charset="0"/>
              </a:rPr>
              <a:t>As discussed in the last paper, temporary staffing &amp; overtime costs have been areas of focus for Integrated Therapies. We continue to staff one ward (historic escalation ward) through NHSP, using bank to support with vacancies (AHP services do not use temporary staffing to support unplanned leave). The process for approving additional hours has been reviewed &amp; updated, with added rigor &amp; standardisation. As a result, we have seen hours paid &amp; the proportion of ‘additional hours/overtime’ reduced to the lowest level since December 2023, which is the timeframe available for review (see graph below). Focus on this will continue in 2025 &amp; we are reviewing our weekend rosters &amp; operational deployment to identify any further potential efficiencies. </a:t>
            </a:r>
            <a:endParaRPr lang="en-GB" sz="1400" b="1" dirty="0">
              <a:solidFill>
                <a:schemeClr val="bg1"/>
              </a:solidFill>
            </a:endParaRPr>
          </a:p>
        </p:txBody>
      </p:sp>
      <p:pic>
        <p:nvPicPr>
          <p:cNvPr id="6" name="Picture 5">
            <a:extLst>
              <a:ext uri="{FF2B5EF4-FFF2-40B4-BE49-F238E27FC236}">
                <a16:creationId xmlns:a16="http://schemas.microsoft.com/office/drawing/2014/main" id="{8AAA611C-E5C1-8C53-8955-D96E2F6E7949}"/>
              </a:ext>
            </a:extLst>
          </p:cNvPr>
          <p:cNvPicPr>
            <a:picLocks noChangeAspect="1"/>
          </p:cNvPicPr>
          <p:nvPr/>
        </p:nvPicPr>
        <p:blipFill>
          <a:blip r:embed="rId2"/>
          <a:stretch>
            <a:fillRect/>
          </a:stretch>
        </p:blipFill>
        <p:spPr>
          <a:xfrm>
            <a:off x="517497" y="3861048"/>
            <a:ext cx="3697198" cy="2592288"/>
          </a:xfrm>
          <a:prstGeom prst="rect">
            <a:avLst/>
          </a:prstGeom>
        </p:spPr>
      </p:pic>
      <p:sp>
        <p:nvSpPr>
          <p:cNvPr id="8" name="TextBox 7">
            <a:extLst>
              <a:ext uri="{FF2B5EF4-FFF2-40B4-BE49-F238E27FC236}">
                <a16:creationId xmlns:a16="http://schemas.microsoft.com/office/drawing/2014/main" id="{2F275A69-F099-78CF-5C23-D905D274DF57}"/>
              </a:ext>
            </a:extLst>
          </p:cNvPr>
          <p:cNvSpPr txBox="1"/>
          <p:nvPr/>
        </p:nvSpPr>
        <p:spPr>
          <a:xfrm>
            <a:off x="4839978" y="4149080"/>
            <a:ext cx="3888433" cy="1815882"/>
          </a:xfrm>
          <a:prstGeom prst="rect">
            <a:avLst/>
          </a:prstGeom>
          <a:noFill/>
        </p:spPr>
        <p:txBody>
          <a:bodyPr wrap="square" rtlCol="0">
            <a:spAutoFit/>
          </a:bodyPr>
          <a:lstStyle/>
          <a:p>
            <a:r>
              <a:rPr lang="en-GB" sz="1400" b="1" u="sng" dirty="0">
                <a:latin typeface="Calibri" panose="020F0502020204030204" pitchFamily="34" charset="0"/>
              </a:rPr>
              <a:t>Health Roster </a:t>
            </a:r>
          </a:p>
          <a:p>
            <a:r>
              <a:rPr lang="en-GB" sz="1400" dirty="0">
                <a:latin typeface="Calibri" panose="020F0502020204030204" pitchFamily="34" charset="0"/>
              </a:rPr>
              <a:t>Work is ongoing to move AHPs forwards with regards to Heath Roster KPI compliance and effectiveness. Several processes have been updated, including a review &amp; tidy of roster tiles, all weekend/on-call services now having standalone rosters, and a clear expectation of the 70 day approval lead time. </a:t>
            </a:r>
          </a:p>
        </p:txBody>
      </p:sp>
    </p:spTree>
    <p:extLst>
      <p:ext uri="{BB962C8B-B14F-4D97-AF65-F5344CB8AC3E}">
        <p14:creationId xmlns:p14="http://schemas.microsoft.com/office/powerpoint/2010/main" val="148023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496" y="202648"/>
            <a:ext cx="7416824"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17. Midwifery Update </a:t>
            </a:r>
            <a:endParaRPr lang="en-GB" sz="2400" dirty="0">
              <a:solidFill>
                <a:schemeClr val="bg1"/>
              </a:solidFill>
            </a:endParaRPr>
          </a:p>
        </p:txBody>
      </p:sp>
      <p:graphicFrame>
        <p:nvGraphicFramePr>
          <p:cNvPr id="4" name="Table 9">
            <a:extLst>
              <a:ext uri="{FF2B5EF4-FFF2-40B4-BE49-F238E27FC236}">
                <a16:creationId xmlns:a16="http://schemas.microsoft.com/office/drawing/2014/main" id="{2886FFB7-D34D-F60A-8374-ACC19FF59BBE}"/>
              </a:ext>
            </a:extLst>
          </p:cNvPr>
          <p:cNvGraphicFramePr>
            <a:graphicFrameLocks noGrp="1"/>
          </p:cNvGraphicFramePr>
          <p:nvPr>
            <p:extLst>
              <p:ext uri="{D42A27DB-BD31-4B8C-83A1-F6EECF244321}">
                <p14:modId xmlns:p14="http://schemas.microsoft.com/office/powerpoint/2010/main" val="2562040357"/>
              </p:ext>
            </p:extLst>
          </p:nvPr>
        </p:nvGraphicFramePr>
        <p:xfrm>
          <a:off x="4860032" y="4365104"/>
          <a:ext cx="3888432" cy="1767840"/>
        </p:xfrm>
        <a:graphic>
          <a:graphicData uri="http://schemas.openxmlformats.org/drawingml/2006/table">
            <a:tbl>
              <a:tblPr firstRow="1" bandRow="1">
                <a:tableStyleId>{5C22544A-7EE6-4342-B048-85BDC9FD1C3A}</a:tableStyleId>
              </a:tblPr>
              <a:tblGrid>
                <a:gridCol w="827326">
                  <a:extLst>
                    <a:ext uri="{9D8B030D-6E8A-4147-A177-3AD203B41FA5}">
                      <a16:colId xmlns:a16="http://schemas.microsoft.com/office/drawing/2014/main" val="3591633083"/>
                    </a:ext>
                  </a:extLst>
                </a:gridCol>
                <a:gridCol w="1158256">
                  <a:extLst>
                    <a:ext uri="{9D8B030D-6E8A-4147-A177-3AD203B41FA5}">
                      <a16:colId xmlns:a16="http://schemas.microsoft.com/office/drawing/2014/main" val="642795274"/>
                    </a:ext>
                  </a:extLst>
                </a:gridCol>
                <a:gridCol w="1902850">
                  <a:extLst>
                    <a:ext uri="{9D8B030D-6E8A-4147-A177-3AD203B41FA5}">
                      <a16:colId xmlns:a16="http://schemas.microsoft.com/office/drawing/2014/main" val="236815825"/>
                    </a:ext>
                  </a:extLst>
                </a:gridCol>
              </a:tblGrid>
              <a:tr h="267062">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kern="0" dirty="0">
                          <a:solidFill>
                            <a:schemeClr val="tx1"/>
                          </a:solidFill>
                          <a:cs typeface="Calibri" panose="020F0502020204030204" pitchFamily="34" charset="0"/>
                        </a:rPr>
                        <a:t>Registered Midwives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ctr"/>
                      <a:endParaRPr lang="en-GB" sz="1300" b="1"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pPr algn="ctr"/>
                      <a:endParaRPr lang="en-GB" sz="1300" b="1"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52818"/>
                  </a:ext>
                </a:extLst>
              </a:tr>
              <a:tr h="507808">
                <a:tc>
                  <a:txBody>
                    <a:bodyPr/>
                    <a:lstStyle/>
                    <a:p>
                      <a:pPr algn="ctr"/>
                      <a:r>
                        <a:rPr lang="en-GB" sz="1400" b="1" dirty="0">
                          <a:solidFill>
                            <a:schemeClr val="tx1"/>
                          </a:solidFill>
                        </a:rPr>
                        <a:t>WTE Actual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GB" sz="1400" b="1" dirty="0">
                          <a:solidFill>
                            <a:schemeClr val="tx1"/>
                          </a:solidFill>
                        </a:rPr>
                        <a:t>WTE Vacancies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GB" sz="1400" b="1" dirty="0">
                          <a:solidFill>
                            <a:schemeClr val="tx1"/>
                          </a:solidFill>
                        </a:rPr>
                        <a:t>Post WTE  Recruited to TRAC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27510164"/>
                  </a:ext>
                </a:extLst>
              </a:tr>
              <a:tr h="454005">
                <a:tc>
                  <a:txBody>
                    <a:bodyPr/>
                    <a:lstStyle/>
                    <a:p>
                      <a:pPr algn="ctr"/>
                      <a:r>
                        <a:rPr lang="en-GB" sz="1400" b="1" dirty="0">
                          <a:solidFill>
                            <a:schemeClr val="tx1"/>
                          </a:solidFill>
                        </a:rPr>
                        <a:t>162.2</a:t>
                      </a:r>
                      <a:endParaRPr lang="en-GB" sz="1400"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1"/>
                          </a:solidFill>
                        </a:rPr>
                        <a:t>No vacancies</a:t>
                      </a:r>
                    </a:p>
                    <a:p>
                      <a:pPr algn="ctr"/>
                      <a:r>
                        <a:rPr lang="en-GB" sz="1400" b="1" dirty="0">
                          <a:solidFill>
                            <a:schemeClr val="tx1"/>
                          </a:solidFill>
                        </a:rPr>
                        <a:t>Mat Leave 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1"/>
                          </a:solidFill>
                          <a:latin typeface="+mn-lt"/>
                        </a:rPr>
                        <a:t>4.76 NQM start dates tbc</a:t>
                      </a:r>
                    </a:p>
                    <a:p>
                      <a:pPr algn="ctr"/>
                      <a:r>
                        <a:rPr lang="en-GB" sz="1400" b="1" dirty="0">
                          <a:solidFill>
                            <a:schemeClr val="tx1"/>
                          </a:solidFill>
                          <a:latin typeface="+mn-lt"/>
                        </a:rPr>
                        <a:t>1 Band 6 midwife start date confirmed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255496"/>
                  </a:ext>
                </a:extLst>
              </a:tr>
            </a:tbl>
          </a:graphicData>
        </a:graphic>
      </p:graphicFrame>
      <p:sp>
        <p:nvSpPr>
          <p:cNvPr id="9" name="TextBox 8">
            <a:extLst>
              <a:ext uri="{FF2B5EF4-FFF2-40B4-BE49-F238E27FC236}">
                <a16:creationId xmlns:a16="http://schemas.microsoft.com/office/drawing/2014/main" id="{F5057471-2F88-7E22-2934-8CFFC1FED9E5}"/>
              </a:ext>
            </a:extLst>
          </p:cNvPr>
          <p:cNvSpPr txBox="1"/>
          <p:nvPr/>
        </p:nvSpPr>
        <p:spPr>
          <a:xfrm>
            <a:off x="323528" y="6548468"/>
            <a:ext cx="2736304" cy="230832"/>
          </a:xfrm>
          <a:prstGeom prst="rect">
            <a:avLst/>
          </a:prstGeom>
          <a:noFill/>
        </p:spPr>
        <p:txBody>
          <a:bodyPr wrap="square" rtlCol="0">
            <a:spAutoFit/>
          </a:bodyPr>
          <a:lstStyle/>
          <a:p>
            <a:r>
              <a:rPr lang="en-GB" sz="900" i="1" dirty="0"/>
              <a:t>Data provided by the Division of Women &amp; Children’s</a:t>
            </a:r>
            <a:endParaRPr lang="en-GB" sz="900" b="1" dirty="0">
              <a:solidFill>
                <a:schemeClr val="bg1"/>
              </a:solidFill>
            </a:endParaRPr>
          </a:p>
        </p:txBody>
      </p:sp>
      <p:sp>
        <p:nvSpPr>
          <p:cNvPr id="6" name="Text Placeholder 11">
            <a:extLst>
              <a:ext uri="{FF2B5EF4-FFF2-40B4-BE49-F238E27FC236}">
                <a16:creationId xmlns:a16="http://schemas.microsoft.com/office/drawing/2014/main" id="{960E86C0-56FC-9D92-26BE-16C3494ABD65}"/>
              </a:ext>
            </a:extLst>
          </p:cNvPr>
          <p:cNvSpPr txBox="1">
            <a:spLocks/>
          </p:cNvSpPr>
          <p:nvPr/>
        </p:nvSpPr>
        <p:spPr>
          <a:xfrm>
            <a:off x="223992" y="1122675"/>
            <a:ext cx="8696016" cy="23063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defRPr/>
            </a:pPr>
            <a:r>
              <a:rPr lang="en-GB" sz="1400" kern="0" dirty="0">
                <a:cs typeface="Calibri" panose="020F0502020204030204" pitchFamily="34" charset="0"/>
              </a:rPr>
              <a:t>The Maternity Unit is currently staffed in line with NICE guidance for Safe Midwifery Staffing for Maternity Settings (NICE 2015) and the latest Birth Rate plus (BR+) midwifery staffing review (March 2023).</a:t>
            </a:r>
          </a:p>
          <a:p>
            <a:pPr marL="0" indent="0">
              <a:lnSpc>
                <a:spcPct val="100000"/>
              </a:lnSpc>
              <a:spcBef>
                <a:spcPct val="0"/>
              </a:spcBef>
              <a:buNone/>
              <a:defRPr/>
            </a:pPr>
            <a:endParaRPr lang="en-GB" sz="1400" b="1" dirty="0">
              <a:solidFill>
                <a:prstClr val="black"/>
              </a:solidFill>
              <a:cs typeface="Calibri" panose="020F0502020204030204" pitchFamily="34" charset="0"/>
            </a:endParaRPr>
          </a:p>
          <a:p>
            <a:pPr marL="0" indent="0">
              <a:lnSpc>
                <a:spcPct val="100000"/>
              </a:lnSpc>
              <a:spcBef>
                <a:spcPct val="0"/>
              </a:spcBef>
              <a:buNone/>
              <a:defRPr/>
            </a:pPr>
            <a:r>
              <a:rPr lang="en-GB" sz="1400" b="1" dirty="0">
                <a:solidFill>
                  <a:prstClr val="black"/>
                </a:solidFill>
                <a:cs typeface="Calibri" panose="020F0502020204030204" pitchFamily="34" charset="0"/>
              </a:rPr>
              <a:t>Challenges </a:t>
            </a:r>
          </a:p>
          <a:p>
            <a:pPr marL="623888" indent="-285750">
              <a:lnSpc>
                <a:spcPct val="100000"/>
              </a:lnSpc>
              <a:spcBef>
                <a:spcPct val="0"/>
              </a:spcBef>
              <a:defRPr/>
            </a:pPr>
            <a:r>
              <a:rPr lang="en-GB" sz="1400" dirty="0">
                <a:solidFill>
                  <a:prstClr val="black"/>
                </a:solidFill>
                <a:cs typeface="Calibri" panose="020F0502020204030204" pitchFamily="34" charset="0"/>
              </a:rPr>
              <a:t>Current registered vacancy inclusive of inpatient &amp; outpatient areas is 5.88 WTE with a gap of 8 WTE on maternity leave. This equates to a total deficit of 13.88 WTE &amp; 1.48 WTE of notices. At a total of 15.36 WTE.</a:t>
            </a:r>
          </a:p>
          <a:p>
            <a:pPr marL="623888" indent="-285750">
              <a:lnSpc>
                <a:spcPct val="100000"/>
              </a:lnSpc>
              <a:spcBef>
                <a:spcPct val="0"/>
              </a:spcBef>
              <a:defRPr/>
            </a:pPr>
            <a:r>
              <a:rPr lang="en-GB" sz="1400" kern="0" dirty="0">
                <a:solidFill>
                  <a:sysClr val="windowText" lastClr="000000"/>
                </a:solidFill>
                <a:cs typeface="Calibri" panose="020F0502020204030204" pitchFamily="34" charset="0"/>
              </a:rPr>
              <a:t>Maternity Support Worker (MSW) 5.65 WTE vacancy and maternity leave 0.88 WTE. This equates to  6.53 WTE</a:t>
            </a:r>
          </a:p>
          <a:p>
            <a:pPr marL="0" indent="0">
              <a:lnSpc>
                <a:spcPct val="100000"/>
              </a:lnSpc>
              <a:spcBef>
                <a:spcPct val="0"/>
              </a:spcBef>
              <a:buNone/>
              <a:defRPr/>
            </a:pPr>
            <a:endParaRPr lang="en-GB" sz="1400" b="1" dirty="0">
              <a:solidFill>
                <a:prstClr val="black"/>
              </a:solidFill>
              <a:cs typeface="Calibri" panose="020F0502020204030204" pitchFamily="34" charset="0"/>
            </a:endParaRPr>
          </a:p>
          <a:p>
            <a:pPr marL="0" indent="0">
              <a:lnSpc>
                <a:spcPct val="100000"/>
              </a:lnSpc>
              <a:spcBef>
                <a:spcPct val="0"/>
              </a:spcBef>
              <a:buNone/>
              <a:defRPr/>
            </a:pPr>
            <a:r>
              <a:rPr lang="en-GB" sz="1400" b="1" dirty="0">
                <a:solidFill>
                  <a:prstClr val="black"/>
                </a:solidFill>
                <a:cs typeface="Calibri" panose="020F0502020204030204" pitchFamily="34" charset="0"/>
              </a:rPr>
              <a:t>Actions</a:t>
            </a:r>
          </a:p>
          <a:p>
            <a:pPr marL="623888" indent="-285750">
              <a:lnSpc>
                <a:spcPct val="100000"/>
              </a:lnSpc>
              <a:spcBef>
                <a:spcPct val="0"/>
              </a:spcBef>
              <a:defRPr/>
            </a:pPr>
            <a:r>
              <a:rPr lang="en-GB" sz="1400" dirty="0">
                <a:solidFill>
                  <a:prstClr val="black"/>
                </a:solidFill>
                <a:cs typeface="Calibri" panose="020F0502020204030204" pitchFamily="34" charset="0"/>
              </a:rPr>
              <a:t>Weekly planned roster scrutiny meetings/E-Roster training sessions continue</a:t>
            </a:r>
          </a:p>
          <a:p>
            <a:pPr marL="623888" indent="-285750">
              <a:lnSpc>
                <a:spcPct val="100000"/>
              </a:lnSpc>
              <a:spcBef>
                <a:spcPct val="0"/>
              </a:spcBef>
              <a:defRPr/>
            </a:pPr>
            <a:r>
              <a:rPr lang="en-GB" sz="1400" dirty="0">
                <a:solidFill>
                  <a:prstClr val="black"/>
                </a:solidFill>
                <a:cs typeface="Calibri" panose="020F0502020204030204" pitchFamily="34" charset="0"/>
              </a:rPr>
              <a:t>Recruitment event held in April 2024 – 15.24 WTE offers made, 12.68 WTE accepted &amp; onboarding in process</a:t>
            </a:r>
          </a:p>
          <a:p>
            <a:pPr marL="623888" indent="-285750">
              <a:lnSpc>
                <a:spcPct val="100000"/>
              </a:lnSpc>
              <a:spcBef>
                <a:spcPct val="0"/>
              </a:spcBef>
              <a:defRPr/>
            </a:pPr>
            <a:r>
              <a:rPr lang="en-GB" sz="1400" dirty="0">
                <a:solidFill>
                  <a:prstClr val="black"/>
                </a:solidFill>
                <a:cs typeface="Calibri" panose="020F0502020204030204" pitchFamily="34" charset="0"/>
              </a:rPr>
              <a:t>Awaiting external approval to send offers to midwives currently in Trac reserve</a:t>
            </a:r>
          </a:p>
          <a:p>
            <a:pPr marL="0" indent="0">
              <a:lnSpc>
                <a:spcPct val="100000"/>
              </a:lnSpc>
              <a:spcBef>
                <a:spcPct val="0"/>
              </a:spcBef>
              <a:buNone/>
              <a:defRPr/>
            </a:pPr>
            <a:endParaRPr lang="en-GB" sz="1400" b="1" dirty="0">
              <a:solidFill>
                <a:prstClr val="black"/>
              </a:solidFill>
              <a:cs typeface="Calibri" panose="020F0502020204030204" pitchFamily="34" charset="0"/>
            </a:endParaRPr>
          </a:p>
          <a:p>
            <a:pPr marL="0" indent="0">
              <a:lnSpc>
                <a:spcPct val="100000"/>
              </a:lnSpc>
              <a:spcBef>
                <a:spcPct val="0"/>
              </a:spcBef>
              <a:buNone/>
              <a:defRPr/>
            </a:pPr>
            <a:r>
              <a:rPr lang="en-GB" sz="1400" b="1" dirty="0">
                <a:solidFill>
                  <a:prstClr val="black"/>
                </a:solidFill>
                <a:cs typeface="Calibri" panose="020F0502020204030204" pitchFamily="34" charset="0"/>
              </a:rPr>
              <a:t>Assurance</a:t>
            </a:r>
          </a:p>
          <a:p>
            <a:pPr marL="623888" indent="-285750">
              <a:lnSpc>
                <a:spcPct val="100000"/>
              </a:lnSpc>
              <a:spcBef>
                <a:spcPct val="0"/>
              </a:spcBef>
              <a:defRPr/>
            </a:pPr>
            <a:r>
              <a:rPr lang="en-GB" sz="1400" kern="0" dirty="0">
                <a:solidFill>
                  <a:sysClr val="windowText" lastClr="000000"/>
                </a:solidFill>
                <a:cs typeface="Calibri" panose="020F0502020204030204" pitchFamily="34" charset="0"/>
              </a:rPr>
              <a:t>All shift co-ordinators have supernumerary status &amp; </a:t>
            </a:r>
          </a:p>
          <a:p>
            <a:pPr marL="623888" indent="0">
              <a:lnSpc>
                <a:spcPct val="100000"/>
              </a:lnSpc>
              <a:spcBef>
                <a:spcPct val="0"/>
              </a:spcBef>
              <a:buNone/>
              <a:defRPr/>
            </a:pPr>
            <a:r>
              <a:rPr lang="en-GB" sz="1400" kern="0" dirty="0">
                <a:solidFill>
                  <a:sysClr val="windowText" lastClr="000000"/>
                </a:solidFill>
                <a:cs typeface="Calibri" panose="020F0502020204030204" pitchFamily="34" charset="0"/>
              </a:rPr>
              <a:t>monitored daily by MOD, incorporated into monthly </a:t>
            </a:r>
          </a:p>
          <a:p>
            <a:pPr marL="623888" indent="0">
              <a:lnSpc>
                <a:spcPct val="100000"/>
              </a:lnSpc>
              <a:spcBef>
                <a:spcPct val="0"/>
              </a:spcBef>
              <a:buNone/>
              <a:defRPr/>
            </a:pPr>
            <a:r>
              <a:rPr lang="en-GB" sz="1400" kern="0" dirty="0">
                <a:solidFill>
                  <a:sysClr val="windowText" lastClr="000000"/>
                </a:solidFill>
                <a:cs typeface="Calibri" panose="020F0502020204030204" pitchFamily="34" charset="0"/>
              </a:rPr>
              <a:t>dashboard with 100% compliance September 2024</a:t>
            </a:r>
          </a:p>
          <a:p>
            <a:pPr marL="623888" indent="-285750">
              <a:lnSpc>
                <a:spcPct val="100000"/>
              </a:lnSpc>
              <a:spcBef>
                <a:spcPct val="0"/>
              </a:spcBef>
              <a:defRPr/>
            </a:pPr>
            <a:r>
              <a:rPr lang="en-GB" sz="1400" dirty="0">
                <a:solidFill>
                  <a:sysClr val="windowText" lastClr="000000"/>
                </a:solidFill>
                <a:cs typeface="Calibri" panose="020F0502020204030204" pitchFamily="34" charset="0"/>
              </a:rPr>
              <a:t>August 2024 showed 99.2% one-to-one care in labour </a:t>
            </a:r>
          </a:p>
          <a:p>
            <a:pPr marL="623888" indent="0">
              <a:lnSpc>
                <a:spcPct val="100000"/>
              </a:lnSpc>
              <a:spcBef>
                <a:spcPct val="0"/>
              </a:spcBef>
              <a:buNone/>
              <a:tabLst>
                <a:tab pos="623888" algn="l"/>
              </a:tabLst>
              <a:defRPr/>
            </a:pPr>
            <a:r>
              <a:rPr lang="en-GB" sz="1400" dirty="0">
                <a:solidFill>
                  <a:sysClr val="windowText" lastClr="000000"/>
                </a:solidFill>
                <a:cs typeface="Calibri" panose="020F0502020204030204" pitchFamily="34" charset="0"/>
              </a:rPr>
              <a:t>(1 fully dilated on arrival)</a:t>
            </a:r>
          </a:p>
          <a:p>
            <a:pPr marL="623888" indent="-285750">
              <a:lnSpc>
                <a:spcPct val="100000"/>
              </a:lnSpc>
              <a:spcBef>
                <a:spcPct val="0"/>
              </a:spcBef>
              <a:defRPr/>
            </a:pPr>
            <a:r>
              <a:rPr lang="en-GB" sz="1400" kern="0" dirty="0">
                <a:solidFill>
                  <a:sysClr val="windowText" lastClr="000000"/>
                </a:solidFill>
                <a:cs typeface="Calibri" panose="020F0502020204030204" pitchFamily="34" charset="0"/>
              </a:rPr>
              <a:t>Fully engaged with MSW Framework Working Group </a:t>
            </a:r>
            <a:endParaRPr lang="en-GB" sz="1400" dirty="0">
              <a:solidFill>
                <a:sysClr val="windowText" lastClr="000000"/>
              </a:solidFill>
              <a:cs typeface="Calibri" panose="020F0502020204030204" pitchFamily="34" charset="0"/>
            </a:endParaRPr>
          </a:p>
          <a:p>
            <a:pPr marL="623888" indent="-285750">
              <a:lnSpc>
                <a:spcPct val="100000"/>
              </a:lnSpc>
              <a:spcBef>
                <a:spcPct val="0"/>
              </a:spcBef>
              <a:defRPr/>
            </a:pPr>
            <a:r>
              <a:rPr lang="en-GB" sz="1400" dirty="0">
                <a:solidFill>
                  <a:prstClr val="black"/>
                </a:solidFill>
                <a:cs typeface="Calibri" panose="020F0502020204030204" pitchFamily="34" charset="0"/>
              </a:rPr>
              <a:t>We have commenced trust pre-employment </a:t>
            </a:r>
          </a:p>
          <a:p>
            <a:pPr marL="623888" indent="0">
              <a:lnSpc>
                <a:spcPct val="100000"/>
              </a:lnSpc>
              <a:spcBef>
                <a:spcPct val="0"/>
              </a:spcBef>
              <a:buNone/>
              <a:defRPr/>
            </a:pPr>
            <a:r>
              <a:rPr lang="en-GB" sz="1400" dirty="0">
                <a:solidFill>
                  <a:prstClr val="black"/>
                </a:solidFill>
                <a:cs typeface="Calibri" panose="020F0502020204030204" pitchFamily="34" charset="0"/>
              </a:rPr>
              <a:t>programme for HCAs</a:t>
            </a:r>
            <a:r>
              <a:rPr lang="en-GB" sz="1400" kern="0" dirty="0">
                <a:solidFill>
                  <a:sysClr val="windowText" lastClr="000000"/>
                </a:solidFill>
                <a:cs typeface="Calibri" panose="020F0502020204030204" pitchFamily="34" charset="0"/>
              </a:rPr>
              <a:t> </a:t>
            </a:r>
          </a:p>
        </p:txBody>
      </p:sp>
    </p:spTree>
    <p:extLst>
      <p:ext uri="{BB962C8B-B14F-4D97-AF65-F5344CB8AC3E}">
        <p14:creationId xmlns:p14="http://schemas.microsoft.com/office/powerpoint/2010/main" val="124605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endParaRPr lang="en-GB" sz="2400" dirty="0">
              <a:solidFill>
                <a:schemeClr val="bg1"/>
              </a:solidFill>
            </a:endParaRPr>
          </a:p>
        </p:txBody>
      </p:sp>
      <p:sp>
        <p:nvSpPr>
          <p:cNvPr id="2" name="Content Placeholder 2">
            <a:extLst>
              <a:ext uri="{FF2B5EF4-FFF2-40B4-BE49-F238E27FC236}">
                <a16:creationId xmlns:a16="http://schemas.microsoft.com/office/drawing/2014/main" id="{5DD61A27-9921-B71F-CE77-E69239E9F92B}"/>
              </a:ext>
            </a:extLst>
          </p:cNvPr>
          <p:cNvSpPr>
            <a:spLocks noGrp="1"/>
          </p:cNvSpPr>
          <p:nvPr>
            <p:ph sz="half" idx="1"/>
          </p:nvPr>
        </p:nvSpPr>
        <p:spPr>
          <a:xfrm>
            <a:off x="467544" y="1052736"/>
            <a:ext cx="8157593" cy="4608512"/>
          </a:xfrm>
        </p:spPr>
        <p:txBody>
          <a:bodyPr/>
          <a:lstStyle/>
          <a:p>
            <a:pPr marL="0" indent="0">
              <a:lnSpc>
                <a:spcPct val="115000"/>
              </a:lnSpc>
            </a:pPr>
            <a:r>
              <a:rPr lang="en-GB" sz="1400" b="1" dirty="0">
                <a:effectLst/>
                <a:ea typeface="Calibri" panose="020F0502020204030204" pitchFamily="34" charset="0"/>
                <a:cs typeface="Times New Roman" panose="02020603050405020304" pitchFamily="18" charset="0"/>
              </a:rPr>
              <a:t>The Tiers below describe the directly employed Medical Workforce within the Trust:</a:t>
            </a:r>
            <a:endParaRPr lang="en-GB" sz="1400" b="1" u="sng" dirty="0">
              <a:ea typeface="Calibri" panose="020F0502020204030204" pitchFamily="34" charset="0"/>
              <a:cs typeface="Times New Roman" panose="02020603050405020304" pitchFamily="18" charset="0"/>
            </a:endParaRPr>
          </a:p>
          <a:p>
            <a:pPr marL="0" indent="0">
              <a:lnSpc>
                <a:spcPct val="115000"/>
              </a:lnSpc>
            </a:pPr>
            <a:endParaRPr lang="en-GB" sz="1400" b="1" u="sng" dirty="0">
              <a:effectLst/>
              <a:ea typeface="Calibri" panose="020F0502020204030204" pitchFamily="34" charset="0"/>
              <a:cs typeface="Times New Roman" panose="02020603050405020304" pitchFamily="18" charset="0"/>
            </a:endParaRPr>
          </a:p>
          <a:p>
            <a:pPr marL="0" indent="0">
              <a:lnSpc>
                <a:spcPct val="115000"/>
              </a:lnSpc>
            </a:pPr>
            <a:r>
              <a:rPr lang="en-GB" sz="1400" b="1" u="sng" dirty="0">
                <a:effectLst/>
                <a:ea typeface="Calibri" panose="020F0502020204030204" pitchFamily="34" charset="0"/>
                <a:cs typeface="Times New Roman" panose="02020603050405020304" pitchFamily="18" charset="0"/>
              </a:rPr>
              <a:t>Tier 3:</a:t>
            </a:r>
            <a:r>
              <a:rPr lang="en-GB" sz="1400" dirty="0">
                <a:effectLst/>
                <a:ea typeface="Calibri" panose="020F0502020204030204" pitchFamily="34" charset="0"/>
                <a:cs typeface="Times New Roman" panose="02020603050405020304" pitchFamily="18" charset="0"/>
              </a:rPr>
              <a:t> </a:t>
            </a:r>
            <a:r>
              <a:rPr lang="en-GB" sz="1400" b="1" i="1" dirty="0">
                <a:effectLst/>
                <a:ea typeface="Calibri" panose="020F0502020204030204" pitchFamily="34" charset="0"/>
                <a:cs typeface="Times New Roman" panose="02020603050405020304" pitchFamily="18" charset="0"/>
              </a:rPr>
              <a:t>Expert clinical decision makers </a:t>
            </a:r>
            <a:r>
              <a:rPr lang="en-GB" sz="1400" dirty="0">
                <a:effectLst/>
                <a:ea typeface="Calibri" panose="020F0502020204030204" pitchFamily="34" charset="0"/>
                <a:cs typeface="Times New Roman" panose="02020603050405020304" pitchFamily="18" charset="0"/>
              </a:rPr>
              <a:t>These are clinicians with overall responsibility for patient care. In the Medical Workforce these are our Consultants.</a:t>
            </a:r>
          </a:p>
          <a:p>
            <a:pPr marL="0" indent="0">
              <a:lnSpc>
                <a:spcPct val="115000"/>
              </a:lnSpc>
            </a:pPr>
            <a:r>
              <a:rPr lang="en-GB" sz="1400" b="1" u="sng" dirty="0">
                <a:effectLst/>
                <a:ea typeface="Calibri" panose="020F0502020204030204" pitchFamily="34" charset="0"/>
                <a:cs typeface="Times New Roman" panose="02020603050405020304" pitchFamily="18" charset="0"/>
              </a:rPr>
              <a:t>Tier 2:</a:t>
            </a:r>
            <a:r>
              <a:rPr lang="en-GB" sz="1400" dirty="0">
                <a:effectLst/>
                <a:ea typeface="Calibri" panose="020F0502020204030204" pitchFamily="34" charset="0"/>
                <a:cs typeface="Times New Roman" panose="02020603050405020304" pitchFamily="18" charset="0"/>
              </a:rPr>
              <a:t> </a:t>
            </a:r>
            <a:r>
              <a:rPr lang="en-GB" sz="1400" b="1" i="1" dirty="0">
                <a:effectLst/>
                <a:ea typeface="Calibri" panose="020F0502020204030204" pitchFamily="34" charset="0"/>
                <a:cs typeface="Times New Roman" panose="02020603050405020304" pitchFamily="18" charset="0"/>
              </a:rPr>
              <a:t>Senior clinical decision makers</a:t>
            </a:r>
            <a:r>
              <a:rPr lang="en-GB" sz="1400" dirty="0">
                <a:effectLst/>
                <a:ea typeface="Calibri" panose="020F0502020204030204" pitchFamily="34" charset="0"/>
                <a:cs typeface="Times New Roman" panose="02020603050405020304" pitchFamily="18" charset="0"/>
              </a:rPr>
              <a:t> Thes</a:t>
            </a:r>
            <a:r>
              <a:rPr lang="en-GB" sz="1400" dirty="0">
                <a:ea typeface="Calibri" panose="020F0502020204030204" pitchFamily="34" charset="0"/>
                <a:cs typeface="Times New Roman" panose="02020603050405020304" pitchFamily="18" charset="0"/>
              </a:rPr>
              <a:t>e are </a:t>
            </a:r>
            <a:r>
              <a:rPr lang="en-GB" sz="1400" dirty="0">
                <a:effectLst/>
                <a:ea typeface="Calibri" panose="020F0502020204030204" pitchFamily="34" charset="0"/>
                <a:cs typeface="Times New Roman" panose="02020603050405020304" pitchFamily="18" charset="0"/>
              </a:rPr>
              <a:t>clinicians capable of making a prompt clinical diagnosis and deciding the need for specific investigations and treatment. For the medical grades this is largely </a:t>
            </a:r>
            <a:r>
              <a:rPr lang="en-GB" sz="1400" dirty="0">
                <a:ea typeface="Calibri" panose="020F0502020204030204" pitchFamily="34" charset="0"/>
                <a:cs typeface="Times New Roman" panose="02020603050405020304" pitchFamily="18" charset="0"/>
              </a:rPr>
              <a:t>SAS D</a:t>
            </a:r>
            <a:r>
              <a:rPr lang="en-GB" sz="1400" dirty="0">
                <a:effectLst/>
                <a:ea typeface="Calibri" panose="020F0502020204030204" pitchFamily="34" charset="0"/>
                <a:cs typeface="Times New Roman" panose="02020603050405020304" pitchFamily="18" charset="0"/>
              </a:rPr>
              <a:t>octors and Senior </a:t>
            </a:r>
            <a:r>
              <a:rPr lang="en-GB" sz="1400" dirty="0">
                <a:ea typeface="Calibri" panose="020F0502020204030204" pitchFamily="34" charset="0"/>
                <a:cs typeface="Times New Roman" panose="02020603050405020304" pitchFamily="18" charset="0"/>
              </a:rPr>
              <a:t>C</a:t>
            </a:r>
            <a:r>
              <a:rPr lang="en-GB" sz="1400" dirty="0">
                <a:effectLst/>
                <a:ea typeface="Calibri" panose="020F0502020204030204" pitchFamily="34" charset="0"/>
                <a:cs typeface="Times New Roman" panose="02020603050405020304" pitchFamily="18" charset="0"/>
              </a:rPr>
              <a:t>linical Fellows. </a:t>
            </a:r>
          </a:p>
          <a:p>
            <a:pPr marL="0" lvl="0" indent="0">
              <a:lnSpc>
                <a:spcPct val="115000"/>
              </a:lnSpc>
            </a:pPr>
            <a:r>
              <a:rPr lang="en-GB" sz="1400" b="1" u="sng" dirty="0">
                <a:effectLst/>
                <a:ea typeface="Calibri" panose="020F0502020204030204" pitchFamily="34" charset="0"/>
                <a:cs typeface="Times New Roman" panose="02020603050405020304" pitchFamily="18" charset="0"/>
              </a:rPr>
              <a:t>Tier 1:</a:t>
            </a:r>
            <a:r>
              <a:rPr lang="en-GB" sz="1400" dirty="0">
                <a:effectLst/>
                <a:ea typeface="Calibri" panose="020F0502020204030204" pitchFamily="34" charset="0"/>
                <a:cs typeface="Times New Roman" panose="02020603050405020304" pitchFamily="18" charset="0"/>
              </a:rPr>
              <a:t> </a:t>
            </a:r>
            <a:r>
              <a:rPr lang="en-GB" sz="1400" b="1" i="1" dirty="0">
                <a:effectLst/>
                <a:ea typeface="Calibri" panose="020F0502020204030204" pitchFamily="34" charset="0"/>
                <a:cs typeface="Times New Roman" panose="02020603050405020304" pitchFamily="18" charset="0"/>
              </a:rPr>
              <a:t>Competent clinical decision makers</a:t>
            </a:r>
            <a:r>
              <a:rPr lang="en-GB" sz="1400" dirty="0">
                <a:effectLst/>
                <a:ea typeface="Calibri" panose="020F0502020204030204" pitchFamily="34" charset="0"/>
                <a:cs typeface="Times New Roman" panose="02020603050405020304" pitchFamily="18" charset="0"/>
              </a:rPr>
              <a:t> These are clinicians capable of making an initial assessment of a patient. For the medical grades this is largely Foundation </a:t>
            </a:r>
            <a:r>
              <a:rPr lang="en-GB" sz="1400" dirty="0">
                <a:ea typeface="Calibri" panose="020F0502020204030204" pitchFamily="34" charset="0"/>
                <a:cs typeface="Times New Roman" panose="02020603050405020304" pitchFamily="18" charset="0"/>
              </a:rPr>
              <a:t>D</a:t>
            </a:r>
            <a:r>
              <a:rPr lang="en-GB" sz="1400" dirty="0">
                <a:effectLst/>
                <a:ea typeface="Calibri" panose="020F0502020204030204" pitchFamily="34" charset="0"/>
                <a:cs typeface="Times New Roman" panose="02020603050405020304" pitchFamily="18" charset="0"/>
              </a:rPr>
              <a:t>octors and Junior </a:t>
            </a:r>
            <a:r>
              <a:rPr lang="en-GB" sz="1400" dirty="0">
                <a:ea typeface="Calibri" panose="020F0502020204030204" pitchFamily="34" charset="0"/>
                <a:cs typeface="Times New Roman" panose="02020603050405020304" pitchFamily="18" charset="0"/>
              </a:rPr>
              <a:t>C</a:t>
            </a:r>
            <a:r>
              <a:rPr lang="en-GB" sz="1400" dirty="0">
                <a:effectLst/>
                <a:ea typeface="Calibri" panose="020F0502020204030204" pitchFamily="34" charset="0"/>
                <a:cs typeface="Times New Roman" panose="02020603050405020304" pitchFamily="18" charset="0"/>
              </a:rPr>
              <a:t>linical </a:t>
            </a:r>
            <a:r>
              <a:rPr lang="en-GB" sz="1400" dirty="0">
                <a:ea typeface="Calibri" panose="020F0502020204030204" pitchFamily="34" charset="0"/>
                <a:cs typeface="Times New Roman" panose="02020603050405020304" pitchFamily="18" charset="0"/>
              </a:rPr>
              <a:t>F</a:t>
            </a:r>
            <a:r>
              <a:rPr lang="en-GB" sz="1400" dirty="0">
                <a:effectLst/>
                <a:ea typeface="Calibri" panose="020F0502020204030204" pitchFamily="34" charset="0"/>
                <a:cs typeface="Times New Roman" panose="02020603050405020304" pitchFamily="18" charset="0"/>
              </a:rPr>
              <a:t>ellows.</a:t>
            </a:r>
          </a:p>
          <a:p>
            <a:pPr marL="0" indent="0"/>
            <a:endParaRPr lang="en-GB" sz="1400" b="1" u="sng" dirty="0">
              <a:effectLst/>
              <a:ea typeface="Calibri" panose="020F0502020204030204" pitchFamily="34" charset="0"/>
              <a:cs typeface="Times New Roman" panose="02020603050405020304" pitchFamily="18" charset="0"/>
            </a:endParaRPr>
          </a:p>
          <a:p>
            <a:pPr marL="0" indent="0"/>
            <a:endParaRPr lang="en-GB" sz="1400" b="1" u="sng" dirty="0">
              <a:ea typeface="Calibri" panose="020F0502020204030204" pitchFamily="34" charset="0"/>
              <a:cs typeface="Times New Roman" panose="02020603050405020304" pitchFamily="18" charset="0"/>
            </a:endParaRPr>
          </a:p>
          <a:p>
            <a:pPr marL="0" indent="0"/>
            <a:endParaRPr lang="en-GB" sz="1400" b="1" u="sng" dirty="0">
              <a:effectLst/>
              <a:ea typeface="Calibri" panose="020F0502020204030204" pitchFamily="34" charset="0"/>
              <a:cs typeface="Times New Roman" panose="02020603050405020304" pitchFamily="18" charset="0"/>
            </a:endParaRPr>
          </a:p>
          <a:p>
            <a:pPr marL="0" indent="0"/>
            <a:endParaRPr lang="en-GB" sz="1400" b="1" u="sng" dirty="0">
              <a:ea typeface="Calibri" panose="020F0502020204030204" pitchFamily="34" charset="0"/>
              <a:cs typeface="Times New Roman" panose="02020603050405020304" pitchFamily="18" charset="0"/>
            </a:endParaRPr>
          </a:p>
          <a:p>
            <a:pPr marL="0" indent="0"/>
            <a:endParaRPr lang="en-GB" sz="1400" b="1" u="sng" dirty="0">
              <a:effectLst/>
              <a:ea typeface="Calibri" panose="020F0502020204030204" pitchFamily="34" charset="0"/>
              <a:cs typeface="Times New Roman" panose="02020603050405020304" pitchFamily="18" charset="0"/>
            </a:endParaRPr>
          </a:p>
          <a:p>
            <a:pPr marL="0" indent="0"/>
            <a:endParaRPr lang="en-GB" sz="1400" b="1" u="sng" dirty="0">
              <a:ea typeface="Calibri" panose="020F0502020204030204" pitchFamily="34" charset="0"/>
              <a:cs typeface="Times New Roman" panose="02020603050405020304" pitchFamily="18" charset="0"/>
            </a:endParaRPr>
          </a:p>
          <a:p>
            <a:pPr marL="0" indent="0"/>
            <a:endParaRPr lang="en-GB" sz="1400" dirty="0">
              <a:effectLst/>
              <a:ea typeface="Calibri" panose="020F0502020204030204" pitchFamily="34" charset="0"/>
              <a:cs typeface="Times New Roman" panose="02020603050405020304" pitchFamily="18" charset="0"/>
            </a:endParaRPr>
          </a:p>
          <a:p>
            <a:pPr marL="0" indent="0"/>
            <a:endParaRPr lang="en-GB" sz="1400" b="1" u="sng" dirty="0">
              <a:effectLst/>
              <a:latin typeface="+mj-lt"/>
              <a:ea typeface="Calibri" panose="020F0502020204030204" pitchFamily="34" charset="0"/>
              <a:cs typeface="Times New Roman" panose="02020603050405020304" pitchFamily="18" charset="0"/>
            </a:endParaRPr>
          </a:p>
          <a:p>
            <a:pPr marL="0" indent="0"/>
            <a:r>
              <a:rPr lang="en-GB" sz="1400" b="1" i="1" u="sng" dirty="0">
                <a:effectLst/>
                <a:latin typeface="+mj-lt"/>
                <a:ea typeface="Calibri" panose="020F0502020204030204" pitchFamily="34" charset="0"/>
                <a:cs typeface="Times New Roman" panose="02020603050405020304" pitchFamily="18" charset="0"/>
              </a:rPr>
              <a:t>N.B.</a:t>
            </a:r>
            <a:r>
              <a:rPr lang="en-GB" sz="1400" i="1" dirty="0">
                <a:effectLst/>
                <a:latin typeface="+mj-lt"/>
                <a:ea typeface="Calibri" panose="020F0502020204030204" pitchFamily="34" charset="0"/>
                <a:cs typeface="Times New Roman" panose="02020603050405020304" pitchFamily="18" charset="0"/>
              </a:rPr>
              <a:t> The Trust is also a </a:t>
            </a:r>
            <a:r>
              <a:rPr lang="en-GB" sz="1400" i="1" dirty="0">
                <a:latin typeface="+mj-lt"/>
                <a:ea typeface="Calibri" panose="020F0502020204030204" pitchFamily="34" charset="0"/>
                <a:cs typeface="Times New Roman" panose="02020603050405020304" pitchFamily="18" charset="0"/>
              </a:rPr>
              <a:t>h</a:t>
            </a:r>
            <a:r>
              <a:rPr lang="en-GB" sz="1400" i="1" dirty="0">
                <a:effectLst/>
                <a:latin typeface="+mj-lt"/>
                <a:ea typeface="Calibri" panose="020F0502020204030204" pitchFamily="34" charset="0"/>
                <a:cs typeface="Times New Roman" panose="02020603050405020304" pitchFamily="18" charset="0"/>
              </a:rPr>
              <a:t>ost employer on behalf of the Lead Employer, St Helens and Knowsley NHS Trust, for specialty, core and general practice </a:t>
            </a:r>
            <a:r>
              <a:rPr lang="en-GB" sz="1400" i="1" dirty="0">
                <a:latin typeface="+mj-lt"/>
                <a:ea typeface="Calibri" panose="020F0502020204030204" pitchFamily="34" charset="0"/>
                <a:cs typeface="Times New Roman" panose="02020603050405020304" pitchFamily="18" charset="0"/>
              </a:rPr>
              <a:t>t</a:t>
            </a:r>
            <a:r>
              <a:rPr lang="en-GB" sz="1400" i="1" dirty="0">
                <a:effectLst/>
                <a:latin typeface="+mj-lt"/>
                <a:ea typeface="Calibri" panose="020F0502020204030204" pitchFamily="34" charset="0"/>
                <a:cs typeface="Times New Roman" panose="02020603050405020304" pitchFamily="18" charset="0"/>
              </a:rPr>
              <a:t>rainees and we host a further 165 trainee doctors working at the Trust across our specialties.</a:t>
            </a: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dirty="0">
              <a:highlight>
                <a:srgbClr val="FFFF00"/>
              </a:highlight>
              <a:ea typeface="Calibri" panose="020F0502020204030204" pitchFamily="34" charset="0"/>
              <a:cs typeface="Times New Roman" panose="02020603050405020304" pitchFamily="18" charset="0"/>
            </a:endParaRPr>
          </a:p>
          <a:p>
            <a:pPr marL="0" indent="0"/>
            <a:endParaRPr lang="en-GB" sz="1400" dirty="0">
              <a:highlight>
                <a:srgbClr val="FFFF00"/>
              </a:highlight>
              <a:ea typeface="Calibri" panose="020F0502020204030204" pitchFamily="34" charset="0"/>
              <a:cs typeface="Times New Roman" panose="02020603050405020304" pitchFamily="18" charset="0"/>
            </a:endParaRP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indent="0"/>
            <a:endParaRPr lang="en-GB" sz="1400" dirty="0">
              <a:highlight>
                <a:srgbClr val="FFFF00"/>
              </a:highlight>
              <a:ea typeface="Calibri" panose="020F0502020204030204" pitchFamily="34" charset="0"/>
              <a:cs typeface="Times New Roman" panose="02020603050405020304" pitchFamily="18" charset="0"/>
            </a:endParaRPr>
          </a:p>
          <a:p>
            <a:pPr marL="0" indent="0"/>
            <a:endParaRPr lang="en-GB" sz="1400"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b="1" dirty="0">
              <a:effectLst/>
              <a:highlight>
                <a:srgbClr val="FFFF00"/>
              </a:highlight>
              <a:ea typeface="Calibri" panose="020F0502020204030204" pitchFamily="34" charset="0"/>
              <a:cs typeface="Times New Roman" panose="02020603050405020304" pitchFamily="18" charset="0"/>
            </a:endParaRPr>
          </a:p>
          <a:p>
            <a:pPr marL="0" lvl="0" indent="0">
              <a:lnSpc>
                <a:spcPct val="115000"/>
              </a:lnSpc>
            </a:pPr>
            <a:endParaRPr lang="en-GB" sz="1400" b="1" dirty="0">
              <a:highlight>
                <a:srgbClr val="FFFF00"/>
              </a:highlight>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16E01C18-EFE0-7D5D-056B-3EA298054F8D}"/>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graphicFrame>
        <p:nvGraphicFramePr>
          <p:cNvPr id="7" name="Table 6">
            <a:extLst>
              <a:ext uri="{FF2B5EF4-FFF2-40B4-BE49-F238E27FC236}">
                <a16:creationId xmlns:a16="http://schemas.microsoft.com/office/drawing/2014/main" id="{A8A87B1C-6409-435F-26CE-922C0C70C084}"/>
              </a:ext>
            </a:extLst>
          </p:cNvPr>
          <p:cNvGraphicFramePr>
            <a:graphicFrameLocks/>
          </p:cNvGraphicFramePr>
          <p:nvPr>
            <p:extLst>
              <p:ext uri="{D42A27DB-BD31-4B8C-83A1-F6EECF244321}">
                <p14:modId xmlns:p14="http://schemas.microsoft.com/office/powerpoint/2010/main" val="3846318980"/>
              </p:ext>
            </p:extLst>
          </p:nvPr>
        </p:nvGraphicFramePr>
        <p:xfrm>
          <a:off x="1763688" y="3645024"/>
          <a:ext cx="4392489" cy="1800200"/>
        </p:xfrm>
        <a:graphic>
          <a:graphicData uri="http://schemas.openxmlformats.org/drawingml/2006/table">
            <a:tbl>
              <a:tblPr firstRow="1" bandRow="1">
                <a:tableStyleId>{5C22544A-7EE6-4342-B048-85BDC9FD1C3A}</a:tableStyleId>
              </a:tblPr>
              <a:tblGrid>
                <a:gridCol w="1123660">
                  <a:extLst>
                    <a:ext uri="{9D8B030D-6E8A-4147-A177-3AD203B41FA5}">
                      <a16:colId xmlns:a16="http://schemas.microsoft.com/office/drawing/2014/main" val="949073714"/>
                    </a:ext>
                  </a:extLst>
                </a:gridCol>
                <a:gridCol w="1655261">
                  <a:extLst>
                    <a:ext uri="{9D8B030D-6E8A-4147-A177-3AD203B41FA5}">
                      <a16:colId xmlns:a16="http://schemas.microsoft.com/office/drawing/2014/main" val="1766744546"/>
                    </a:ext>
                  </a:extLst>
                </a:gridCol>
                <a:gridCol w="1613568">
                  <a:extLst>
                    <a:ext uri="{9D8B030D-6E8A-4147-A177-3AD203B41FA5}">
                      <a16:colId xmlns:a16="http://schemas.microsoft.com/office/drawing/2014/main" val="875808212"/>
                    </a:ext>
                  </a:extLst>
                </a:gridCol>
              </a:tblGrid>
              <a:tr h="472228">
                <a:tc>
                  <a:txBody>
                    <a:bodyPr/>
                    <a:lstStyle/>
                    <a:p>
                      <a:pPr algn="ctr">
                        <a:lnSpc>
                          <a:spcPct val="115000"/>
                        </a:lnSpc>
                        <a:spcAft>
                          <a:spcPts val="1000"/>
                        </a:spcAft>
                      </a:pPr>
                      <a:r>
                        <a:rPr lang="en-GB" sz="1400" dirty="0">
                          <a:solidFill>
                            <a:schemeClr val="tx1"/>
                          </a:solidFill>
                          <a:effectLst/>
                          <a:latin typeface="+mn-lt"/>
                        </a:rPr>
                        <a:t>Medical Staff </a:t>
                      </a:r>
                      <a:r>
                        <a:rPr lang="en-GB" sz="1400" dirty="0">
                          <a:solidFill>
                            <a:schemeClr val="tx1"/>
                          </a:solidFill>
                          <a:effectLst/>
                          <a:latin typeface="+mn-lt"/>
                          <a:ea typeface="Calibri" panose="020F0502020204030204" pitchFamily="34" charset="0"/>
                          <a:cs typeface="Times New Roman" panose="02020603050405020304" pitchFamily="18" charset="0"/>
                        </a:rPr>
                        <a:t> </a:t>
                      </a:r>
                      <a:endParaRPr lang="en-GB"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dirty="0">
                          <a:solidFill>
                            <a:schemeClr val="tx1"/>
                          </a:solidFill>
                          <a:effectLst/>
                          <a:latin typeface="+mn-lt"/>
                        </a:rPr>
                        <a:t>FTE Budgeted</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dirty="0">
                          <a:solidFill>
                            <a:schemeClr val="tx1"/>
                          </a:solidFill>
                          <a:effectLst/>
                          <a:latin typeface="+mn-lt"/>
                        </a:rPr>
                        <a:t>FTE Actual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893123179"/>
                  </a:ext>
                </a:extLst>
              </a:tr>
              <a:tr h="283793">
                <a:tc>
                  <a:txBody>
                    <a:bodyPr/>
                    <a:lstStyle/>
                    <a:p>
                      <a:pPr algn="ctr">
                        <a:lnSpc>
                          <a:spcPct val="115000"/>
                        </a:lnSpc>
                        <a:spcAft>
                          <a:spcPts val="1000"/>
                        </a:spcAft>
                      </a:pPr>
                      <a:r>
                        <a:rPr lang="en-GB" sz="1400" b="1" dirty="0">
                          <a:solidFill>
                            <a:schemeClr val="tx1"/>
                          </a:solidFill>
                          <a:effectLst/>
                          <a:latin typeface="+mn-lt"/>
                        </a:rPr>
                        <a:t>Tier 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257.01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238.11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284697"/>
                  </a:ext>
                </a:extLst>
              </a:tr>
              <a:tr h="297481">
                <a:tc>
                  <a:txBody>
                    <a:bodyPr/>
                    <a:lstStyle/>
                    <a:p>
                      <a:pPr algn="ctr">
                        <a:lnSpc>
                          <a:spcPct val="115000"/>
                        </a:lnSpc>
                        <a:spcAft>
                          <a:spcPts val="1000"/>
                        </a:spcAft>
                      </a:pPr>
                      <a:r>
                        <a:rPr lang="en-GB" sz="1400" b="1" dirty="0">
                          <a:solidFill>
                            <a:schemeClr val="tx1"/>
                          </a:solidFill>
                          <a:effectLst/>
                          <a:latin typeface="+mn-lt"/>
                        </a:rPr>
                        <a:t>Tier 2</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150.21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125.8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63848"/>
                  </a:ext>
                </a:extLst>
              </a:tr>
              <a:tr h="278135">
                <a:tc>
                  <a:txBody>
                    <a:bodyPr/>
                    <a:lstStyle/>
                    <a:p>
                      <a:pPr algn="ctr">
                        <a:lnSpc>
                          <a:spcPct val="115000"/>
                        </a:lnSpc>
                        <a:spcAft>
                          <a:spcPts val="1000"/>
                        </a:spcAft>
                      </a:pPr>
                      <a:r>
                        <a:rPr lang="en-GB" sz="1400" b="1" dirty="0">
                          <a:solidFill>
                            <a:schemeClr val="tx1"/>
                          </a:solidFill>
                          <a:effectLst/>
                          <a:latin typeface="+mn-lt"/>
                          <a:ea typeface="Calibri" panose="020F0502020204030204" pitchFamily="34" charset="0"/>
                          <a:cs typeface="Times New Roman" panose="02020603050405020304" pitchFamily="18" charset="0"/>
                        </a:rPr>
                        <a:t>Tier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139.18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154.2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348044"/>
                  </a:ext>
                </a:extLst>
              </a:tr>
              <a:tr h="468563">
                <a:tc>
                  <a:txBody>
                    <a:bodyPr/>
                    <a:lstStyle/>
                    <a:p>
                      <a:pPr algn="ctr">
                        <a:lnSpc>
                          <a:spcPct val="115000"/>
                        </a:lnSpc>
                        <a:spcAft>
                          <a:spcPts val="1000"/>
                        </a:spcAft>
                      </a:pPr>
                      <a:r>
                        <a:rPr lang="en-GB" sz="1400" b="1" dirty="0">
                          <a:solidFill>
                            <a:schemeClr val="tx1"/>
                          </a:solidFill>
                          <a:effectLst/>
                          <a:latin typeface="+mn-lt"/>
                        </a:rPr>
                        <a:t>Total</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546.40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518.11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900221676"/>
                  </a:ext>
                </a:extLst>
              </a:tr>
            </a:tbl>
          </a:graphicData>
        </a:graphic>
      </p:graphicFrame>
    </p:spTree>
    <p:extLst>
      <p:ext uri="{BB962C8B-B14F-4D97-AF65-F5344CB8AC3E}">
        <p14:creationId xmlns:p14="http://schemas.microsoft.com/office/powerpoint/2010/main" val="193478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p>
        </p:txBody>
      </p:sp>
      <p:sp>
        <p:nvSpPr>
          <p:cNvPr id="2" name="Content Placeholder 2">
            <a:extLst>
              <a:ext uri="{FF2B5EF4-FFF2-40B4-BE49-F238E27FC236}">
                <a16:creationId xmlns:a16="http://schemas.microsoft.com/office/drawing/2014/main" id="{5DD61A27-9921-B71F-CE77-E69239E9F92B}"/>
              </a:ext>
            </a:extLst>
          </p:cNvPr>
          <p:cNvSpPr>
            <a:spLocks noGrp="1"/>
          </p:cNvSpPr>
          <p:nvPr>
            <p:ph sz="half" idx="1"/>
          </p:nvPr>
        </p:nvSpPr>
        <p:spPr>
          <a:xfrm>
            <a:off x="283348" y="1050086"/>
            <a:ext cx="8487530" cy="730406"/>
          </a:xfrm>
        </p:spPr>
        <p:txBody>
          <a:bodyPr/>
          <a:lstStyle/>
          <a:p>
            <a:pPr marL="0" lvl="0" indent="0"/>
            <a:r>
              <a:rPr lang="en-GB" sz="1400" b="1" dirty="0">
                <a:effectLst/>
                <a:ea typeface="Times New Roman" panose="02020603050405020304" pitchFamily="18" charset="0"/>
              </a:rPr>
              <a:t>Consultant Vacancies</a:t>
            </a:r>
            <a:endParaRPr lang="en-GB" sz="1400" b="1" dirty="0">
              <a:ea typeface="Times New Roman" panose="02020603050405020304" pitchFamily="18" charset="0"/>
            </a:endParaRPr>
          </a:p>
          <a:p>
            <a:pPr marL="0" indent="0"/>
            <a:r>
              <a:rPr lang="en-GB" sz="1400" dirty="0">
                <a:effectLst/>
                <a:ea typeface="Calibri" panose="020F0502020204030204" pitchFamily="34" charset="0"/>
                <a:cs typeface="Times New Roman" panose="02020603050405020304" pitchFamily="18" charset="0"/>
              </a:rPr>
              <a:t>The table below gives an overview of the vacancies </a:t>
            </a:r>
            <a:r>
              <a:rPr lang="en-GB" sz="1400" dirty="0">
                <a:ea typeface="Calibri" panose="020F0502020204030204" pitchFamily="34" charset="0"/>
                <a:cs typeface="Times New Roman" panose="02020603050405020304" pitchFamily="18" charset="0"/>
              </a:rPr>
              <a:t>:</a:t>
            </a:r>
            <a:endParaRPr lang="en-GB" sz="1400" b="1" dirty="0">
              <a:effectLst/>
              <a:ea typeface="Times New Roman" panose="02020603050405020304" pitchFamily="18" charset="0"/>
            </a:endParaRPr>
          </a:p>
          <a:p>
            <a:pPr marL="0" lvl="0" indent="0"/>
            <a:endParaRPr lang="en-GB" sz="1400" dirty="0">
              <a:effectLst/>
              <a:ea typeface="Times New Roman" panose="02020603050405020304" pitchFamily="18" charset="0"/>
            </a:endParaRPr>
          </a:p>
          <a:p>
            <a:pPr marL="0" indent="0"/>
            <a:endParaRPr lang="en-GB" sz="1400" dirty="0">
              <a:effectLst/>
              <a:ea typeface="Times New Roman" panose="02020603050405020304" pitchFamily="18" charset="0"/>
            </a:endParaRPr>
          </a:p>
          <a:p>
            <a:pPr marL="0" lvl="0" indent="0">
              <a:lnSpc>
                <a:spcPct val="115000"/>
              </a:lnSpc>
            </a:pPr>
            <a:endParaRPr lang="en-GB" sz="1400" dirty="0">
              <a:ea typeface="Calibri" panose="020F0502020204030204" pitchFamily="34" charset="0"/>
              <a:cs typeface="Times New Roman" panose="02020603050405020304" pitchFamily="18" charset="0"/>
            </a:endParaRPr>
          </a:p>
          <a:p>
            <a:pPr marL="0" indent="0"/>
            <a:endParaRPr lang="en-GB" sz="1400" dirty="0">
              <a:ea typeface="Calibri" panose="020F0502020204030204" pitchFamily="34" charset="0"/>
              <a:cs typeface="Times New Roman" panose="02020603050405020304" pitchFamily="18" charset="0"/>
            </a:endParaRPr>
          </a:p>
          <a:p>
            <a:pPr marL="0" indent="0"/>
            <a:endParaRPr lang="en-GB" sz="1400" dirty="0">
              <a:effectLst/>
              <a:ea typeface="Calibri" panose="020F0502020204030204" pitchFamily="34" charset="0"/>
              <a:cs typeface="Times New Roman" panose="02020603050405020304" pitchFamily="18" charset="0"/>
            </a:endParaRPr>
          </a:p>
          <a:p>
            <a:pPr marL="0" indent="0"/>
            <a:endParaRPr lang="en-GB" sz="1400" dirty="0">
              <a:ea typeface="Calibri" panose="020F0502020204030204" pitchFamily="34" charset="0"/>
              <a:cs typeface="Times New Roman" panose="02020603050405020304" pitchFamily="18" charset="0"/>
            </a:endParaRPr>
          </a:p>
          <a:p>
            <a:pPr marL="0" indent="0"/>
            <a:endParaRPr lang="en-GB" sz="1400" dirty="0">
              <a:effectLst/>
              <a:ea typeface="Calibri" panose="020F0502020204030204" pitchFamily="34" charset="0"/>
              <a:cs typeface="Times New Roman" panose="02020603050405020304" pitchFamily="18" charset="0"/>
            </a:endParaRPr>
          </a:p>
          <a:p>
            <a:pPr marL="0" lvl="0" indent="0">
              <a:lnSpc>
                <a:spcPct val="115000"/>
              </a:lnSpc>
            </a:pPr>
            <a:endParaRPr lang="en-GB" sz="1400" b="1" dirty="0">
              <a:effectLst/>
              <a:ea typeface="Calibri" panose="020F0502020204030204" pitchFamily="34" charset="0"/>
              <a:cs typeface="Times New Roman" panose="02020603050405020304" pitchFamily="18" charset="0"/>
            </a:endParaRPr>
          </a:p>
          <a:p>
            <a:pPr marL="0" lvl="0" indent="0">
              <a:lnSpc>
                <a:spcPct val="115000"/>
              </a:lnSpc>
            </a:pPr>
            <a:endParaRPr lang="en-GB" sz="1400" b="1" dirty="0">
              <a:ea typeface="Calibri" panose="020F0502020204030204" pitchFamily="34" charset="0"/>
              <a:cs typeface="Times New Roman" panose="02020603050405020304" pitchFamily="18" charset="0"/>
            </a:endParaRP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F3D80E20-729B-CAC1-CDB2-C77944A7DC2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pic>
        <p:nvPicPr>
          <p:cNvPr id="6" name="Picture 5">
            <a:extLst>
              <a:ext uri="{FF2B5EF4-FFF2-40B4-BE49-F238E27FC236}">
                <a16:creationId xmlns:a16="http://schemas.microsoft.com/office/drawing/2014/main" id="{BE204957-B58B-608D-398B-A3608796A29B}"/>
              </a:ext>
            </a:extLst>
          </p:cNvPr>
          <p:cNvPicPr>
            <a:picLocks noChangeAspect="1"/>
          </p:cNvPicPr>
          <p:nvPr/>
        </p:nvPicPr>
        <p:blipFill>
          <a:blip r:embed="rId2"/>
          <a:stretch>
            <a:fillRect/>
          </a:stretch>
        </p:blipFill>
        <p:spPr>
          <a:xfrm>
            <a:off x="317247" y="1733276"/>
            <a:ext cx="8509505" cy="4460992"/>
          </a:xfrm>
          <a:prstGeom prst="rect">
            <a:avLst/>
          </a:prstGeom>
        </p:spPr>
      </p:pic>
    </p:spTree>
    <p:extLst>
      <p:ext uri="{BB962C8B-B14F-4D97-AF65-F5344CB8AC3E}">
        <p14:creationId xmlns:p14="http://schemas.microsoft.com/office/powerpoint/2010/main" val="15016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F3D80E20-729B-CAC1-CDB2-C77944A7DC2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sp>
        <p:nvSpPr>
          <p:cNvPr id="7" name="Content Placeholder 2">
            <a:extLst>
              <a:ext uri="{FF2B5EF4-FFF2-40B4-BE49-F238E27FC236}">
                <a16:creationId xmlns:a16="http://schemas.microsoft.com/office/drawing/2014/main" id="{1700305F-586B-AC2B-9895-DE1AB27C946A}"/>
              </a:ext>
            </a:extLst>
          </p:cNvPr>
          <p:cNvSpPr>
            <a:spLocks noGrp="1"/>
          </p:cNvSpPr>
          <p:nvPr>
            <p:ph sz="half" idx="1"/>
          </p:nvPr>
        </p:nvSpPr>
        <p:spPr>
          <a:xfrm>
            <a:off x="251520" y="980728"/>
            <a:ext cx="8568952" cy="6048672"/>
          </a:xfrm>
        </p:spPr>
        <p:txBody>
          <a:bodyPr/>
          <a:lstStyle/>
          <a:p>
            <a:pPr marL="0" indent="0" algn="ctr"/>
            <a:r>
              <a:rPr lang="en-GB" sz="1400" b="1" dirty="0">
                <a:effectLst/>
                <a:ea typeface="Times New Roman" panose="02020603050405020304" pitchFamily="18" charset="0"/>
              </a:rPr>
              <a:t>Medical Workforce Group General Update</a:t>
            </a:r>
          </a:p>
          <a:p>
            <a:pPr marL="0" indent="0" algn="ctr"/>
            <a:endParaRPr lang="en-GB" sz="1400" b="1" u="sng" dirty="0">
              <a:effectLst/>
              <a:ea typeface="Times New Roman" panose="02020603050405020304" pitchFamily="18" charset="0"/>
            </a:endParaRPr>
          </a:p>
          <a:p>
            <a:pPr>
              <a:buFont typeface="Arial" panose="020B0604020202020204" pitchFamily="34" charset="0"/>
              <a:buChar char="•"/>
            </a:pPr>
            <a:r>
              <a:rPr lang="en-GB" sz="1400" b="1" dirty="0">
                <a:ea typeface="Times New Roman" panose="02020603050405020304" pitchFamily="18" charset="0"/>
              </a:rPr>
              <a:t>Senior Medical Recruitment</a:t>
            </a:r>
            <a:endParaRPr lang="en-GB" sz="1400" dirty="0">
              <a:ea typeface="Times New Roman" panose="02020603050405020304" pitchFamily="18" charset="0"/>
            </a:endParaRPr>
          </a:p>
          <a:p>
            <a:pPr marL="358775" indent="0"/>
            <a:r>
              <a:rPr lang="en-GB" sz="1400" dirty="0">
                <a:ea typeface="Times New Roman" panose="02020603050405020304" pitchFamily="18" charset="0"/>
              </a:rPr>
              <a:t>This is monitored by the Medical Workforce Group &amp; seeks to assist divisions with e.g. </a:t>
            </a:r>
            <a:r>
              <a:rPr lang="en-GB" sz="1400" dirty="0">
                <a:effectLst/>
                <a:ea typeface="Times New Roman" panose="02020603050405020304" pitchFamily="18" charset="0"/>
              </a:rPr>
              <a:t>those difficult to fill specialties and ensure that all options are being explored.  </a:t>
            </a:r>
          </a:p>
          <a:p>
            <a:pPr marL="358775" indent="0"/>
            <a:r>
              <a:rPr lang="en-GB" sz="1400" dirty="0">
                <a:effectLst/>
                <a:ea typeface="Times New Roman" panose="02020603050405020304" pitchFamily="18" charset="0"/>
              </a:rPr>
              <a:t>*There have been a number of positive appointments recently including in Urology, Radiology &amp; Anaesthetics.</a:t>
            </a:r>
          </a:p>
          <a:p>
            <a:pPr>
              <a:buFont typeface="Arial" panose="020B0604020202020204" pitchFamily="34" charset="0"/>
              <a:buChar char="•"/>
            </a:pPr>
            <a:endParaRPr lang="en-GB" sz="800" dirty="0">
              <a:ea typeface="Times New Roman" panose="02020603050405020304" pitchFamily="18" charset="0"/>
            </a:endParaRPr>
          </a:p>
          <a:p>
            <a:pPr>
              <a:buFont typeface="Arial" panose="020B0604020202020204" pitchFamily="34" charset="0"/>
              <a:buChar char="•"/>
            </a:pPr>
            <a:r>
              <a:rPr lang="en-GB" sz="1400" b="1" dirty="0">
                <a:effectLst/>
                <a:ea typeface="Times New Roman" panose="02020603050405020304" pitchFamily="18" charset="0"/>
              </a:rPr>
              <a:t>Senior Medical Locum Expenditure</a:t>
            </a:r>
            <a:endParaRPr lang="en-GB" sz="1400" dirty="0">
              <a:effectLst/>
              <a:ea typeface="Times New Roman" panose="02020603050405020304" pitchFamily="18" charset="0"/>
            </a:endParaRPr>
          </a:p>
          <a:p>
            <a:pPr marL="358775" indent="0"/>
            <a:r>
              <a:rPr lang="en-GB" sz="1400" dirty="0">
                <a:effectLst/>
                <a:ea typeface="Times New Roman" panose="02020603050405020304" pitchFamily="18" charset="0"/>
              </a:rPr>
              <a:t>This is also being monitored by the Group so that it can actively seek to assist divisions in reducing costs whilst also focusing on ensuring ensure safe staffing levels and patient safety. This exercise has already demonstrated significant financial savings and cost avoidance for the Trust.</a:t>
            </a:r>
          </a:p>
          <a:p>
            <a:pPr>
              <a:buFont typeface="Arial" panose="020B0604020202020204" pitchFamily="34" charset="0"/>
              <a:buChar char="•"/>
            </a:pPr>
            <a:endParaRPr lang="en-GB" sz="800" dirty="0">
              <a:ea typeface="Times New Roman" panose="02020603050405020304" pitchFamily="18" charset="0"/>
            </a:endParaRPr>
          </a:p>
          <a:p>
            <a:pPr>
              <a:buFont typeface="Arial" panose="020B0604020202020204" pitchFamily="34" charset="0"/>
              <a:buChar char="•"/>
            </a:pPr>
            <a:r>
              <a:rPr lang="en-GB" sz="1400" b="1" dirty="0">
                <a:effectLst/>
                <a:ea typeface="Times New Roman" panose="02020603050405020304" pitchFamily="18" charset="0"/>
              </a:rPr>
              <a:t>GMC Survey and Mandatory Training</a:t>
            </a:r>
            <a:endParaRPr lang="en-GB" sz="1400" b="1" dirty="0">
              <a:ea typeface="Times New Roman" panose="02020603050405020304" pitchFamily="18" charset="0"/>
            </a:endParaRPr>
          </a:p>
          <a:p>
            <a:pPr marL="358775" indent="0"/>
            <a:r>
              <a:rPr lang="en-GB" sz="1400" dirty="0">
                <a:effectLst/>
                <a:ea typeface="Times New Roman" panose="02020603050405020304" pitchFamily="18" charset="0"/>
              </a:rPr>
              <a:t>The Group have placed great emphasis on improving the GMC Survey Results &amp; mandatory </a:t>
            </a:r>
            <a:r>
              <a:rPr lang="en-GB" sz="1400" dirty="0">
                <a:ea typeface="Times New Roman" panose="02020603050405020304" pitchFamily="18" charset="0"/>
              </a:rPr>
              <a:t>t</a:t>
            </a:r>
            <a:r>
              <a:rPr lang="en-GB" sz="1400" dirty="0">
                <a:effectLst/>
                <a:ea typeface="Times New Roman" panose="02020603050405020304" pitchFamily="18" charset="0"/>
              </a:rPr>
              <a:t>raining compliance rates in 2024.  T</a:t>
            </a:r>
            <a:r>
              <a:rPr lang="en-GB" sz="1400" dirty="0">
                <a:ea typeface="Times New Roman" panose="02020603050405020304" pitchFamily="18" charset="0"/>
              </a:rPr>
              <a:t>here has been improvements in both areas &amp; will help with attracting doctors to the Trust. </a:t>
            </a:r>
          </a:p>
          <a:p>
            <a:pPr marL="358775" indent="0"/>
            <a:r>
              <a:rPr lang="en-GB" sz="1400" b="1" u="sng" dirty="0">
                <a:ea typeface="Times New Roman" panose="02020603050405020304" pitchFamily="18" charset="0"/>
              </a:rPr>
              <a:t>N.B.</a:t>
            </a:r>
            <a:r>
              <a:rPr lang="en-GB" sz="1400" dirty="0">
                <a:ea typeface="Times New Roman" panose="02020603050405020304" pitchFamily="18" charset="0"/>
              </a:rPr>
              <a:t> Likewise, the Trust has now moved to the top 20% of regional trusts for mandatory training compliance for Lead Employer doctors.</a:t>
            </a:r>
          </a:p>
          <a:p>
            <a:pPr>
              <a:buFont typeface="Arial" panose="020B0604020202020204" pitchFamily="34" charset="0"/>
              <a:buChar char="•"/>
            </a:pPr>
            <a:endParaRPr lang="en-GB" sz="800" dirty="0">
              <a:effectLst/>
              <a:ea typeface="Times New Roman" panose="02020603050405020304" pitchFamily="18" charset="0"/>
            </a:endParaRPr>
          </a:p>
          <a:p>
            <a:pPr>
              <a:buFont typeface="Arial" panose="020B0604020202020204" pitchFamily="34" charset="0"/>
              <a:buChar char="•"/>
            </a:pPr>
            <a:r>
              <a:rPr lang="en-GB" sz="1400" b="1" dirty="0">
                <a:ea typeface="Times New Roman" panose="02020603050405020304" pitchFamily="18" charset="0"/>
              </a:rPr>
              <a:t>Portfolio Pathway and Workforce Planning</a:t>
            </a:r>
          </a:p>
          <a:p>
            <a:pPr marL="358775" indent="0"/>
            <a:r>
              <a:rPr lang="en-GB" sz="1400" dirty="0">
                <a:ea typeface="Times New Roman" panose="02020603050405020304" pitchFamily="18" charset="0"/>
              </a:rPr>
              <a:t>The group have undertaken research into the type of support which can be provided to Doctors wanting to undertake CESR &amp; ultimately eligible for Consultant posts to help with workforce planning, particularly in those difficult to fill areas. A revised paper will be presented to the Group in January &amp; then forwarded to the Trust Executives, giving recommendations on next steps.</a:t>
            </a:r>
            <a:endParaRPr lang="en-GB" sz="1400" dirty="0">
              <a:effectLst/>
              <a:ea typeface="Times New Roman" panose="02020603050405020304" pitchFamily="18" charset="0"/>
            </a:endParaRPr>
          </a:p>
          <a:p>
            <a:pPr marL="0" indent="0"/>
            <a:endParaRPr lang="en-GB" sz="1400" b="1" dirty="0">
              <a:ea typeface="Calibri" panose="020F0502020204030204" pitchFamily="34" charset="0"/>
              <a:cs typeface="Times New Roman" panose="02020603050405020304" pitchFamily="18" charset="0"/>
            </a:endParaRPr>
          </a:p>
          <a:p>
            <a:pPr marL="0" indent="0"/>
            <a:endParaRPr lang="en-GB" sz="1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57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35232" y="23983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18. Medical Workforce</a:t>
            </a:r>
          </a:p>
        </p:txBody>
      </p:sp>
      <p:sp>
        <p:nvSpPr>
          <p:cNvPr id="4" name="Rectangle 1">
            <a:extLst>
              <a:ext uri="{FF2B5EF4-FFF2-40B4-BE49-F238E27FC236}">
                <a16:creationId xmlns:a16="http://schemas.microsoft.com/office/drawing/2014/main" id="{BC234878-DA01-46D6-541E-2F58A52EE007}"/>
              </a:ext>
            </a:extLst>
          </p:cNvPr>
          <p:cNvSpPr>
            <a:spLocks noChangeArrowheads="1"/>
          </p:cNvSpPr>
          <p:nvPr/>
        </p:nvSpPr>
        <p:spPr bwMode="auto">
          <a:xfrm>
            <a:off x="518863" y="1783142"/>
            <a:ext cx="154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TextBox 2">
            <a:extLst>
              <a:ext uri="{FF2B5EF4-FFF2-40B4-BE49-F238E27FC236}">
                <a16:creationId xmlns:a16="http://schemas.microsoft.com/office/drawing/2014/main" id="{F3D80E20-729B-CAC1-CDB2-C77944A7DC2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Medical Staffing</a:t>
            </a:r>
            <a:endParaRPr lang="en-GB" sz="900" b="1" dirty="0">
              <a:solidFill>
                <a:schemeClr val="bg1"/>
              </a:solidFill>
            </a:endParaRPr>
          </a:p>
        </p:txBody>
      </p:sp>
      <p:sp>
        <p:nvSpPr>
          <p:cNvPr id="7" name="Content Placeholder 2">
            <a:extLst>
              <a:ext uri="{FF2B5EF4-FFF2-40B4-BE49-F238E27FC236}">
                <a16:creationId xmlns:a16="http://schemas.microsoft.com/office/drawing/2014/main" id="{1700305F-586B-AC2B-9895-DE1AB27C946A}"/>
              </a:ext>
            </a:extLst>
          </p:cNvPr>
          <p:cNvSpPr>
            <a:spLocks noGrp="1"/>
          </p:cNvSpPr>
          <p:nvPr>
            <p:ph sz="half" idx="1"/>
          </p:nvPr>
        </p:nvSpPr>
        <p:spPr>
          <a:xfrm>
            <a:off x="323528" y="1124744"/>
            <a:ext cx="8249563" cy="4608512"/>
          </a:xfrm>
        </p:spPr>
        <p:txBody>
          <a:bodyPr/>
          <a:lstStyle/>
          <a:p>
            <a:pPr marL="0" indent="0"/>
            <a:r>
              <a:rPr lang="en-GB" sz="1400" b="1" dirty="0">
                <a:effectLst/>
                <a:ea typeface="Times New Roman" panose="02020603050405020304" pitchFamily="18" charset="0"/>
              </a:rPr>
              <a:t>Engagement with external agencies</a:t>
            </a:r>
          </a:p>
          <a:p>
            <a:pPr marL="155951" indent="-155951" defTabSz="415869">
              <a:buFont typeface="Arial" panose="020B0604020202020204" pitchFamily="34" charset="0"/>
              <a:buChar char="•"/>
            </a:pPr>
            <a:r>
              <a:rPr lang="en-GB" sz="1400" dirty="0"/>
              <a:t>Discussions with NHSP Gateway to seek ‘net new’ doctors to the UK &amp; NHS with Portfolio Pathway support with Speciality Doctor / Specialist roles back in July 2024. MOU has been signed off. Waiting for CVs for Microbiology once passed their MAG assessment process. Department engaged &amp; looking at our ‘offer’ in terms of relocation package &amp; RRP.</a:t>
            </a:r>
          </a:p>
          <a:p>
            <a:pPr marL="155951" indent="-155951" defTabSz="415869">
              <a:buFont typeface="Arial" panose="020B0604020202020204" pitchFamily="34" charset="0"/>
              <a:buChar char="•"/>
            </a:pPr>
            <a:endParaRPr lang="en-GB" sz="1400" dirty="0"/>
          </a:p>
          <a:p>
            <a:pPr marL="155951" indent="-155951" defTabSz="415869">
              <a:buFont typeface="Arial" panose="020B0604020202020204" pitchFamily="34" charset="0"/>
              <a:buChar char="•"/>
            </a:pPr>
            <a:r>
              <a:rPr lang="en-GB" sz="1400" dirty="0"/>
              <a:t>Actively engaging with ID Medical &amp; Doctors Relocate under NHS Framework – specifically within Medicine &amp; Microbiology to identify UK based doctors. Pulse have also been supporting Microbiology &amp; provided a suitable doctor, unfortunately the doctor had already accepted another appointment.</a:t>
            </a:r>
          </a:p>
          <a:p>
            <a:pPr marL="155951" indent="-155951" defTabSz="415869">
              <a:buFont typeface="Arial" panose="020B0604020202020204" pitchFamily="34" charset="0"/>
              <a:buChar char="•"/>
            </a:pPr>
            <a:endParaRPr lang="en-GB" sz="1400" dirty="0"/>
          </a:p>
          <a:p>
            <a:pPr marL="155951" indent="-155951" defTabSz="415869">
              <a:buFont typeface="Arial" panose="020B0604020202020204" pitchFamily="34" charset="0"/>
              <a:buChar char="•"/>
            </a:pPr>
            <a:r>
              <a:rPr lang="en-GB" sz="1400" dirty="0"/>
              <a:t>To date 21 CVs have been shared for potential Consultant vacancies from ID Medical &amp; Doctors Relocate. Only 2 appropriate candidates for General Medicine.  Unfortunately, these will not be going ahead due to a pending review of General Medicine job plans. The remainder of applicants did not have the required level of experience or passed their MRCP exams. </a:t>
            </a:r>
          </a:p>
          <a:p>
            <a:pPr marL="155951" indent="-155951" defTabSz="415869">
              <a:buFont typeface="Arial" panose="020B0604020202020204" pitchFamily="34" charset="0"/>
              <a:buChar char="•"/>
            </a:pPr>
            <a:endParaRPr lang="en-GB" sz="1400" dirty="0"/>
          </a:p>
          <a:p>
            <a:pPr marL="155951" indent="-155951" defTabSz="415869">
              <a:buFont typeface="Arial" panose="020B0604020202020204" pitchFamily="34" charset="0"/>
              <a:buChar char="•"/>
            </a:pPr>
            <a:r>
              <a:rPr lang="en-GB" sz="1400" dirty="0">
                <a:ea typeface="Calibri" panose="020F0502020204030204" pitchFamily="34" charset="0"/>
              </a:rPr>
              <a:t>Medicine have appointed 2 SCFs from ID Medical. They could however have been filled without using ID Medical as there was adequate applications via Trac but were advised to interview those sent by ID Medical alongside the Trac applications.  Consequently, this has resulted in the additional cost of the ID Medical’s finders’ fee.</a:t>
            </a:r>
            <a:endParaRPr lang="en-GB" sz="1600" b="1" dirty="0">
              <a:highlight>
                <a:srgbClr val="FFFF00"/>
              </a:highlight>
              <a:ea typeface="Times New Roman" panose="02020603050405020304" pitchFamily="18" charset="0"/>
            </a:endParaRPr>
          </a:p>
          <a:p>
            <a:pPr marL="0" indent="0"/>
            <a:endParaRPr lang="en-GB" sz="1800"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79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234932" y="-88269"/>
            <a:ext cx="7568623" cy="1134939"/>
          </a:xfrm>
          <a:prstGeom prst="rect">
            <a:avLst/>
          </a:prstGeom>
        </p:spPr>
        <p:txBody>
          <a:bodyPr vert="horz" lIns="91673" tIns="45837" rIns="91673" bIns="45837" rtlCol="0" anchor="ctr">
            <a:normAutofit/>
          </a:bodyPr>
          <a:lstStyle>
            <a:lvl1pPr algn="l" defTabSz="684017" rtl="0" eaLnBrk="1" latinLnBrk="0" hangingPunct="1">
              <a:lnSpc>
                <a:spcPct val="90000"/>
              </a:lnSpc>
              <a:spcBef>
                <a:spcPct val="0"/>
              </a:spcBef>
              <a:buNone/>
              <a:defRPr sz="3990" kern="1200">
                <a:solidFill>
                  <a:schemeClr val="accent1"/>
                </a:solidFill>
                <a:latin typeface="+mj-lt"/>
                <a:ea typeface="+mj-ea"/>
                <a:cs typeface="+mj-cs"/>
              </a:defRPr>
            </a:lvl1pPr>
          </a:lstStyle>
          <a:p>
            <a:r>
              <a:rPr lang="en-GB" sz="2005" b="1" dirty="0">
                <a:solidFill>
                  <a:srgbClr val="02AAA6"/>
                </a:solidFill>
                <a:latin typeface="Calibri" panose="020F0502020204030204" pitchFamily="34" charset="0"/>
                <a:cs typeface="Calibri" panose="020F0502020204030204" pitchFamily="34" charset="0"/>
              </a:rPr>
              <a:t>Nursing and Midwifery Recruitment and Retention </a:t>
            </a:r>
            <a:endParaRPr lang="en-GB" sz="2005" b="1" dirty="0">
              <a:solidFill>
                <a:srgbClr val="FF0000"/>
              </a:solidFill>
              <a:latin typeface="Calibri" panose="020F0502020204030204" pitchFamily="34" charset="0"/>
              <a:cs typeface="Calibri" panose="020F0502020204030204" pitchFamily="34" charset="0"/>
            </a:endParaRPr>
          </a:p>
        </p:txBody>
      </p:sp>
      <p:sp>
        <p:nvSpPr>
          <p:cNvPr id="4" name="Rectangle 3"/>
          <p:cNvSpPr/>
          <p:nvPr/>
        </p:nvSpPr>
        <p:spPr>
          <a:xfrm>
            <a:off x="503548" y="1336119"/>
            <a:ext cx="8136904" cy="504753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1400" dirty="0"/>
              <a:t>Continuing to work with NHSP to create a pathway enabling NHSP HCAs to apply directly to vacancies within the Trust, this ensures a quicker more efficient recruitment process</a:t>
            </a:r>
          </a:p>
          <a:p>
            <a:endParaRPr lang="en-GB" sz="1400" dirty="0">
              <a:latin typeface="Calibri" panose="020F0502020204030204" pitchFamily="34" charset="0"/>
            </a:endParaRPr>
          </a:p>
          <a:p>
            <a:pPr marL="285750" indent="-285750">
              <a:buFont typeface="Arial" panose="020B0604020202020204" pitchFamily="34" charset="0"/>
              <a:buChar char="•"/>
            </a:pPr>
            <a:r>
              <a:rPr lang="en-GB" sz="1400" dirty="0">
                <a:latin typeface="Calibri" panose="020F0502020204030204" pitchFamily="34" charset="0"/>
              </a:rPr>
              <a:t>Two members of staff have started the PNA (Professional Nurse Advocate) programme &amp; will be qualifying at the end of January</a:t>
            </a:r>
          </a:p>
          <a:p>
            <a:endParaRPr lang="en-GB" sz="1400" dirty="0">
              <a:highlight>
                <a:srgbClr val="FFFF00"/>
              </a:highlight>
              <a:latin typeface="Calibri" panose="020F0502020204030204" pitchFamily="34" charset="0"/>
            </a:endParaRPr>
          </a:p>
          <a:p>
            <a:pPr marL="285750" indent="-285750">
              <a:buFont typeface="Arial" panose="020B0604020202020204" pitchFamily="34" charset="0"/>
              <a:buChar char="•"/>
            </a:pPr>
            <a:r>
              <a:rPr lang="en-US" sz="1400" dirty="0">
                <a:effectLst/>
                <a:latin typeface="Calibri" panose="020F0502020204030204" pitchFamily="34" charset="0"/>
                <a:ea typeface="Cambria" panose="02040503050406030204" pitchFamily="18" charset="0"/>
                <a:cs typeface="Calibri" panose="020F0502020204030204" pitchFamily="34" charset="0"/>
              </a:rPr>
              <a:t>NHSE GIRFT Lead for Theatres to use the Trust’s Theatres staffing structure for a pilot in developing Scrub Practitioners</a:t>
            </a:r>
          </a:p>
          <a:p>
            <a:endParaRPr lang="en-GB"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t>As a result of a highly successful HCA Recruitment Event in November 2024, the 107 successful candidates are currently in the recruitment process &amp; awaiting confirmation of start dates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There has been a steady reduction in the use of agency from 10.1% in July to 5.8% in November</a:t>
            </a:r>
          </a:p>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r>
              <a:rPr lang="en-GB" sz="1400" dirty="0"/>
              <a:t>There are currently no vacancies in Midwifery.  4.76 WTE newly qualified midwives start dates have been confirmed &amp; 1 Band 6 start date to be confirmed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NHSE conducted a nursing, midwifery and AHP workforce review during </a:t>
            </a:r>
            <a:r>
              <a:rPr lang="en-GB" sz="1400" dirty="0">
                <a:latin typeface="+mj-lt"/>
              </a:rPr>
              <a:t>November with </a:t>
            </a:r>
            <a:r>
              <a:rPr lang="en-GB" sz="1400" dirty="0">
                <a:effectLst/>
                <a:latin typeface="+mj-lt"/>
                <a:ea typeface="Calibri" panose="020F0502020204030204" pitchFamily="34" charset="0"/>
              </a:rPr>
              <a:t>feedback around many of our “brilliant” and innovative practices. We await the formal feedback report.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endParaRPr lang="en-GB" sz="1400" dirty="0">
              <a:highlight>
                <a:srgbClr val="FFFF00"/>
              </a:highlight>
              <a:latin typeface="Calibri" panose="020F0502020204030204" pitchFamily="34" charset="0"/>
              <a:cs typeface="Calibri" panose="020F0502020204030204" pitchFamily="34" charset="0"/>
            </a:endParaRPr>
          </a:p>
          <a:p>
            <a:r>
              <a:rPr lang="en-GB" sz="1400" dirty="0">
                <a:highlight>
                  <a:srgbClr val="FFFF00"/>
                </a:highlight>
                <a:latin typeface="Calibri" panose="020F0502020204030204" pitchFamily="34" charset="0"/>
                <a:cs typeface="Calibri" panose="020F0502020204030204" pitchFamily="34" charset="0"/>
              </a:rPr>
              <a:t>  </a:t>
            </a:r>
          </a:p>
        </p:txBody>
      </p:sp>
      <p:sp>
        <p:nvSpPr>
          <p:cNvPr id="2" name="Subtitle 4">
            <a:extLst>
              <a:ext uri="{FF2B5EF4-FFF2-40B4-BE49-F238E27FC236}">
                <a16:creationId xmlns:a16="http://schemas.microsoft.com/office/drawing/2014/main" id="{0A95E0BC-ED17-5774-F442-2658CDC437D3}"/>
              </a:ext>
            </a:extLst>
          </p:cNvPr>
          <p:cNvSpPr txBox="1">
            <a:spLocks/>
          </p:cNvSpPr>
          <p:nvPr/>
        </p:nvSpPr>
        <p:spPr>
          <a:xfrm>
            <a:off x="35232" y="194116"/>
            <a:ext cx="7345080"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19. Good news</a:t>
            </a:r>
          </a:p>
        </p:txBody>
      </p:sp>
      <p:sp>
        <p:nvSpPr>
          <p:cNvPr id="5" name="Star: 5 Points 4">
            <a:extLst>
              <a:ext uri="{FF2B5EF4-FFF2-40B4-BE49-F238E27FC236}">
                <a16:creationId xmlns:a16="http://schemas.microsoft.com/office/drawing/2014/main" id="{21AE4FC2-8A32-32B8-7C3F-B33DDFAE4188}"/>
              </a:ext>
            </a:extLst>
          </p:cNvPr>
          <p:cNvSpPr/>
          <p:nvPr/>
        </p:nvSpPr>
        <p:spPr>
          <a:xfrm>
            <a:off x="2195736" y="218701"/>
            <a:ext cx="504057" cy="450534"/>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BFBA3669-B356-14E0-C4FB-1FEA8D0B2A4F}"/>
              </a:ext>
            </a:extLst>
          </p:cNvPr>
          <p:cNvSpPr txBox="1"/>
          <p:nvPr/>
        </p:nvSpPr>
        <p:spPr>
          <a:xfrm flipV="1">
            <a:off x="7380312" y="6562882"/>
            <a:ext cx="372737" cy="266652"/>
          </a:xfrm>
          <a:prstGeom prst="rect">
            <a:avLst/>
          </a:prstGeom>
          <a:solidFill>
            <a:schemeClr val="bg1"/>
          </a:solidFill>
          <a:ln>
            <a:noFill/>
          </a:ln>
        </p:spPr>
        <p:txBody>
          <a:bodyPr wrap="square" rtlCol="0">
            <a:spAutoFit/>
          </a:bodyPr>
          <a:lstStyle/>
          <a:p>
            <a:endParaRPr lang="en-GB" sz="2400" b="1" dirty="0">
              <a:solidFill>
                <a:schemeClr val="bg1"/>
              </a:solidFill>
            </a:endParaRPr>
          </a:p>
        </p:txBody>
      </p:sp>
    </p:spTree>
    <p:extLst>
      <p:ext uri="{BB962C8B-B14F-4D97-AF65-F5344CB8AC3E}">
        <p14:creationId xmlns:p14="http://schemas.microsoft.com/office/powerpoint/2010/main" val="20011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p:cNvSpPr txBox="1">
            <a:spLocks/>
          </p:cNvSpPr>
          <p:nvPr/>
        </p:nvSpPr>
        <p:spPr>
          <a:xfrm>
            <a:off x="49185" y="260648"/>
            <a:ext cx="7403135"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20. Going forward</a:t>
            </a:r>
          </a:p>
        </p:txBody>
      </p:sp>
      <p:sp>
        <p:nvSpPr>
          <p:cNvPr id="10" name="Rectangle 1">
            <a:extLst>
              <a:ext uri="{FF2B5EF4-FFF2-40B4-BE49-F238E27FC236}">
                <a16:creationId xmlns:a16="http://schemas.microsoft.com/office/drawing/2014/main" id="{9B3DF13C-694D-5B66-7A84-8EFE376814F1}"/>
              </a:ext>
            </a:extLst>
          </p:cNvPr>
          <p:cNvSpPr>
            <a:spLocks noChangeArrowheads="1"/>
          </p:cNvSpPr>
          <p:nvPr/>
        </p:nvSpPr>
        <p:spPr bwMode="auto">
          <a:xfrm>
            <a:off x="-2071" y="1034244"/>
            <a:ext cx="8492009"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en-GB" sz="1400" dirty="0">
              <a:highlight>
                <a:srgbClr val="FFFF00"/>
              </a:highlight>
            </a:endParaRPr>
          </a:p>
          <a:p>
            <a:pPr marL="742950" lvl="1" indent="-285750">
              <a:buFont typeface="Arial" panose="020B0604020202020204" pitchFamily="34" charset="0"/>
              <a:buChar char="•"/>
            </a:pPr>
            <a:r>
              <a:rPr lang="en-GB" sz="1400" dirty="0"/>
              <a:t>There has been a steady reduction in </a:t>
            </a:r>
          </a:p>
          <a:p>
            <a:pPr marL="720725" lvl="1"/>
            <a:r>
              <a:rPr lang="en-GB" sz="1400" dirty="0"/>
              <a:t>agency usage since July, and this is expected</a:t>
            </a:r>
          </a:p>
          <a:p>
            <a:pPr marL="720725" lvl="1"/>
            <a:r>
              <a:rPr lang="en-GB" sz="1400" dirty="0"/>
              <a:t>to continue with the implementation of </a:t>
            </a:r>
          </a:p>
          <a:p>
            <a:pPr marL="720725" lvl="1"/>
            <a:r>
              <a:rPr lang="en-GB" sz="1400" dirty="0"/>
              <a:t>effective initiatives to ensure </a:t>
            </a:r>
            <a:r>
              <a:rPr lang="en-GB" sz="1400"/>
              <a:t>cost savings :</a:t>
            </a:r>
            <a:endParaRPr lang="en-GB" sz="1400" dirty="0"/>
          </a:p>
          <a:p>
            <a:pPr marL="720725" lvl="1"/>
            <a:endParaRPr lang="en-GB" sz="1400" dirty="0"/>
          </a:p>
          <a:p>
            <a:pPr marL="742950" lvl="1" indent="-285750">
              <a:buFont typeface="Arial" panose="020B0604020202020204" pitchFamily="34" charset="0"/>
              <a:buChar char="•"/>
            </a:pPr>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lvl="1"/>
            <a:endParaRPr lang="en-GB" sz="1400" dirty="0">
              <a:highlight>
                <a:srgbClr val="FFFF00"/>
              </a:highlight>
            </a:endParaRPr>
          </a:p>
          <a:p>
            <a:pPr marL="742950" lvl="1" indent="-285750">
              <a:buFont typeface="Arial" panose="020B0604020202020204" pitchFamily="34" charset="0"/>
              <a:buChar char="•"/>
            </a:pPr>
            <a:r>
              <a:rPr lang="en-GB" sz="1400" dirty="0"/>
              <a:t>107 candidates were successfully appointed at the HCA Recruitment Event in November 2024 &amp; have been allocated to clinical areas.  Due to the high number the Training Department have reviewed the Care Certificate programme to ensure the new starters complete the training &amp; competencies as soon as possible</a:t>
            </a: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r>
              <a:rPr lang="en-GB" sz="1400" dirty="0"/>
              <a:t>The Emergency Department have developed a Development Transformation Programme which will provide support &amp; training for Band 5s career progression to a Band 6</a:t>
            </a:r>
          </a:p>
          <a:p>
            <a:pPr marL="742950" lvl="1" indent="-285750">
              <a:buFont typeface="Arial" panose="020B0604020202020204" pitchFamily="34" charset="0"/>
              <a:buChar char="•"/>
            </a:pPr>
            <a:endParaRPr lang="en-GB" sz="1400" dirty="0"/>
          </a:p>
          <a:p>
            <a:pPr marL="742950" lvl="1" indent="-285750">
              <a:buFont typeface="Arial" panose="020B0604020202020204" pitchFamily="34" charset="0"/>
              <a:buChar char="•"/>
            </a:pPr>
            <a:r>
              <a:rPr lang="en-GB" sz="1400" dirty="0"/>
              <a:t>Surgery &amp; Medicine have developed a career development programme for Trust Band 2 HCAs to upskill to a Band 3.  Clinical skills training will be provided by the Training Department</a:t>
            </a:r>
          </a:p>
          <a:p>
            <a:pPr marL="742950" lvl="1" indent="-285750">
              <a:buFont typeface="Arial" panose="020B0604020202020204" pitchFamily="34" charset="0"/>
              <a:buChar char="•"/>
            </a:pPr>
            <a:endParaRPr lang="en-GB" sz="1400" dirty="0"/>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a typeface="Aptos" panose="020B0004020202020204" pitchFamily="34" charset="0"/>
              <a:cs typeface="Calibri" panose="020F0502020204030204" pitchFamily="34" charset="0"/>
            </a:endParaRPr>
          </a:p>
          <a:p>
            <a:pPr marL="742950" lvl="1" indent="-285750">
              <a:buFont typeface="Arial" panose="020B0604020202020204" pitchFamily="34" charset="0"/>
              <a:buChar char="•"/>
            </a:pPr>
            <a:endParaRPr lang="en-GB" sz="1400" dirty="0">
              <a:highlight>
                <a:srgbClr val="FFFF00"/>
              </a:highlight>
            </a:endParaRPr>
          </a:p>
          <a:p>
            <a:pPr marL="742950" lvl="1"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endParaRPr lang="en-GB" sz="1400" dirty="0">
              <a:highlight>
                <a:srgbClr val="FFFF00"/>
              </a:highlight>
            </a:endParaRPr>
          </a:p>
          <a:p>
            <a:pPr marL="285750" indent="-285750">
              <a:buFont typeface="Arial" panose="020B0604020202020204" pitchFamily="34" charset="0"/>
              <a:buChar char="•"/>
            </a:pPr>
            <a:endParaRPr lang="en-GB" sz="1400" dirty="0">
              <a:highlight>
                <a:srgbClr val="FFFF00"/>
              </a:highlight>
            </a:endParaRPr>
          </a:p>
        </p:txBody>
      </p:sp>
      <p:graphicFrame>
        <p:nvGraphicFramePr>
          <p:cNvPr id="2" name="Chart 1">
            <a:extLst>
              <a:ext uri="{FF2B5EF4-FFF2-40B4-BE49-F238E27FC236}">
                <a16:creationId xmlns:a16="http://schemas.microsoft.com/office/drawing/2014/main" id="{367AC282-1928-AD57-CD8D-2462979771B2}"/>
              </a:ext>
            </a:extLst>
          </p:cNvPr>
          <p:cNvGraphicFramePr>
            <a:graphicFrameLocks/>
          </p:cNvGraphicFramePr>
          <p:nvPr>
            <p:extLst>
              <p:ext uri="{D42A27DB-BD31-4B8C-83A1-F6EECF244321}">
                <p14:modId xmlns:p14="http://schemas.microsoft.com/office/powerpoint/2010/main" val="4063820999"/>
              </p:ext>
            </p:extLst>
          </p:nvPr>
        </p:nvGraphicFramePr>
        <p:xfrm>
          <a:off x="4067944" y="908720"/>
          <a:ext cx="4710026"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249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9512" y="1052736"/>
            <a:ext cx="8280920" cy="6624736"/>
          </a:xfrm>
        </p:spPr>
        <p:txBody>
          <a:bodyPr>
            <a:normAutofit/>
          </a:bodyPr>
          <a:lstStyle/>
          <a:p>
            <a:pPr marL="0" indent="0">
              <a:lnSpc>
                <a:spcPct val="90000"/>
              </a:lnSpc>
              <a:buNone/>
            </a:pPr>
            <a:r>
              <a:rPr lang="en-US" sz="1400" b="1" dirty="0">
                <a:latin typeface="+mn-lt"/>
                <a:cs typeface="Calibri" panose="020F0502020204030204" pitchFamily="34" charset="0"/>
              </a:rPr>
              <a:t>This report provides the Committee with an update on the following:</a:t>
            </a:r>
          </a:p>
          <a:p>
            <a:pPr marL="0" indent="0">
              <a:lnSpc>
                <a:spcPct val="90000"/>
              </a:lnSpc>
              <a:buNone/>
            </a:pPr>
            <a:endParaRPr lang="en-US" sz="1400" b="1" dirty="0">
              <a:latin typeface="+mn-lt"/>
              <a:cs typeface="Calibri" panose="020F0502020204030204" pitchFamily="34" charset="0"/>
            </a:endParaRPr>
          </a:p>
          <a:p>
            <a:pPr marL="685800" lvl="1">
              <a:lnSpc>
                <a:spcPct val="90000"/>
              </a:lnSpc>
              <a:buFont typeface="Arial" panose="020B0604020202020204" pitchFamily="34" charset="0"/>
              <a:buChar char="•"/>
            </a:pPr>
            <a:r>
              <a:rPr lang="en-US" sz="1400" dirty="0">
                <a:latin typeface="+mn-lt"/>
                <a:cs typeface="Calibri" panose="020F0502020204030204" pitchFamily="34" charset="0"/>
              </a:rPr>
              <a:t>Staffing assurances</a:t>
            </a:r>
          </a:p>
          <a:p>
            <a:pPr marL="685800" lvl="1">
              <a:lnSpc>
                <a:spcPct val="90000"/>
              </a:lnSpc>
              <a:buFont typeface="Arial" panose="020B0604020202020204" pitchFamily="34" charset="0"/>
              <a:buChar char="•"/>
            </a:pPr>
            <a:endParaRPr lang="en-US" sz="1400" dirty="0">
              <a:latin typeface="+mn-lt"/>
              <a:cs typeface="Calibri" panose="020F0502020204030204" pitchFamily="34" charset="0"/>
            </a:endParaRPr>
          </a:p>
          <a:p>
            <a:pPr marL="685800" lvl="1">
              <a:lnSpc>
                <a:spcPct val="90000"/>
              </a:lnSpc>
              <a:buFont typeface="Arial" panose="020B0604020202020204" pitchFamily="34" charset="0"/>
              <a:buChar char="•"/>
            </a:pPr>
            <a:r>
              <a:rPr lang="en-US" sz="1400" dirty="0">
                <a:latin typeface="+mn-lt"/>
                <a:cs typeface="Calibri" panose="020F0502020204030204" pitchFamily="34" charset="0"/>
              </a:rPr>
              <a:t>Current challenges regarding staffing levels and risk mitigations, and the actions being taken to mitigate risks and financial impacts identified</a:t>
            </a:r>
          </a:p>
          <a:p>
            <a:pPr marL="685800" lvl="1">
              <a:lnSpc>
                <a:spcPct val="90000"/>
              </a:lnSpc>
              <a:buFont typeface="Arial" panose="020B0604020202020204" pitchFamily="34" charset="0"/>
              <a:buChar char="•"/>
            </a:pPr>
            <a:endParaRPr lang="en-US" sz="1400" b="0" i="0" dirty="0">
              <a:effectLst/>
              <a:latin typeface="+mn-lt"/>
              <a:cs typeface="Calibri" panose="020F0502020204030204" pitchFamily="34" charset="0"/>
            </a:endParaRPr>
          </a:p>
          <a:p>
            <a:pPr marL="685800" lvl="1">
              <a:lnSpc>
                <a:spcPct val="90000"/>
              </a:lnSpc>
              <a:buFont typeface="Arial" panose="020B0604020202020204" pitchFamily="34" charset="0"/>
              <a:buChar char="•"/>
            </a:pPr>
            <a:r>
              <a:rPr lang="en-US" sz="1400" b="0" i="0" dirty="0">
                <a:effectLst/>
                <a:latin typeface="+mn-lt"/>
                <a:cs typeface="Calibri" panose="020F0502020204030204" pitchFamily="34" charset="0"/>
              </a:rPr>
              <a:t>Safer staffing </a:t>
            </a:r>
            <a:r>
              <a:rPr lang="en-US" sz="1400" dirty="0">
                <a:latin typeface="+mn-lt"/>
                <a:cs typeface="Calibri" panose="020F0502020204030204" pitchFamily="34" charset="0"/>
              </a:rPr>
              <a:t>governance monitoring led by e</a:t>
            </a:r>
            <a:r>
              <a:rPr lang="en-US" sz="1400" b="0" i="0" dirty="0">
                <a:effectLst/>
                <a:latin typeface="+mn-lt"/>
                <a:cs typeface="Calibri" panose="020F0502020204030204" pitchFamily="34" charset="0"/>
              </a:rPr>
              <a:t>vidence-based decision-making on safe and effective staffing is a requirement for all NHS organisations</a:t>
            </a:r>
          </a:p>
          <a:p>
            <a:pPr marL="685800" lvl="1">
              <a:lnSpc>
                <a:spcPct val="90000"/>
              </a:lnSpc>
              <a:buFont typeface="Arial" panose="020B0604020202020204" pitchFamily="34" charset="0"/>
              <a:buChar char="•"/>
            </a:pPr>
            <a:endParaRPr lang="en-US" sz="1400" kern="0" dirty="0">
              <a:solidFill>
                <a:srgbClr val="202A30"/>
              </a:solidFill>
              <a:effectLst/>
              <a:latin typeface="+mn-lt"/>
              <a:ea typeface="Times New Roman" panose="02020603050405020304" pitchFamily="18" charset="0"/>
              <a:cs typeface="Calibri" panose="020F0502020204030204" pitchFamily="34" charset="0"/>
            </a:endParaRPr>
          </a:p>
          <a:p>
            <a:pPr marL="685800" lvl="1">
              <a:lnSpc>
                <a:spcPct val="90000"/>
              </a:lnSpc>
              <a:buFont typeface="Arial" panose="020B0604020202020204" pitchFamily="34" charset="0"/>
              <a:buChar char="•"/>
            </a:pPr>
            <a:r>
              <a:rPr lang="en-GB" sz="1400" kern="0" dirty="0">
                <a:solidFill>
                  <a:srgbClr val="202A30"/>
                </a:solidFill>
                <a:effectLst/>
                <a:latin typeface="+mn-lt"/>
                <a:ea typeface="Times New Roman" panose="02020603050405020304" pitchFamily="18" charset="0"/>
                <a:cs typeface="Arial" panose="020B0604020202020204" pitchFamily="34" charset="0"/>
              </a:rPr>
              <a:t>The NHS has produced a comprehensive long term workforce plan. This is a collective plan for the NHS and sets out a clear direction. The certainty of confirmed funding up to 2028 allows for actions locally, regionally and nationally to address the gaps in the current workforce and meet the challenge of a growing and ageing population</a:t>
            </a:r>
            <a:endParaRPr lang="en-GB" sz="1400" kern="0" dirty="0">
              <a:solidFill>
                <a:srgbClr val="202A30"/>
              </a:solidFill>
              <a:latin typeface="+mn-lt"/>
              <a:ea typeface="Times New Roman" panose="02020603050405020304" pitchFamily="18" charset="0"/>
              <a:cs typeface="Arial" panose="020B0604020202020204" pitchFamily="34" charset="0"/>
            </a:endParaRPr>
          </a:p>
          <a:p>
            <a:pPr marL="0" indent="0">
              <a:lnSpc>
                <a:spcPct val="90000"/>
              </a:lnSpc>
              <a:buNone/>
            </a:pPr>
            <a:endParaRPr lang="en-US" sz="1400" dirty="0">
              <a:latin typeface="+mn-lt"/>
              <a:cs typeface="Calibri" panose="020F0502020204030204" pitchFamily="34" charset="0"/>
            </a:endParaRPr>
          </a:p>
          <a:p>
            <a:pPr marL="719138" indent="-274638"/>
            <a:r>
              <a:rPr lang="en-GB" sz="1400" dirty="0">
                <a:solidFill>
                  <a:srgbClr val="000000"/>
                </a:solidFill>
                <a:effectLst/>
                <a:latin typeface="+mn-lt"/>
                <a:ea typeface="Aptos" panose="020B0004020202020204" pitchFamily="34" charset="0"/>
              </a:rPr>
              <a:t>The Trust </a:t>
            </a:r>
            <a:r>
              <a:rPr lang="en-GB" sz="1400" dirty="0">
                <a:solidFill>
                  <a:srgbClr val="000000"/>
                </a:solidFill>
                <a:latin typeface="+mn-lt"/>
                <a:ea typeface="Aptos" panose="020B0004020202020204" pitchFamily="34" charset="0"/>
              </a:rPr>
              <a:t>strives </a:t>
            </a:r>
            <a:r>
              <a:rPr lang="en-GB" sz="1400" dirty="0">
                <a:solidFill>
                  <a:srgbClr val="000000"/>
                </a:solidFill>
                <a:effectLst/>
                <a:latin typeface="+mn-lt"/>
                <a:ea typeface="Aptos" panose="020B0004020202020204" pitchFamily="34" charset="0"/>
              </a:rPr>
              <a:t>to provide outstanding care whilst developing flexible approaches and innovative ways of working. This is a challenging time but brings significant opportunities for workforce development</a:t>
            </a:r>
          </a:p>
          <a:p>
            <a:pPr marL="444500" indent="0">
              <a:buNone/>
            </a:pPr>
            <a:endParaRPr lang="en-GB" sz="1400" dirty="0">
              <a:solidFill>
                <a:srgbClr val="000000"/>
              </a:solidFill>
              <a:effectLst/>
              <a:latin typeface="+mn-lt"/>
              <a:ea typeface="Aptos" panose="020B0004020202020204" pitchFamily="34" charset="0"/>
            </a:endParaRPr>
          </a:p>
          <a:p>
            <a:pPr marL="719138" indent="-274638"/>
            <a:r>
              <a:rPr lang="en-GB" sz="1400" dirty="0">
                <a:solidFill>
                  <a:srgbClr val="000000"/>
                </a:solidFill>
                <a:effectLst/>
                <a:latin typeface="+mn-lt"/>
                <a:ea typeface="Aptos" panose="020B0004020202020204" pitchFamily="34" charset="0"/>
              </a:rPr>
              <a:t>It is recognised that we are experiencing ongoing pressures require health systems and boards to make tough decisions to ensure services achieve the best outcomes at a time of financial challenge. Boards must ensure that this does not have an adverse impact on the quality of care, as well as patient, service user and staff experience</a:t>
            </a:r>
          </a:p>
          <a:p>
            <a:pPr marL="0" indent="0">
              <a:lnSpc>
                <a:spcPct val="90000"/>
              </a:lnSpc>
              <a:buNone/>
            </a:pPr>
            <a:endParaRPr lang="en-US" sz="1400" dirty="0">
              <a:latin typeface="Calibri" panose="020F0502020204030204" pitchFamily="34" charset="0"/>
              <a:cs typeface="Calibri" panose="020F0502020204030204" pitchFamily="34" charset="0"/>
            </a:endParaRPr>
          </a:p>
        </p:txBody>
      </p:sp>
      <p:sp>
        <p:nvSpPr>
          <p:cNvPr id="6" name="Subtitle 4">
            <a:extLst>
              <a:ext uri="{FF2B5EF4-FFF2-40B4-BE49-F238E27FC236}">
                <a16:creationId xmlns:a16="http://schemas.microsoft.com/office/drawing/2014/main" id="{C1421123-4A35-6055-18A6-47BDB00C86E0}"/>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1. Introduction</a:t>
            </a:r>
          </a:p>
        </p:txBody>
      </p:sp>
    </p:spTree>
    <p:extLst>
      <p:ext uri="{BB962C8B-B14F-4D97-AF65-F5344CB8AC3E}">
        <p14:creationId xmlns:p14="http://schemas.microsoft.com/office/powerpoint/2010/main" val="152832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E384E-5B0B-AE94-C6ED-A01427C710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736333-E73F-C3CF-EBDF-83078E79BFE2}"/>
              </a:ext>
            </a:extLst>
          </p:cNvPr>
          <p:cNvSpPr txBox="1"/>
          <p:nvPr/>
        </p:nvSpPr>
        <p:spPr>
          <a:xfrm>
            <a:off x="251520" y="1197981"/>
            <a:ext cx="8352928" cy="1150899"/>
          </a:xfrm>
          <a:prstGeom prst="rect">
            <a:avLst/>
          </a:prstGeom>
        </p:spPr>
        <p:txBody>
          <a:bodyPr>
            <a:noAutofit/>
          </a:bodyPr>
          <a:lstStyle/>
          <a:p>
            <a:pPr marL="342900" indent="14288" defTabSz="457200" fontAlgn="base">
              <a:spcBef>
                <a:spcPct val="20000"/>
              </a:spcBef>
              <a:spcAft>
                <a:spcPct val="0"/>
              </a:spcAft>
            </a:pPr>
            <a:endParaRPr lang="en-US" sz="1400" kern="1200" dirty="0">
              <a:effectLst/>
              <a:highlight>
                <a:srgbClr val="FFFF00"/>
              </a:highlight>
              <a:latin typeface="Calibri" panose="020F0502020204030204" pitchFamily="34" charset="0"/>
              <a:ea typeface="ＭＳ Ｐゴシック" charset="-128"/>
              <a:cs typeface="Calibri" panose="020F0502020204030204" pitchFamily="34" charset="0"/>
            </a:endParaRPr>
          </a:p>
        </p:txBody>
      </p:sp>
      <p:sp>
        <p:nvSpPr>
          <p:cNvPr id="2" name="Subtitle 4">
            <a:extLst>
              <a:ext uri="{FF2B5EF4-FFF2-40B4-BE49-F238E27FC236}">
                <a16:creationId xmlns:a16="http://schemas.microsoft.com/office/drawing/2014/main" id="{5F899341-0C88-171B-17E0-B33610672FCE}"/>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2. Safe Staffing </a:t>
            </a:r>
            <a:endParaRPr lang="en-GB" sz="2400" dirty="0">
              <a:solidFill>
                <a:schemeClr val="bg1"/>
              </a:solidFill>
            </a:endParaRPr>
          </a:p>
        </p:txBody>
      </p:sp>
      <p:graphicFrame>
        <p:nvGraphicFramePr>
          <p:cNvPr id="3" name="Table 2">
            <a:extLst>
              <a:ext uri="{FF2B5EF4-FFF2-40B4-BE49-F238E27FC236}">
                <a16:creationId xmlns:a16="http://schemas.microsoft.com/office/drawing/2014/main" id="{572FBB67-6C06-1758-DD8B-F9E03F5B32CA}"/>
              </a:ext>
            </a:extLst>
          </p:cNvPr>
          <p:cNvGraphicFramePr>
            <a:graphicFrameLocks noGrp="1"/>
          </p:cNvGraphicFramePr>
          <p:nvPr>
            <p:extLst>
              <p:ext uri="{D42A27DB-BD31-4B8C-83A1-F6EECF244321}">
                <p14:modId xmlns:p14="http://schemas.microsoft.com/office/powerpoint/2010/main" val="1850115561"/>
              </p:ext>
            </p:extLst>
          </p:nvPr>
        </p:nvGraphicFramePr>
        <p:xfrm>
          <a:off x="503508" y="1220907"/>
          <a:ext cx="7848952" cy="5178896"/>
        </p:xfrm>
        <a:graphic>
          <a:graphicData uri="http://schemas.openxmlformats.org/drawingml/2006/table">
            <a:tbl>
              <a:tblPr firstRow="1" bandRow="1">
                <a:tableStyleId>{5C22544A-7EE6-4342-B048-85BDC9FD1C3A}</a:tableStyleId>
              </a:tblPr>
              <a:tblGrid>
                <a:gridCol w="1514368">
                  <a:extLst>
                    <a:ext uri="{9D8B030D-6E8A-4147-A177-3AD203B41FA5}">
                      <a16:colId xmlns:a16="http://schemas.microsoft.com/office/drawing/2014/main" val="1425265480"/>
                    </a:ext>
                  </a:extLst>
                </a:gridCol>
                <a:gridCol w="208280">
                  <a:extLst>
                    <a:ext uri="{9D8B030D-6E8A-4147-A177-3AD203B41FA5}">
                      <a16:colId xmlns:a16="http://schemas.microsoft.com/office/drawing/2014/main" val="1248988234"/>
                    </a:ext>
                  </a:extLst>
                </a:gridCol>
                <a:gridCol w="2216275">
                  <a:extLst>
                    <a:ext uri="{9D8B030D-6E8A-4147-A177-3AD203B41FA5}">
                      <a16:colId xmlns:a16="http://schemas.microsoft.com/office/drawing/2014/main" val="1702081265"/>
                    </a:ext>
                  </a:extLst>
                </a:gridCol>
                <a:gridCol w="223553">
                  <a:extLst>
                    <a:ext uri="{9D8B030D-6E8A-4147-A177-3AD203B41FA5}">
                      <a16:colId xmlns:a16="http://schemas.microsoft.com/office/drawing/2014/main" val="1701644987"/>
                    </a:ext>
                  </a:extLst>
                </a:gridCol>
                <a:gridCol w="3686476">
                  <a:extLst>
                    <a:ext uri="{9D8B030D-6E8A-4147-A177-3AD203B41FA5}">
                      <a16:colId xmlns:a16="http://schemas.microsoft.com/office/drawing/2014/main" val="3269151121"/>
                    </a:ext>
                  </a:extLst>
                </a:gridCol>
              </a:tblGrid>
              <a:tr h="1004221">
                <a:tc>
                  <a:txBody>
                    <a:bodyPr/>
                    <a:lstStyle/>
                    <a:p>
                      <a:r>
                        <a:rPr lang="en-GB" sz="1200" dirty="0">
                          <a:solidFill>
                            <a:schemeClr val="tx1"/>
                          </a:solidFill>
                        </a:rPr>
                        <a:t>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GB" sz="1200" b="1" dirty="0">
                          <a:solidFill>
                            <a:schemeClr val="tx1"/>
                          </a:solidFill>
                        </a:rPr>
                        <a:t>What is safe staffing?</a:t>
                      </a:r>
                    </a:p>
                    <a:p>
                      <a:pPr lvl="0" algn="l"/>
                      <a:r>
                        <a:rPr lang="en-GB" sz="1200" b="1" dirty="0">
                          <a:solidFill>
                            <a:schemeClr val="tx1"/>
                          </a:solidFill>
                        </a:rPr>
                        <a:t>What are the warnings signs of inadequate staffing?</a:t>
                      </a:r>
                    </a:p>
                    <a:p>
                      <a:pPr lvl="0" algn="l"/>
                      <a:r>
                        <a:rPr lang="en-GB" sz="1200" b="1" dirty="0">
                          <a:solidFill>
                            <a:schemeClr val="tx1"/>
                          </a:solidFill>
                        </a:rPr>
                        <a:t>What CQC standards are around safe staffing?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The National Quality Board (NQB) assess Trusts’ compliance with the triangulated approach to decide staffing requirements. This combines evidence based tools, professional judgement &amp; outcomes to ensure right staff &amp; skills set, right place and right time.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28908251"/>
                  </a:ext>
                </a:extLst>
              </a:tr>
              <a:tr h="146288">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197122"/>
                  </a:ext>
                </a:extLst>
              </a:tr>
              <a:tr h="1369392">
                <a:tc>
                  <a:txBody>
                    <a:bodyPr/>
                    <a:lstStyle/>
                    <a:p>
                      <a:pPr lvl="0"/>
                      <a:r>
                        <a:rPr lang="en-GB" sz="1200" b="1" dirty="0">
                          <a:solidFill>
                            <a:schemeClr val="tx1"/>
                          </a:solidFill>
                        </a:rPr>
                        <a:t>1</a:t>
                      </a:r>
                    </a:p>
                    <a:p>
                      <a:pPr lvl="0"/>
                      <a:r>
                        <a:rPr lang="en-GB" sz="1200" b="1" dirty="0">
                          <a:solidFill>
                            <a:schemeClr val="tx1"/>
                          </a:solidFill>
                        </a:rPr>
                        <a:t>Safe staffing levels</a:t>
                      </a:r>
                    </a:p>
                    <a:p>
                      <a:pPr lvl="0"/>
                      <a:r>
                        <a:rPr lang="en-GB" sz="1200" b="1" dirty="0">
                          <a:solidFill>
                            <a:schemeClr val="tx1"/>
                          </a:solidFill>
                        </a:rPr>
                        <a:t>How many staff do you need</a:t>
                      </a:r>
                    </a:p>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a:buFont typeface="Arial" panose="020B0604020202020204" pitchFamily="34" charset="0"/>
                        <a:buChar char="•"/>
                      </a:pPr>
                      <a:r>
                        <a:rPr lang="en-GB" sz="1200" b="1" dirty="0">
                          <a:solidFill>
                            <a:schemeClr val="tx1"/>
                          </a:solidFill>
                        </a:rPr>
                        <a:t>Decide how many staff you need</a:t>
                      </a:r>
                    </a:p>
                    <a:p>
                      <a:pPr marL="171450" lvl="0" indent="-171450" algn="l">
                        <a:buFont typeface="Arial" panose="020B0604020202020204" pitchFamily="34" charset="0"/>
                        <a:buChar char="•"/>
                      </a:pPr>
                      <a:r>
                        <a:rPr lang="en-GB" sz="1200" b="1" dirty="0">
                          <a:solidFill>
                            <a:schemeClr val="tx1"/>
                          </a:solidFill>
                        </a:rPr>
                        <a:t>Plan your staffing rota</a:t>
                      </a:r>
                    </a:p>
                    <a:p>
                      <a:pPr marL="171450" lvl="0" indent="-171450" algn="l">
                        <a:buFont typeface="Arial" panose="020B0604020202020204" pitchFamily="34" charset="0"/>
                        <a:buChar char="•"/>
                      </a:pPr>
                      <a:r>
                        <a:rPr lang="en-GB" sz="1200" b="1" dirty="0">
                          <a:solidFill>
                            <a:schemeClr val="tx1"/>
                          </a:solidFill>
                        </a:rPr>
                        <a:t>Put contingencies in place</a:t>
                      </a:r>
                    </a:p>
                    <a:p>
                      <a:pPr marL="171450" lvl="0" indent="-171450" algn="l">
                        <a:buFont typeface="Arial" panose="020B0604020202020204" pitchFamily="34" charset="0"/>
                        <a:buChar char="•"/>
                      </a:pPr>
                      <a:r>
                        <a:rPr lang="en-GB" sz="1200" b="1" dirty="0">
                          <a:solidFill>
                            <a:schemeClr val="tx1"/>
                          </a:solidFill>
                        </a:rPr>
                        <a:t>Review your staffing levels</a:t>
                      </a:r>
                    </a:p>
                    <a:p>
                      <a:pPr marL="171450" lvl="0" indent="-171450" algn="l">
                        <a:buFont typeface="Arial" panose="020B0604020202020204" pitchFamily="34" charset="0"/>
                        <a:buChar char="•"/>
                      </a:pPr>
                      <a:r>
                        <a:rPr lang="en-GB" sz="1200" b="1" dirty="0">
                          <a:solidFill>
                            <a:schemeClr val="tx1"/>
                          </a:solidFill>
                        </a:rPr>
                        <a:t>Use technology to support safe staffing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GB" sz="1200" b="1" dirty="0">
                          <a:solidFill>
                            <a:schemeClr val="tx1"/>
                          </a:solidFill>
                        </a:rPr>
                        <a:t>We use strategic staffing meetings and evidence from tools such as Datix, Harms, StARS, Safe Care , Healthroster compliance &amp; Opel level escalation processes in place.</a:t>
                      </a:r>
                    </a:p>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964259640"/>
                  </a:ext>
                </a:extLst>
              </a:tr>
              <a:tr h="140568">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4591045"/>
                  </a:ext>
                </a:extLst>
              </a:tr>
              <a:tr h="1186807">
                <a:tc>
                  <a:txBody>
                    <a:bodyPr/>
                    <a:lstStyle/>
                    <a:p>
                      <a:pPr marL="0" lvl="0"/>
                      <a:r>
                        <a:rPr lang="en-GB" sz="1200" b="1" dirty="0">
                          <a:solidFill>
                            <a:schemeClr val="tx1"/>
                          </a:solidFill>
                        </a:rPr>
                        <a:t>2</a:t>
                      </a:r>
                    </a:p>
                    <a:p>
                      <a:pPr marL="0" lvl="0"/>
                      <a:r>
                        <a:rPr lang="en-GB" sz="1200" b="1" dirty="0">
                          <a:solidFill>
                            <a:schemeClr val="tx1"/>
                          </a:solidFill>
                        </a:rPr>
                        <a:t>Safe recruitment practices</a:t>
                      </a:r>
                    </a:p>
                    <a:p>
                      <a:pPr marL="0" lvl="0"/>
                      <a:r>
                        <a:rPr lang="en-GB" sz="1200" b="1" dirty="0">
                          <a:solidFill>
                            <a:schemeClr val="tx1"/>
                          </a:solidFill>
                        </a:rPr>
                        <a:t>Recruit the right staff to deliver safe care &amp;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Arial" panose="020B0604020202020204" pitchFamily="34" charset="0"/>
                        <a:buChar char="•"/>
                      </a:pPr>
                      <a:r>
                        <a:rPr lang="en-GB" sz="1200" b="1" dirty="0">
                          <a:solidFill>
                            <a:schemeClr val="tx1"/>
                          </a:solidFill>
                        </a:rPr>
                        <a:t>Plan your recruitment</a:t>
                      </a:r>
                    </a:p>
                    <a:p>
                      <a:pPr marL="171450" lvl="0" indent="-171450">
                        <a:buFont typeface="Arial" panose="020B0604020202020204" pitchFamily="34" charset="0"/>
                        <a:buChar char="•"/>
                      </a:pPr>
                      <a:r>
                        <a:rPr lang="en-GB" sz="1200" b="1" dirty="0">
                          <a:solidFill>
                            <a:schemeClr val="tx1"/>
                          </a:solidFill>
                        </a:rPr>
                        <a:t>Attract the right people</a:t>
                      </a:r>
                    </a:p>
                    <a:p>
                      <a:pPr marL="171450" lvl="0" indent="-171450">
                        <a:buFont typeface="Arial" panose="020B0604020202020204" pitchFamily="34" charset="0"/>
                        <a:buChar char="•"/>
                      </a:pPr>
                      <a:r>
                        <a:rPr lang="en-GB" sz="1200" b="1" dirty="0">
                          <a:solidFill>
                            <a:schemeClr val="tx1"/>
                          </a:solidFill>
                        </a:rPr>
                        <a:t>Review your recruitment &amp; retention activities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All recruitment events are planned, organised with engagement from divisions.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Attend regular </a:t>
                      </a:r>
                      <a:r>
                        <a:rPr lang="en-GB" sz="1200" b="1" i="1" dirty="0">
                          <a:solidFill>
                            <a:schemeClr val="tx1"/>
                          </a:solidFill>
                        </a:rPr>
                        <a:t>Thrive</a:t>
                      </a:r>
                      <a:r>
                        <a:rPr lang="en-GB" sz="1200" b="1" dirty="0">
                          <a:solidFill>
                            <a:schemeClr val="tx1"/>
                          </a:solidFill>
                        </a:rPr>
                        <a:t> workshops improve retention procedures &amp; strategies.</a:t>
                      </a:r>
                    </a:p>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2955176"/>
                  </a:ext>
                </a:extLst>
              </a:tr>
              <a:tr h="0">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9953800"/>
                  </a:ext>
                </a:extLst>
              </a:tr>
              <a:tr h="1186807">
                <a:tc>
                  <a:txBody>
                    <a:bodyPr/>
                    <a:lstStyle/>
                    <a:p>
                      <a:pPr lvl="0"/>
                      <a:r>
                        <a:rPr lang="en-GB" sz="1200" b="1" dirty="0">
                          <a:solidFill>
                            <a:schemeClr val="tx1"/>
                          </a:solidFill>
                        </a:rPr>
                        <a:t>3</a:t>
                      </a:r>
                    </a:p>
                    <a:p>
                      <a:pPr lvl="0"/>
                      <a:r>
                        <a:rPr lang="en-GB" sz="1200" b="1" dirty="0">
                          <a:solidFill>
                            <a:schemeClr val="tx1"/>
                          </a:solidFill>
                        </a:rPr>
                        <a:t>Safe &amp; competent staff</a:t>
                      </a:r>
                    </a:p>
                    <a:p>
                      <a:pPr lvl="0"/>
                      <a:r>
                        <a:rPr lang="en-GB" sz="1200" b="1" dirty="0">
                          <a:solidFill>
                            <a:schemeClr val="tx1"/>
                          </a:solidFill>
                        </a:rPr>
                        <a:t>Ensure staff are competent to deliver safe care &amp;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Arial" panose="020B0604020202020204" pitchFamily="34" charset="0"/>
                        <a:buChar char="•"/>
                      </a:pPr>
                      <a:r>
                        <a:rPr lang="en-GB" sz="1200" b="1" dirty="0">
                          <a:solidFill>
                            <a:schemeClr val="tx1"/>
                          </a:solidFill>
                        </a:rPr>
                        <a:t>Give new staff a thorough induction</a:t>
                      </a:r>
                    </a:p>
                    <a:p>
                      <a:pPr marL="171450" lvl="0" indent="-171450">
                        <a:buFont typeface="Arial" panose="020B0604020202020204" pitchFamily="34" charset="0"/>
                        <a:buChar char="•"/>
                      </a:pPr>
                      <a:r>
                        <a:rPr lang="en-GB" sz="1200" b="1" dirty="0">
                          <a:solidFill>
                            <a:schemeClr val="tx1"/>
                          </a:solidFill>
                        </a:rPr>
                        <a:t>Provide learning &amp; development opportunities for staff</a:t>
                      </a:r>
                    </a:p>
                    <a:p>
                      <a:pPr marL="171450" lvl="0" indent="-171450">
                        <a:buFont typeface="Arial" panose="020B0604020202020204" pitchFamily="34" charset="0"/>
                        <a:buChar char="•"/>
                      </a:pPr>
                      <a:r>
                        <a:rPr lang="en-GB" sz="1200" b="1" dirty="0">
                          <a:solidFill>
                            <a:schemeClr val="tx1"/>
                          </a:solidFill>
                        </a:rPr>
                        <a:t>Support your staff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Advertising for a Pastoral Care Lead. The Lead will support new staff throughout the recruitment process, on joining the Trust &amp; induction. Robust training plans are in place for new starters.  Speciality areas CPFs’ provide bespoke training.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78556614"/>
                  </a:ext>
                </a:extLst>
              </a:tr>
            </a:tbl>
          </a:graphicData>
        </a:graphic>
      </p:graphicFrame>
    </p:spTree>
    <p:extLst>
      <p:ext uri="{BB962C8B-B14F-4D97-AF65-F5344CB8AC3E}">
        <p14:creationId xmlns:p14="http://schemas.microsoft.com/office/powerpoint/2010/main" val="40126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91314C-D332-D2E3-F25F-5833AAABD1A6}"/>
              </a:ext>
            </a:extLst>
          </p:cNvPr>
          <p:cNvSpPr txBox="1"/>
          <p:nvPr/>
        </p:nvSpPr>
        <p:spPr>
          <a:xfrm>
            <a:off x="611560" y="1124744"/>
            <a:ext cx="7776864" cy="4585871"/>
          </a:xfrm>
          <a:prstGeom prst="rect">
            <a:avLst/>
          </a:prstGeom>
          <a:solidFill>
            <a:schemeClr val="bg1"/>
          </a:solidFill>
        </p:spPr>
        <p:txBody>
          <a:bodyPr wrap="square">
            <a:spAutoFit/>
          </a:bodyPr>
          <a:lstStyle/>
          <a:p>
            <a:r>
              <a:rPr lang="en-GB" sz="1400" i="0" u="none" strike="noStrike" baseline="0" dirty="0">
                <a:solidFill>
                  <a:srgbClr val="000000"/>
                </a:solidFill>
              </a:rPr>
              <a:t>To ensure the welfare &amp; safety of staff and patient’s, nurse to patient ratios were introduced :</a:t>
            </a:r>
          </a:p>
          <a:p>
            <a:endParaRPr lang="en-GB" sz="1400" b="1" i="0" u="none" strike="noStrike" baseline="0" dirty="0">
              <a:solidFill>
                <a:srgbClr val="000000"/>
              </a:solidFill>
            </a:endParaRPr>
          </a:p>
          <a:p>
            <a:r>
              <a:rPr lang="en-GB" sz="1400" b="1" i="0" u="none" strike="noStrike" baseline="0" dirty="0">
                <a:solidFill>
                  <a:srgbClr val="000000"/>
                </a:solidFill>
              </a:rPr>
              <a:t>Deploying staff effectively </a:t>
            </a:r>
            <a:endParaRPr lang="en-GB" sz="1400" dirty="0">
              <a:solidFill>
                <a:srgbClr val="000000"/>
              </a:solidFill>
            </a:endParaRPr>
          </a:p>
          <a:p>
            <a:r>
              <a:rPr lang="en-GB" sz="1400" b="0" i="0" u="none" strike="noStrike" baseline="0" dirty="0">
                <a:solidFill>
                  <a:srgbClr val="000000"/>
                </a:solidFill>
              </a:rPr>
              <a:t>This is to advise </a:t>
            </a:r>
            <a:r>
              <a:rPr lang="en-GB" sz="1400" dirty="0">
                <a:solidFill>
                  <a:srgbClr val="000000"/>
                </a:solidFill>
              </a:rPr>
              <a:t>the Committee </a:t>
            </a:r>
            <a:r>
              <a:rPr lang="en-GB" sz="1400" b="0" i="0" u="none" strike="noStrike" baseline="0" dirty="0">
                <a:solidFill>
                  <a:srgbClr val="000000"/>
                </a:solidFill>
              </a:rPr>
              <a:t>of their responsibilities in ensuring staffing arrangements are safe, sustainable and productive. It also considers emerging roles such as nursing associates (NAs), physician associates and Advanced </a:t>
            </a:r>
            <a:r>
              <a:rPr lang="en-GB" sz="1400" dirty="0">
                <a:solidFill>
                  <a:srgbClr val="000000"/>
                </a:solidFill>
              </a:rPr>
              <a:t>C</a:t>
            </a:r>
            <a:r>
              <a:rPr lang="en-GB" sz="1400" b="0" i="0" u="none" strike="noStrike" baseline="0" dirty="0">
                <a:solidFill>
                  <a:srgbClr val="000000"/>
                </a:solidFill>
              </a:rPr>
              <a:t>linical </a:t>
            </a:r>
            <a:r>
              <a:rPr lang="en-GB" sz="1400" dirty="0">
                <a:solidFill>
                  <a:srgbClr val="000000"/>
                </a:solidFill>
              </a:rPr>
              <a:t>P</a:t>
            </a:r>
            <a:r>
              <a:rPr lang="en-GB" sz="1400" b="0" i="0" u="none" strike="noStrike" baseline="0" dirty="0">
                <a:solidFill>
                  <a:srgbClr val="000000"/>
                </a:solidFill>
              </a:rPr>
              <a:t>ractitioners (ACP) who are all integral to the future NHS workforce. </a:t>
            </a:r>
          </a:p>
          <a:p>
            <a:endParaRPr lang="en-GB" sz="1400" b="0" i="0" u="none" strike="noStrike" baseline="0" dirty="0">
              <a:solidFill>
                <a:srgbClr val="000000"/>
              </a:solidFill>
            </a:endParaRPr>
          </a:p>
          <a:p>
            <a:r>
              <a:rPr lang="en-GB" sz="1400" b="1" i="0" u="none" strike="noStrike" baseline="0" dirty="0">
                <a:solidFill>
                  <a:srgbClr val="000000"/>
                </a:solidFill>
              </a:rPr>
              <a:t>Useful guidance </a:t>
            </a:r>
            <a:endParaRPr lang="en-GB" sz="1400" b="0" i="0" u="none" strike="noStrike" baseline="0" dirty="0">
              <a:solidFill>
                <a:srgbClr val="000000"/>
              </a:solidFill>
            </a:endParaRPr>
          </a:p>
          <a:p>
            <a:r>
              <a:rPr lang="en-GB" sz="1400" b="0" i="0" u="none" strike="noStrike" baseline="0" dirty="0">
                <a:solidFill>
                  <a:srgbClr val="000000"/>
                </a:solidFill>
              </a:rPr>
              <a:t>The National Quality Board’s (NQB) guidance explicitly requires the </a:t>
            </a:r>
            <a:r>
              <a:rPr lang="en-GB" sz="1400" dirty="0">
                <a:solidFill>
                  <a:srgbClr val="000000"/>
                </a:solidFill>
              </a:rPr>
              <a:t>T</a:t>
            </a:r>
            <a:r>
              <a:rPr lang="en-GB" sz="1400" b="0" i="0" u="none" strike="noStrike" baseline="0" dirty="0">
                <a:solidFill>
                  <a:srgbClr val="000000"/>
                </a:solidFill>
              </a:rPr>
              <a:t>rust meets the following expectations :</a:t>
            </a:r>
          </a:p>
          <a:p>
            <a:endParaRPr lang="en-GB" sz="1400" b="0" i="0" u="none" strike="noStrike" baseline="0" dirty="0">
              <a:solidFill>
                <a:srgbClr val="000000"/>
              </a:solidFill>
            </a:endParaRPr>
          </a:p>
          <a:p>
            <a:pPr marL="808038" indent="-285750">
              <a:buFont typeface="Arial" panose="020B0604020202020204" pitchFamily="34" charset="0"/>
              <a:buChar char="•"/>
            </a:pPr>
            <a:r>
              <a:rPr lang="en-GB" sz="1400" b="0" i="0" u="none" strike="noStrike" baseline="0" dirty="0">
                <a:solidFill>
                  <a:srgbClr val="000000"/>
                </a:solidFill>
              </a:rPr>
              <a:t>deploying the right staff </a:t>
            </a:r>
          </a:p>
          <a:p>
            <a:pPr marL="808038" indent="-285750">
              <a:buFont typeface="Arial" panose="020B0604020202020204" pitchFamily="34" charset="0"/>
              <a:buChar char="•"/>
            </a:pPr>
            <a:r>
              <a:rPr lang="en-GB" sz="1400" b="0" i="0" u="none" strike="noStrike" baseline="0" dirty="0">
                <a:solidFill>
                  <a:srgbClr val="000000"/>
                </a:solidFill>
              </a:rPr>
              <a:t>with the right skills </a:t>
            </a:r>
          </a:p>
          <a:p>
            <a:pPr marL="808038" indent="-285750">
              <a:buFont typeface="Arial" panose="020B0604020202020204" pitchFamily="34" charset="0"/>
              <a:buChar char="•"/>
            </a:pPr>
            <a:r>
              <a:rPr lang="en-GB" sz="1400" b="0" i="0" u="none" strike="noStrike" baseline="0" dirty="0">
                <a:solidFill>
                  <a:srgbClr val="000000"/>
                </a:solidFill>
              </a:rPr>
              <a:t>at the right place and time </a:t>
            </a:r>
          </a:p>
          <a:p>
            <a:endParaRPr lang="en-GB" sz="1400" dirty="0">
              <a:solidFill>
                <a:srgbClr val="000000"/>
              </a:solidFill>
            </a:endParaRPr>
          </a:p>
          <a:p>
            <a:r>
              <a:rPr lang="en-GB" sz="1400" b="0" i="0" u="none" strike="noStrike" baseline="0" dirty="0">
                <a:solidFill>
                  <a:srgbClr val="000000"/>
                </a:solidFill>
              </a:rPr>
              <a:t>These set the foundations on which any workforce plan should be based while not ignoring other organisational development needs such as values and behaviours</a:t>
            </a:r>
            <a:r>
              <a:rPr lang="en-GB" sz="1400" dirty="0">
                <a:solidFill>
                  <a:srgbClr val="000000"/>
                </a:solidFill>
              </a:rPr>
              <a:t>.</a:t>
            </a:r>
            <a:endParaRPr lang="en-GB" sz="1400" b="0" i="0" u="none" strike="noStrike" baseline="0" dirty="0">
              <a:solidFill>
                <a:srgbClr val="000000"/>
              </a:solidFill>
            </a:endParaRPr>
          </a:p>
          <a:p>
            <a:endParaRPr lang="en-GB" sz="1400" b="0" i="0" u="none" strike="noStrike" baseline="0" dirty="0">
              <a:solidFill>
                <a:srgbClr val="000000"/>
              </a:solidFill>
            </a:endParaRPr>
          </a:p>
          <a:p>
            <a:r>
              <a:rPr lang="en-GB" sz="1400" b="0" i="0" u="none" strike="noStrike" baseline="0" dirty="0">
                <a:solidFill>
                  <a:srgbClr val="000000"/>
                </a:solidFill>
              </a:rPr>
              <a:t>In addition, the Cavendish </a:t>
            </a:r>
            <a:r>
              <a:rPr lang="en-GB" sz="1400" dirty="0">
                <a:solidFill>
                  <a:srgbClr val="000000"/>
                </a:solidFill>
              </a:rPr>
              <a:t>R</a:t>
            </a:r>
            <a:r>
              <a:rPr lang="en-GB" sz="1400" b="0" i="0" u="none" strike="noStrike" baseline="0" dirty="0">
                <a:solidFill>
                  <a:srgbClr val="000000"/>
                </a:solidFill>
              </a:rPr>
              <a:t>eport 4 highlights that well-performing organisations use their workforce as a strategic asset. This underlines the need to deploy the workforce effectively and efficiently.</a:t>
            </a:r>
          </a:p>
          <a:p>
            <a:endParaRPr lang="en-GB" sz="1200" b="0" i="0" u="none" strike="noStrike" baseline="0" dirty="0">
              <a:solidFill>
                <a:srgbClr val="000000"/>
              </a:solidFill>
            </a:endParaRPr>
          </a:p>
        </p:txBody>
      </p:sp>
      <p:sp>
        <p:nvSpPr>
          <p:cNvPr id="9" name="Subtitle 4">
            <a:extLst>
              <a:ext uri="{FF2B5EF4-FFF2-40B4-BE49-F238E27FC236}">
                <a16:creationId xmlns:a16="http://schemas.microsoft.com/office/drawing/2014/main" id="{7C0E8620-E0C4-2389-F4B0-C28E239AE652}"/>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3. Workforce Safeguards </a:t>
            </a:r>
            <a:endParaRPr lang="en-GB" sz="2400" dirty="0">
              <a:solidFill>
                <a:schemeClr val="bg1"/>
              </a:solidFill>
            </a:endParaRPr>
          </a:p>
        </p:txBody>
      </p:sp>
    </p:spTree>
    <p:extLst>
      <p:ext uri="{BB962C8B-B14F-4D97-AF65-F5344CB8AC3E}">
        <p14:creationId xmlns:p14="http://schemas.microsoft.com/office/powerpoint/2010/main" val="170891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E7A8B15-F92A-5A66-FBC0-1236C1E25609}"/>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4. Guide for safe staffing </a:t>
            </a:r>
            <a:endParaRPr lang="en-GB" sz="2400" dirty="0">
              <a:solidFill>
                <a:schemeClr val="bg1"/>
              </a:solidFill>
            </a:endParaRPr>
          </a:p>
        </p:txBody>
      </p:sp>
      <p:sp>
        <p:nvSpPr>
          <p:cNvPr id="3" name="TextBox 2">
            <a:extLst>
              <a:ext uri="{FF2B5EF4-FFF2-40B4-BE49-F238E27FC236}">
                <a16:creationId xmlns:a16="http://schemas.microsoft.com/office/drawing/2014/main" id="{AF4D9A14-1971-080B-DA1B-431CB8B72A6E}"/>
              </a:ext>
            </a:extLst>
          </p:cNvPr>
          <p:cNvSpPr txBox="1"/>
          <p:nvPr/>
        </p:nvSpPr>
        <p:spPr>
          <a:xfrm>
            <a:off x="683568" y="1124744"/>
            <a:ext cx="7344816" cy="5047536"/>
          </a:xfrm>
          <a:prstGeom prst="rect">
            <a:avLst/>
          </a:prstGeom>
          <a:noFill/>
        </p:spPr>
        <p:txBody>
          <a:bodyPr wrap="square" rtlCol="0">
            <a:spAutoFit/>
          </a:bodyPr>
          <a:lstStyle/>
          <a:p>
            <a:pPr marL="342900" indent="-342900">
              <a:buFont typeface="Arial" panose="020B0604020202020204" pitchFamily="34" charset="0"/>
              <a:buChar char="•"/>
            </a:pPr>
            <a:r>
              <a:rPr lang="en-GB" sz="1400" dirty="0"/>
              <a:t>A good rota assists staff in planning work-life balance, communicating with colleagues and people who need care and support.  And provides evidence for the CQC inspection</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Once built the rota is approved 12 weeks in advance, this supports the staff with their work-life balance as they can request preferred pattern of shifts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It is expected, where possible, staff schedule non-emergency appointments on days off.  Staff can view shifts &amp; request annual leave via Loop, this app can also be downloaded onto a mobile phone providing flexibility regarding planning annual leave while off-site</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Senior members of staff are allocated to build safe and efficient rotas.  </a:t>
            </a:r>
          </a:p>
          <a:p>
            <a:endParaRPr lang="en-GB" sz="1400" dirty="0"/>
          </a:p>
          <a:p>
            <a:pPr marL="342900" indent="-342900">
              <a:buFont typeface="Arial" panose="020B0604020202020204" pitchFamily="34" charset="0"/>
              <a:buChar char="•"/>
            </a:pPr>
            <a:r>
              <a:rPr lang="en-GB" sz="1400" dirty="0"/>
              <a:t>Staff creating rotas require an understanding of the financial impact and skillset of the workforce required</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Managers are expected to monitor the rota regularly and input changes such as sickness, annual leave, study days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Healthroster is discussed at ward/unit meetings, managers proactively engage and act on staff feedback in making improvements in the building of the roster.</a:t>
            </a:r>
          </a:p>
          <a:p>
            <a:endParaRPr lang="en-GB" sz="1400" dirty="0"/>
          </a:p>
          <a:p>
            <a:pPr marL="342900" indent="-342900">
              <a:buFont typeface="Arial" panose="020B0604020202020204" pitchFamily="34" charset="0"/>
              <a:buChar char="•"/>
            </a:pPr>
            <a:r>
              <a:rPr lang="en-GB" sz="1400" dirty="0"/>
              <a:t>The electronic system is simple to use with regular training for all staff groups.</a:t>
            </a:r>
          </a:p>
          <a:p>
            <a:endParaRPr lang="en-GB" sz="1400" b="1" dirty="0">
              <a:solidFill>
                <a:schemeClr val="bg1"/>
              </a:solidFill>
            </a:endParaRPr>
          </a:p>
        </p:txBody>
      </p:sp>
    </p:spTree>
    <p:extLst>
      <p:ext uri="{BB962C8B-B14F-4D97-AF65-F5344CB8AC3E}">
        <p14:creationId xmlns:p14="http://schemas.microsoft.com/office/powerpoint/2010/main" val="137595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5. Healthroster</a:t>
            </a:r>
          </a:p>
        </p:txBody>
      </p:sp>
      <p:sp>
        <p:nvSpPr>
          <p:cNvPr id="5" name="Rectangle 1">
            <a:extLst>
              <a:ext uri="{FF2B5EF4-FFF2-40B4-BE49-F238E27FC236}">
                <a16:creationId xmlns:a16="http://schemas.microsoft.com/office/drawing/2014/main" id="{4EF2EABE-B7EB-9662-73DC-A964249E892E}"/>
              </a:ext>
            </a:extLst>
          </p:cNvPr>
          <p:cNvSpPr>
            <a:spLocks noChangeArrowheads="1"/>
          </p:cNvSpPr>
          <p:nvPr/>
        </p:nvSpPr>
        <p:spPr bwMode="auto">
          <a:xfrm>
            <a:off x="628650" y="250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extBox 6">
            <a:extLst>
              <a:ext uri="{FF2B5EF4-FFF2-40B4-BE49-F238E27FC236}">
                <a16:creationId xmlns:a16="http://schemas.microsoft.com/office/drawing/2014/main" id="{7B1F8E62-37A0-4AAA-11F0-9A20F662D345}"/>
              </a:ext>
            </a:extLst>
          </p:cNvPr>
          <p:cNvSpPr txBox="1"/>
          <p:nvPr/>
        </p:nvSpPr>
        <p:spPr>
          <a:xfrm>
            <a:off x="467544" y="1179078"/>
            <a:ext cx="8136904" cy="3754874"/>
          </a:xfrm>
          <a:prstGeom prst="rect">
            <a:avLst/>
          </a:prstGeom>
          <a:noFill/>
        </p:spPr>
        <p:txBody>
          <a:bodyPr wrap="square">
            <a:spAutoFit/>
          </a:bodyPr>
          <a:lstStyle/>
          <a:p>
            <a:pPr lvl="0">
              <a:tabLst>
                <a:tab pos="8523288" algn="l"/>
              </a:tabLst>
            </a:pPr>
            <a:r>
              <a:rPr lang="en-GB" sz="1400" dirty="0">
                <a:effectLst/>
                <a:ea typeface="Calibri" panose="020F0502020204030204" pitchFamily="34" charset="0"/>
              </a:rPr>
              <a:t>The Trust uses Safecare Live at the twice daily staffing meetings to review staffing levels in conjunction with the acuity levels of patients. </a:t>
            </a:r>
          </a:p>
          <a:p>
            <a:pPr lvl="0">
              <a:tabLst>
                <a:tab pos="8523288" algn="l"/>
              </a:tabLst>
            </a:pPr>
            <a:endParaRPr lang="en-GB" sz="1400" dirty="0">
              <a:ea typeface="Calibri" panose="020F0502020204030204" pitchFamily="34" charset="0"/>
            </a:endParaRPr>
          </a:p>
          <a:p>
            <a:r>
              <a:rPr lang="en-GB" sz="1400" dirty="0">
                <a:effectLst/>
                <a:ea typeface="Calibri" panose="020F0502020204030204" pitchFamily="34" charset="0"/>
              </a:rPr>
              <a:t>The recently introduced Rostering dashboard provides trend data for the Key Performance Indicators (KPIs) which can be used as evidence in report/requests for data.  From the information it has been reported</a:t>
            </a:r>
          </a:p>
          <a:p>
            <a:pPr marL="719138" lvl="0" indent="-285750">
              <a:buFont typeface="Arial" panose="020B0604020202020204" pitchFamily="34" charset="0"/>
              <a:buChar char="•"/>
            </a:pPr>
            <a:endParaRPr lang="en-GB" sz="1400" dirty="0">
              <a:effectLst/>
              <a:latin typeface="Calibri" panose="020F0502020204030204" pitchFamily="34" charset="0"/>
              <a:ea typeface="Times New Roman" panose="02020603050405020304" pitchFamily="18"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Safecare Statistics have increased month on month &amp; currently at 68.21% for the Trust.  Seventeen areas have increased the % compliance over the past 3 months</a:t>
            </a:r>
          </a:p>
          <a:p>
            <a:pPr marL="433388" lvl="0"/>
            <a:endParaRPr lang="en-GB" sz="1400" dirty="0">
              <a:effectLst/>
              <a:latin typeface="Calibri" panose="020F0502020204030204" pitchFamily="34" charset="0"/>
              <a:ea typeface="Calibri" panose="020F0502020204030204" pitchFamily="34"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Rosters are approved on average 63 days ahead of the roster commencing</a:t>
            </a:r>
          </a:p>
          <a:p>
            <a:pPr marL="719138" lvl="0" indent="-285750">
              <a:buFont typeface="Arial" panose="020B0604020202020204" pitchFamily="34" charset="0"/>
              <a:buChar char="•"/>
            </a:pPr>
            <a:endParaRPr lang="en-GB" sz="1400" dirty="0">
              <a:effectLst/>
              <a:latin typeface="Calibri" panose="020F0502020204030204" pitchFamily="34" charset="0"/>
              <a:ea typeface="Calibri" panose="020F0502020204030204" pitchFamily="34"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Total unavailability has reduced to 20.5% bringing this in line with the KPIs target</a:t>
            </a:r>
          </a:p>
          <a:p>
            <a:pPr marL="719138" lvl="0" indent="-285750">
              <a:buFont typeface="Arial" panose="020B0604020202020204" pitchFamily="34" charset="0"/>
              <a:buChar char="•"/>
            </a:pPr>
            <a:endParaRPr lang="en-GB" sz="1400" dirty="0">
              <a:effectLst/>
              <a:latin typeface="Calibri" panose="020F0502020204030204" pitchFamily="34" charset="0"/>
              <a:ea typeface="Calibri" panose="020F0502020204030204" pitchFamily="34" charset="0"/>
            </a:endParaRPr>
          </a:p>
          <a:p>
            <a:pPr marL="719138" lvl="0" indent="-285750">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Changes to rosters since approval have reduced to 26.5%.  The E-rostering </a:t>
            </a:r>
            <a:r>
              <a:rPr lang="en-GB" sz="1400" dirty="0">
                <a:latin typeface="Calibri" panose="020F0502020204030204" pitchFamily="34" charset="0"/>
                <a:ea typeface="Times New Roman" panose="02020603050405020304" pitchFamily="18" charset="0"/>
              </a:rPr>
              <a:t>T</a:t>
            </a:r>
            <a:r>
              <a:rPr lang="en-GB" sz="1400" dirty="0">
                <a:effectLst/>
                <a:latin typeface="Calibri" panose="020F0502020204030204" pitchFamily="34" charset="0"/>
                <a:ea typeface="Times New Roman" panose="02020603050405020304" pitchFamily="18" charset="0"/>
              </a:rPr>
              <a:t>eam will focus on identifying a strategy to reduce this</a:t>
            </a:r>
            <a:endParaRPr lang="en-GB" sz="1400" dirty="0">
              <a:effectLst/>
              <a:latin typeface="Calibri" panose="020F0502020204030204" pitchFamily="34" charset="0"/>
              <a:ea typeface="Calibri" panose="020F0502020204030204" pitchFamily="34" charset="0"/>
            </a:endParaRPr>
          </a:p>
          <a:p>
            <a:pPr marL="630238" indent="-185738">
              <a:buFont typeface="Arial" panose="020B0604020202020204" pitchFamily="34" charset="0"/>
              <a:buChar char="•"/>
            </a:pPr>
            <a:endParaRPr lang="en-GB" sz="1400" b="0" i="0" u="none" strike="noStrike" baseline="0" dirty="0">
              <a:solidFill>
                <a:srgbClr val="000000"/>
              </a:solidFill>
            </a:endParaRPr>
          </a:p>
          <a:p>
            <a:pPr marL="444500"/>
            <a:endParaRPr lang="en-GB" sz="1400" dirty="0">
              <a:solidFill>
                <a:srgbClr val="000000"/>
              </a:solidFill>
            </a:endParaRPr>
          </a:p>
        </p:txBody>
      </p:sp>
      <p:sp>
        <p:nvSpPr>
          <p:cNvPr id="8" name="TextBox 7">
            <a:extLst>
              <a:ext uri="{FF2B5EF4-FFF2-40B4-BE49-F238E27FC236}">
                <a16:creationId xmlns:a16="http://schemas.microsoft.com/office/drawing/2014/main" id="{0174F45B-DA4E-B5DB-53EA-644FC7A80B4A}"/>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the Rostering Team</a:t>
            </a:r>
            <a:endParaRPr lang="en-GB" sz="900" b="1" dirty="0">
              <a:solidFill>
                <a:schemeClr val="bg1"/>
              </a:solidFill>
            </a:endParaRPr>
          </a:p>
        </p:txBody>
      </p:sp>
    </p:spTree>
    <p:extLst>
      <p:ext uri="{BB962C8B-B14F-4D97-AF65-F5344CB8AC3E}">
        <p14:creationId xmlns:p14="http://schemas.microsoft.com/office/powerpoint/2010/main" val="241522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6D161B-5072-00B4-C786-93F34CA6B331}"/>
              </a:ext>
            </a:extLst>
          </p:cNvPr>
          <p:cNvSpPr txBox="1"/>
          <p:nvPr/>
        </p:nvSpPr>
        <p:spPr>
          <a:xfrm>
            <a:off x="683568" y="1124744"/>
            <a:ext cx="8006581" cy="1150899"/>
          </a:xfrm>
          <a:prstGeom prst="rect">
            <a:avLst/>
          </a:prstGeom>
        </p:spPr>
        <p:txBody>
          <a:bodyPr>
            <a:noAutofit/>
          </a:bodyPr>
          <a:lstStyle/>
          <a:p>
            <a:r>
              <a:rPr lang="en-GB" sz="1400" dirty="0"/>
              <a:t>The data below covers the positions of registered nurses (RNs), registered midwives (RMs), nursing associates (NAs), newly registered nurses and midwives awaiting PINs. </a:t>
            </a:r>
          </a:p>
        </p:txBody>
      </p:sp>
      <p:sp>
        <p:nvSpPr>
          <p:cNvPr id="2" name="Subtitle 4">
            <a:extLst>
              <a:ext uri="{FF2B5EF4-FFF2-40B4-BE49-F238E27FC236}">
                <a16:creationId xmlns:a16="http://schemas.microsoft.com/office/drawing/2014/main" id="{3376F16B-6E31-5EFB-FB75-692E762AC568}"/>
              </a:ext>
            </a:extLst>
          </p:cNvPr>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6. Vacancies </a:t>
            </a:r>
            <a:endParaRPr lang="en-GB" sz="2400" dirty="0">
              <a:solidFill>
                <a:schemeClr val="bg1"/>
              </a:solidFill>
            </a:endParaRPr>
          </a:p>
        </p:txBody>
      </p:sp>
      <p:sp>
        <p:nvSpPr>
          <p:cNvPr id="4" name="TextBox 3">
            <a:extLst>
              <a:ext uri="{FF2B5EF4-FFF2-40B4-BE49-F238E27FC236}">
                <a16:creationId xmlns:a16="http://schemas.microsoft.com/office/drawing/2014/main" id="{39CC353B-3F3E-A0AB-A34D-9017100A09BB}"/>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Workforce</a:t>
            </a:r>
            <a:endParaRPr lang="en-GB" sz="900" b="1" dirty="0">
              <a:solidFill>
                <a:schemeClr val="bg1"/>
              </a:solidFill>
            </a:endParaRPr>
          </a:p>
        </p:txBody>
      </p:sp>
      <p:sp>
        <p:nvSpPr>
          <p:cNvPr id="5" name="TextBox 4">
            <a:extLst>
              <a:ext uri="{FF2B5EF4-FFF2-40B4-BE49-F238E27FC236}">
                <a16:creationId xmlns:a16="http://schemas.microsoft.com/office/drawing/2014/main" id="{8E975576-D6C5-2EB6-00F4-F562E976B517}"/>
              </a:ext>
            </a:extLst>
          </p:cNvPr>
          <p:cNvSpPr txBox="1"/>
          <p:nvPr/>
        </p:nvSpPr>
        <p:spPr>
          <a:xfrm>
            <a:off x="611559" y="4246424"/>
            <a:ext cx="7776865" cy="2246769"/>
          </a:xfrm>
          <a:prstGeom prst="rect">
            <a:avLst/>
          </a:prstGeom>
          <a:noFill/>
        </p:spPr>
        <p:txBody>
          <a:bodyPr wrap="square" rtlCol="0">
            <a:spAutoFit/>
          </a:bodyPr>
          <a:lstStyle/>
          <a:p>
            <a:r>
              <a:rPr lang="en-GB" sz="1400" dirty="0"/>
              <a:t>In November 2025, 164 WTE successful candidates were in the recruitment process &amp; awaiting start dates. </a:t>
            </a:r>
          </a:p>
          <a:p>
            <a:endParaRPr lang="en-GB" sz="1400" dirty="0">
              <a:highlight>
                <a:srgbClr val="FFFF00"/>
              </a:highlight>
            </a:endParaRPr>
          </a:p>
          <a:p>
            <a:r>
              <a:rPr lang="en-GB" sz="1400" dirty="0"/>
              <a:t>The process for recruiting nursing students has been agreed by all the Divisional Nursing Directors (DNDs), Head of Learning &amp; Education and Workforce, and will be presented to the Nursing, Midwifery &amp; AHP (Allied Health Professionals) Meeting in January for final approval. The SOP aims to ensure nursing students are supported throughout their interview and appointment, HR recruitment process, induction and as they transfer from learner to practitioner.  This process will be led by the new role of Pastoral Care Lead &amp; Matron for Workforce in collaboration with the Learning and Education Team.  </a:t>
            </a:r>
          </a:p>
          <a:p>
            <a:endParaRPr lang="en-GB" sz="1400" dirty="0">
              <a:highlight>
                <a:srgbClr val="FFFF00"/>
              </a:highlight>
            </a:endParaRPr>
          </a:p>
        </p:txBody>
      </p:sp>
      <p:graphicFrame>
        <p:nvGraphicFramePr>
          <p:cNvPr id="3" name="Table 2">
            <a:extLst>
              <a:ext uri="{FF2B5EF4-FFF2-40B4-BE49-F238E27FC236}">
                <a16:creationId xmlns:a16="http://schemas.microsoft.com/office/drawing/2014/main" id="{7F103163-A945-6FF7-0042-71D50D5233EC}"/>
              </a:ext>
            </a:extLst>
          </p:cNvPr>
          <p:cNvGraphicFramePr>
            <a:graphicFrameLocks noGrp="1"/>
          </p:cNvGraphicFramePr>
          <p:nvPr>
            <p:extLst>
              <p:ext uri="{D42A27DB-BD31-4B8C-83A1-F6EECF244321}">
                <p14:modId xmlns:p14="http://schemas.microsoft.com/office/powerpoint/2010/main" val="768651041"/>
              </p:ext>
            </p:extLst>
          </p:nvPr>
        </p:nvGraphicFramePr>
        <p:xfrm>
          <a:off x="755576" y="1815463"/>
          <a:ext cx="7272809" cy="2160243"/>
        </p:xfrm>
        <a:graphic>
          <a:graphicData uri="http://schemas.openxmlformats.org/drawingml/2006/table">
            <a:tbl>
              <a:tblPr firstRow="1" firstCol="1" bandRow="1">
                <a:tableStyleId>{5C22544A-7EE6-4342-B048-85BDC9FD1C3A}</a:tableStyleId>
              </a:tblPr>
              <a:tblGrid>
                <a:gridCol w="2640417">
                  <a:extLst>
                    <a:ext uri="{9D8B030D-6E8A-4147-A177-3AD203B41FA5}">
                      <a16:colId xmlns:a16="http://schemas.microsoft.com/office/drawing/2014/main" val="1087683255"/>
                    </a:ext>
                  </a:extLst>
                </a:gridCol>
                <a:gridCol w="1320208">
                  <a:extLst>
                    <a:ext uri="{9D8B030D-6E8A-4147-A177-3AD203B41FA5}">
                      <a16:colId xmlns:a16="http://schemas.microsoft.com/office/drawing/2014/main" val="3764754106"/>
                    </a:ext>
                  </a:extLst>
                </a:gridCol>
                <a:gridCol w="1223952">
                  <a:extLst>
                    <a:ext uri="{9D8B030D-6E8A-4147-A177-3AD203B41FA5}">
                      <a16:colId xmlns:a16="http://schemas.microsoft.com/office/drawing/2014/main" val="2903881069"/>
                    </a:ext>
                  </a:extLst>
                </a:gridCol>
                <a:gridCol w="2088232">
                  <a:extLst>
                    <a:ext uri="{9D8B030D-6E8A-4147-A177-3AD203B41FA5}">
                      <a16:colId xmlns:a16="http://schemas.microsoft.com/office/drawing/2014/main" val="153958076"/>
                    </a:ext>
                  </a:extLst>
                </a:gridCol>
              </a:tblGrid>
              <a:tr h="491625">
                <a:tc>
                  <a:txBody>
                    <a:bodyPr/>
                    <a:lstStyle/>
                    <a:p>
                      <a:pPr algn="ctr">
                        <a:lnSpc>
                          <a:spcPct val="115000"/>
                        </a:lnSpc>
                        <a:spcAft>
                          <a:spcPts val="1000"/>
                        </a:spcAft>
                      </a:pPr>
                      <a:r>
                        <a:rPr lang="en-GB" sz="1400" b="1" dirty="0">
                          <a:solidFill>
                            <a:schemeClr val="tx1"/>
                          </a:solidFill>
                          <a:effectLst/>
                          <a:latin typeface="+mn-lt"/>
                        </a:rPr>
                        <a:t>Registered Nurses &amp; Midwives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b="1" dirty="0">
                          <a:solidFill>
                            <a:schemeClr val="tx1"/>
                          </a:solidFill>
                          <a:effectLst/>
                          <a:latin typeface="+mn-lt"/>
                        </a:rPr>
                        <a:t>FTE Actual</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b="1" dirty="0">
                          <a:solidFill>
                            <a:schemeClr val="tx1"/>
                          </a:solidFill>
                          <a:effectLst/>
                          <a:latin typeface="+mn-lt"/>
                        </a:rPr>
                        <a:t>Variance FTE</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ct val="115000"/>
                        </a:lnSpc>
                        <a:spcAft>
                          <a:spcPts val="1000"/>
                        </a:spcAft>
                      </a:pPr>
                      <a:r>
                        <a:rPr lang="en-GB" sz="1400" b="1" dirty="0">
                          <a:solidFill>
                            <a:schemeClr val="tx1"/>
                          </a:solidFill>
                          <a:effectLst/>
                          <a:latin typeface="+mn-lt"/>
                        </a:rPr>
                        <a:t>Post Recruited to in TRAC FTE &amp; awaiting start dates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2542057"/>
                  </a:ext>
                </a:extLst>
              </a:tr>
              <a:tr h="238374">
                <a:tc>
                  <a:txBody>
                    <a:bodyPr/>
                    <a:lstStyle/>
                    <a:p>
                      <a:pPr>
                        <a:lnSpc>
                          <a:spcPct val="115000"/>
                        </a:lnSpc>
                        <a:spcAft>
                          <a:spcPts val="1000"/>
                        </a:spcAft>
                      </a:pPr>
                      <a:r>
                        <a:rPr lang="en-GB" sz="1400" b="1" dirty="0">
                          <a:solidFill>
                            <a:schemeClr val="tx1"/>
                          </a:solidFill>
                          <a:effectLst/>
                          <a:latin typeface="+mn-lt"/>
                        </a:rPr>
                        <a:t>Clinical Support Services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59.73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669984"/>
                  </a:ext>
                </a:extLst>
              </a:tr>
              <a:tr h="238374">
                <a:tc>
                  <a:txBody>
                    <a:bodyPr/>
                    <a:lstStyle/>
                    <a:p>
                      <a:pPr>
                        <a:lnSpc>
                          <a:spcPct val="115000"/>
                        </a:lnSpc>
                        <a:spcAft>
                          <a:spcPts val="1000"/>
                        </a:spcAft>
                      </a:pPr>
                      <a:r>
                        <a:rPr lang="en-GB" sz="1400" b="1" dirty="0">
                          <a:solidFill>
                            <a:schemeClr val="tx1"/>
                          </a:solidFill>
                          <a:effectLst/>
                          <a:latin typeface="+mn-lt"/>
                          <a:ea typeface="Calibri" panose="020F0502020204030204" pitchFamily="34" charset="0"/>
                          <a:cs typeface="Times New Roman" panose="02020603050405020304" pitchFamily="18" charset="0"/>
                        </a:rPr>
                        <a:t>Corporate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105.89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8.69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941940"/>
                  </a:ext>
                </a:extLst>
              </a:tr>
              <a:tr h="238374">
                <a:tc>
                  <a:txBody>
                    <a:bodyPr/>
                    <a:lstStyle/>
                    <a:p>
                      <a:pPr>
                        <a:lnSpc>
                          <a:spcPct val="115000"/>
                        </a:lnSpc>
                        <a:spcAft>
                          <a:spcPts val="1000"/>
                        </a:spcAft>
                      </a:pPr>
                      <a:r>
                        <a:rPr lang="en-GB" sz="1400" b="1" dirty="0">
                          <a:solidFill>
                            <a:schemeClr val="tx1"/>
                          </a:solidFill>
                          <a:effectLst/>
                          <a:latin typeface="+mn-lt"/>
                        </a:rPr>
                        <a:t>Integrated Care</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255.38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-23.36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20281"/>
                  </a:ext>
                </a:extLst>
              </a:tr>
              <a:tr h="238374">
                <a:tc>
                  <a:txBody>
                    <a:bodyPr/>
                    <a:lstStyle/>
                    <a:p>
                      <a:pPr>
                        <a:lnSpc>
                          <a:spcPct val="115000"/>
                        </a:lnSpc>
                        <a:spcAft>
                          <a:spcPts val="1000"/>
                        </a:spcAft>
                      </a:pPr>
                      <a:r>
                        <a:rPr lang="en-GB" sz="1400" b="1" dirty="0">
                          <a:solidFill>
                            <a:schemeClr val="tx1"/>
                          </a:solidFill>
                          <a:effectLst/>
                          <a:latin typeface="+mn-lt"/>
                        </a:rPr>
                        <a:t>Medicine &amp; Urgent Care </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520.66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-82.84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535207"/>
                  </a:ext>
                </a:extLst>
              </a:tr>
              <a:tr h="238374">
                <a:tc>
                  <a:txBody>
                    <a:bodyPr/>
                    <a:lstStyle/>
                    <a:p>
                      <a:pPr>
                        <a:lnSpc>
                          <a:spcPct val="115000"/>
                        </a:lnSpc>
                        <a:spcAft>
                          <a:spcPts val="1000"/>
                        </a:spcAft>
                      </a:pPr>
                      <a:r>
                        <a:rPr lang="en-GB" sz="1400" b="1" dirty="0">
                          <a:solidFill>
                            <a:schemeClr val="tx1"/>
                          </a:solidFill>
                          <a:effectLst/>
                          <a:latin typeface="+mn-lt"/>
                        </a:rPr>
                        <a:t>Surgery </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476.65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-26.86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55346"/>
                  </a:ext>
                </a:extLst>
              </a:tr>
              <a:tr h="238374">
                <a:tc>
                  <a:txBody>
                    <a:bodyPr/>
                    <a:lstStyle/>
                    <a:p>
                      <a:pPr>
                        <a:lnSpc>
                          <a:spcPct val="115000"/>
                        </a:lnSpc>
                        <a:spcAft>
                          <a:spcPts val="1000"/>
                        </a:spcAft>
                      </a:pPr>
                      <a:r>
                        <a:rPr lang="en-GB" sz="1400" b="1" dirty="0">
                          <a:solidFill>
                            <a:schemeClr val="tx1"/>
                          </a:solidFill>
                          <a:effectLst/>
                          <a:latin typeface="+mn-lt"/>
                        </a:rPr>
                        <a:t>Women &amp; Children’s</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a:solidFill>
                            <a:srgbClr val="000000"/>
                          </a:solidFill>
                          <a:effectLst/>
                          <a:latin typeface="Calibri" panose="020F0502020204030204" pitchFamily="34" charset="0"/>
                        </a:rPr>
                        <a:t>402.33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a:solidFill>
                            <a:srgbClr val="000000"/>
                          </a:solidFill>
                          <a:effectLst/>
                          <a:latin typeface="Calibri" panose="020F0502020204030204" pitchFamily="34" charset="0"/>
                        </a:rPr>
                        <a:t>-24.15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i="0" u="none" strike="noStrike" dirty="0">
                          <a:solidFill>
                            <a:srgbClr val="000000"/>
                          </a:solidFill>
                          <a:effectLst/>
                          <a:latin typeface="Calibri" panose="020F050202020403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4760650"/>
                  </a:ext>
                </a:extLst>
              </a:tr>
              <a:tr h="238374">
                <a:tc>
                  <a:txBody>
                    <a:bodyPr/>
                    <a:lstStyle/>
                    <a:p>
                      <a:pPr algn="ctr">
                        <a:lnSpc>
                          <a:spcPct val="115000"/>
                        </a:lnSpc>
                        <a:spcAft>
                          <a:spcPts val="1000"/>
                        </a:spcAft>
                      </a:pPr>
                      <a:r>
                        <a:rPr lang="en-GB" sz="1400" b="1" dirty="0">
                          <a:solidFill>
                            <a:schemeClr val="tx1"/>
                          </a:solidFill>
                          <a:effectLst/>
                          <a:latin typeface="+mn-lt"/>
                        </a:rPr>
                        <a:t>Total</a:t>
                      </a:r>
                      <a:endParaRPr lang="en-GB"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1,820.64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-145.78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ctr"/>
                      <a:r>
                        <a:rPr lang="en-GB" sz="1400" b="1" i="0" u="none" strike="noStrike" dirty="0">
                          <a:solidFill>
                            <a:srgbClr val="000000"/>
                          </a:solidFill>
                          <a:effectLst/>
                          <a:latin typeface="Calibri" panose="020F0502020204030204" pitchFamily="34" charset="0"/>
                        </a:rPr>
                        <a:t>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593108073"/>
                  </a:ext>
                </a:extLst>
              </a:tr>
            </a:tbl>
          </a:graphicData>
        </a:graphic>
      </p:graphicFrame>
    </p:spTree>
    <p:extLst>
      <p:ext uri="{BB962C8B-B14F-4D97-AF65-F5344CB8AC3E}">
        <p14:creationId xmlns:p14="http://schemas.microsoft.com/office/powerpoint/2010/main" val="159299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5232" y="194116"/>
            <a:ext cx="7417088" cy="540000"/>
          </a:xfrm>
          <a:prstGeom prst="rect">
            <a:avLst/>
          </a:prstGeom>
          <a:solidFill>
            <a:srgbClr val="0070C0"/>
          </a:solidFill>
        </p:spPr>
        <p:txBody>
          <a:bodyPr anchor="ct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kern="1200" smtClean="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pitchFamily="34" charset="0"/>
              <a:buNone/>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400" b="1" dirty="0">
                <a:solidFill>
                  <a:schemeClr val="bg1"/>
                </a:solidFill>
              </a:rPr>
              <a:t>7. Temporary Staffing Spend</a:t>
            </a:r>
          </a:p>
        </p:txBody>
      </p:sp>
      <p:sp>
        <p:nvSpPr>
          <p:cNvPr id="2" name="TextBox 1">
            <a:extLst>
              <a:ext uri="{FF2B5EF4-FFF2-40B4-BE49-F238E27FC236}">
                <a16:creationId xmlns:a16="http://schemas.microsoft.com/office/drawing/2014/main" id="{1EB3ED02-A41B-18C4-8F0D-8EB362D1D136}"/>
              </a:ext>
            </a:extLst>
          </p:cNvPr>
          <p:cNvSpPr txBox="1"/>
          <p:nvPr/>
        </p:nvSpPr>
        <p:spPr>
          <a:xfrm>
            <a:off x="323528" y="6548468"/>
            <a:ext cx="2160240" cy="230832"/>
          </a:xfrm>
          <a:prstGeom prst="rect">
            <a:avLst/>
          </a:prstGeom>
          <a:noFill/>
        </p:spPr>
        <p:txBody>
          <a:bodyPr wrap="square" rtlCol="0">
            <a:spAutoFit/>
          </a:bodyPr>
          <a:lstStyle/>
          <a:p>
            <a:r>
              <a:rPr lang="en-GB" sz="900" i="1" dirty="0"/>
              <a:t>Data provided by People Analytics</a:t>
            </a:r>
            <a:endParaRPr lang="en-GB" sz="900" b="1" dirty="0">
              <a:solidFill>
                <a:schemeClr val="bg1"/>
              </a:solidFill>
            </a:endParaRPr>
          </a:p>
        </p:txBody>
      </p:sp>
      <p:sp>
        <p:nvSpPr>
          <p:cNvPr id="5" name="TextBox 4">
            <a:extLst>
              <a:ext uri="{FF2B5EF4-FFF2-40B4-BE49-F238E27FC236}">
                <a16:creationId xmlns:a16="http://schemas.microsoft.com/office/drawing/2014/main" id="{FCF7C751-8725-9E3E-B82D-4796C04E1FC3}"/>
              </a:ext>
            </a:extLst>
          </p:cNvPr>
          <p:cNvSpPr txBox="1"/>
          <p:nvPr/>
        </p:nvSpPr>
        <p:spPr>
          <a:xfrm>
            <a:off x="456054" y="1007730"/>
            <a:ext cx="8358513" cy="307777"/>
          </a:xfrm>
          <a:prstGeom prst="rect">
            <a:avLst/>
          </a:prstGeom>
          <a:noFill/>
          <a:ln>
            <a:noFill/>
          </a:ln>
        </p:spPr>
        <p:txBody>
          <a:bodyPr wrap="square" rtlCol="0">
            <a:spAutoFit/>
          </a:bodyPr>
          <a:lstStyle/>
          <a:p>
            <a:r>
              <a:rPr lang="en-GB" sz="1400" dirty="0"/>
              <a:t>The table below illustrates the ‘month on month’ cost to the Trust of NHSP bank RNs, RMs and unregistered staff.</a:t>
            </a:r>
          </a:p>
        </p:txBody>
      </p:sp>
      <p:graphicFrame>
        <p:nvGraphicFramePr>
          <p:cNvPr id="6" name="Chart 5">
            <a:extLst>
              <a:ext uri="{FF2B5EF4-FFF2-40B4-BE49-F238E27FC236}">
                <a16:creationId xmlns:a16="http://schemas.microsoft.com/office/drawing/2014/main" id="{B40037D9-7728-FE4F-8F3C-CEC68A332C77}"/>
              </a:ext>
            </a:extLst>
          </p:cNvPr>
          <p:cNvGraphicFramePr>
            <a:graphicFrameLocks/>
          </p:cNvGraphicFramePr>
          <p:nvPr>
            <p:extLst>
              <p:ext uri="{D42A27DB-BD31-4B8C-83A1-F6EECF244321}">
                <p14:modId xmlns:p14="http://schemas.microsoft.com/office/powerpoint/2010/main" val="4261583731"/>
              </p:ext>
            </p:extLst>
          </p:nvPr>
        </p:nvGraphicFramePr>
        <p:xfrm>
          <a:off x="317943" y="1412776"/>
          <a:ext cx="8358513"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390609"/>
      </p:ext>
    </p:extLst>
  </p:cSld>
  <p:clrMapOvr>
    <a:masterClrMapping/>
  </p:clrMapOvr>
</p:sld>
</file>

<file path=ppt/theme/theme1.xml><?xml version="1.0" encoding="utf-8"?>
<a:theme xmlns:a="http://schemas.openxmlformats.org/drawingml/2006/main" name="Stockpor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0070C0"/>
        </a:solidFill>
      </a:spPr>
      <a:bodyPr/>
      <a:lstStyle>
        <a:defPPr>
          <a:defRPr sz="2400" b="1"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44222</TotalTime>
  <Words>4612</Words>
  <Application>Microsoft Office PowerPoint</Application>
  <PresentationFormat>On-screen Show (4:3)</PresentationFormat>
  <Paragraphs>463</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Times New Roman</vt:lpstr>
      <vt:lpstr>Verdana</vt:lpstr>
      <vt:lpstr>Stockport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OBrien</dc:creator>
  <cp:lastModifiedBy>Ben Granger</cp:lastModifiedBy>
  <cp:revision>1963</cp:revision>
  <cp:lastPrinted>2024-09-20T10:34:23Z</cp:lastPrinted>
  <dcterms:created xsi:type="dcterms:W3CDTF">2017-11-21T14:35:30Z</dcterms:created>
  <dcterms:modified xsi:type="dcterms:W3CDTF">2025-11-07T10:25:51Z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fc148d-1837-4605-813b-0f4629c213a3_Enabled">
    <vt:lpwstr>true</vt:lpwstr>
  </property>
  <property fmtid="{D5CDD505-2E9C-101B-9397-08002B2CF9AE}" pid="3" name="MSIP_Label_e5fc148d-1837-4605-813b-0f4629c213a3_SetDate">
    <vt:lpwstr>2022-09-22T10:06:03Z</vt:lpwstr>
  </property>
  <property fmtid="{D5CDD505-2E9C-101B-9397-08002B2CF9AE}" pid="4" name="MSIP_Label_e5fc148d-1837-4605-813b-0f4629c213a3_Method">
    <vt:lpwstr>Standard</vt:lpwstr>
  </property>
  <property fmtid="{D5CDD505-2E9C-101B-9397-08002B2CF9AE}" pid="5" name="MSIP_Label_e5fc148d-1837-4605-813b-0f4629c213a3_Name">
    <vt:lpwstr>OFFICIAL - ROUTINE DATA</vt:lpwstr>
  </property>
  <property fmtid="{D5CDD505-2E9C-101B-9397-08002B2CF9AE}" pid="6" name="MSIP_Label_e5fc148d-1837-4605-813b-0f4629c213a3_SiteId">
    <vt:lpwstr>4242c7a1-0d99-470e-9ae1-a907bfe45eb8</vt:lpwstr>
  </property>
  <property fmtid="{D5CDD505-2E9C-101B-9397-08002B2CF9AE}" pid="7" name="MSIP_Label_e5fc148d-1837-4605-813b-0f4629c213a3_ActionId">
    <vt:lpwstr>c5b038a6-7482-4493-be2f-9966797fe8f9</vt:lpwstr>
  </property>
  <property fmtid="{D5CDD505-2E9C-101B-9397-08002B2CF9AE}" pid="8" name="MSIP_Label_e5fc148d-1837-4605-813b-0f4629c213a3_ContentBits">
    <vt:lpwstr>0</vt:lpwstr>
  </property>
</Properties>
</file>