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85B1E6-CF21-4FF7-A0EB-65DB1B37D897}" type="datetimeFigureOut">
              <a:rPr lang="en-GB" smtClean="0"/>
              <a:t>17/01/2017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298DE-DE2D-4F8C-816C-1B573A30D2A8}" type="slidenum">
              <a:rPr lang="en-GB" smtClean="0"/>
              <a:t>‹#›</a:t>
            </a:fld>
            <a:endParaRPr lang="en-GB"/>
          </a:p>
        </p:txBody>
      </p:sp>
    </p:spTree>
    <p:extLst>
      <p:ext uri="{BB962C8B-B14F-4D97-AF65-F5344CB8AC3E}">
        <p14:creationId xmlns:p14="http://schemas.microsoft.com/office/powerpoint/2010/main" val="171922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itchFamily="34" charset="0"/>
                <a:cs typeface="Arial" pitchFamily="34" charset="0"/>
              </a:rPr>
              <a:t>JEAN</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BFC5246-CA19-43C1-AF3E-1C855D7273F0}" type="slidenum">
              <a:rPr lang="en-GB" altLang="en-US" smtClean="0"/>
              <a:pPr eaLnBrk="1" hangingPunct="1">
                <a:spcBef>
                  <a:spcPct val="0"/>
                </a:spcBef>
              </a:pPr>
              <a:t>1</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94471B93-1117-4DF1-9F0F-501FA1E9D700}" type="slidenum">
              <a:rPr lang="en-GB" altLang="en-US" smtClean="0"/>
              <a:pPr eaLnBrk="1" hangingPunct="1">
                <a:spcBef>
                  <a:spcPct val="0"/>
                </a:spcBef>
              </a:pPr>
              <a:t>8</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763F7019-7207-4D6C-AB94-FCD990E196C0}" type="slidenum">
              <a:rPr lang="en-GB" altLang="en-US" smtClean="0"/>
              <a:pPr eaLnBrk="1" hangingPunct="1">
                <a:spcBef>
                  <a:spcPct val="0"/>
                </a:spcBef>
              </a:pPr>
              <a:t>9</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Jean</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5F94EC4-381A-4E23-A473-7F4E7C0E4FA9}" type="slidenum">
              <a:rPr lang="en-GB" altLang="en-US" smtClean="0"/>
              <a:pPr eaLnBrk="1" hangingPunct="1">
                <a:spcBef>
                  <a:spcPct val="0"/>
                </a:spcBef>
              </a:pPr>
              <a:t>16</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Jean</a:t>
            </a: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953565EC-542D-4F5E-9602-EBDC797154F0}" type="slidenum">
              <a:rPr lang="en-GB" altLang="en-US" smtClean="0"/>
              <a:pPr eaLnBrk="1" hangingPunct="1">
                <a:spcBef>
                  <a:spcPct val="0"/>
                </a:spcBef>
              </a:pPr>
              <a:t>17</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JEAN</a:t>
            </a: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B6CC8F5-8F55-4686-9C88-ED0604DB9F9A}" type="slidenum">
              <a:rPr lang="en-GB" altLang="en-US" smtClean="0"/>
              <a:pPr eaLnBrk="1" hangingPunct="1">
                <a:spcBef>
                  <a:spcPct val="0"/>
                </a:spcBef>
              </a:pPr>
              <a:t>18</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pPr>
            <a:r>
              <a:rPr lang="en-GB" altLang="en-US" sz="1000" smtClean="0">
                <a:latin typeface="Arial" pitchFamily="34" charset="0"/>
                <a:cs typeface="Arial" pitchFamily="34" charset="0"/>
              </a:rPr>
              <a:t>JEAN</a:t>
            </a:r>
          </a:p>
          <a:p>
            <a:pPr marL="228600" indent="-228600" eaLnBrk="1" hangingPunct="1">
              <a:lnSpc>
                <a:spcPct val="80000"/>
              </a:lnSpc>
            </a:pPr>
            <a:endParaRPr lang="en-GB" altLang="en-US" sz="1000" smtClean="0">
              <a:latin typeface="Arial" pitchFamily="34" charset="0"/>
              <a:cs typeface="Arial" pitchFamily="34" charset="0"/>
            </a:endParaRPr>
          </a:p>
          <a:p>
            <a:pPr marL="228600" indent="-228600" eaLnBrk="1" hangingPunct="1">
              <a:lnSpc>
                <a:spcPct val="80000"/>
              </a:lnSpc>
            </a:pPr>
            <a:r>
              <a:rPr lang="en-GB" altLang="en-US" sz="1000" smtClean="0">
                <a:latin typeface="Arial" pitchFamily="34" charset="0"/>
                <a:cs typeface="Arial" pitchFamily="34" charset="0"/>
              </a:rPr>
              <a:t>1Wanting to learn (intrinsic motivation)</a:t>
            </a:r>
          </a:p>
          <a:p>
            <a:pPr marL="228600" indent="-228600" eaLnBrk="1" hangingPunct="1">
              <a:lnSpc>
                <a:spcPct val="80000"/>
              </a:lnSpc>
            </a:pPr>
            <a:r>
              <a:rPr lang="en-GB" altLang="en-US" sz="1000" smtClean="0">
                <a:latin typeface="Arial" pitchFamily="34" charset="0"/>
                <a:cs typeface="Arial" pitchFamily="34" charset="0"/>
              </a:rPr>
              <a:t>Needing to learn  (extrinsic motivation)</a:t>
            </a:r>
          </a:p>
          <a:p>
            <a:pPr marL="228600" indent="-228600" eaLnBrk="1" hangingPunct="1">
              <a:lnSpc>
                <a:spcPct val="80000"/>
              </a:lnSpc>
            </a:pPr>
            <a:r>
              <a:rPr lang="en-GB" altLang="en-US" sz="1000" smtClean="0">
                <a:latin typeface="Arial" pitchFamily="34" charset="0"/>
                <a:cs typeface="Arial" pitchFamily="34" charset="0"/>
              </a:rPr>
              <a:t>Learning by doing (experiential learning)</a:t>
            </a:r>
          </a:p>
          <a:p>
            <a:pPr marL="228600" indent="-228600" eaLnBrk="1" hangingPunct="1">
              <a:lnSpc>
                <a:spcPct val="80000"/>
              </a:lnSpc>
            </a:pPr>
            <a:r>
              <a:rPr lang="en-GB" altLang="en-US" sz="1000" smtClean="0">
                <a:latin typeface="Arial" pitchFamily="34" charset="0"/>
                <a:cs typeface="Arial" pitchFamily="34" charset="0"/>
              </a:rPr>
              <a:t>Feedback </a:t>
            </a:r>
          </a:p>
          <a:p>
            <a:pPr marL="228600" indent="-228600" eaLnBrk="1" hangingPunct="1">
              <a:lnSpc>
                <a:spcPct val="80000"/>
              </a:lnSpc>
            </a:pPr>
            <a:r>
              <a:rPr lang="en-GB" altLang="en-US" sz="1000" smtClean="0">
                <a:latin typeface="Arial" pitchFamily="34" charset="0"/>
                <a:cs typeface="Arial" pitchFamily="34" charset="0"/>
              </a:rPr>
              <a:t>Making sense of things (Digesting information)</a:t>
            </a:r>
          </a:p>
          <a:p>
            <a:pPr marL="228600" indent="-228600" eaLnBrk="1" hangingPunct="1">
              <a:lnSpc>
                <a:spcPct val="80000"/>
              </a:lnSpc>
            </a:pPr>
            <a:endParaRPr lang="en-GB" altLang="en-US" sz="1000" smtClean="0">
              <a:latin typeface="Arial" pitchFamily="34" charset="0"/>
              <a:cs typeface="Arial" pitchFamily="34" charset="0"/>
            </a:endParaRPr>
          </a:p>
          <a:p>
            <a:pPr marL="228600" indent="-228600">
              <a:lnSpc>
                <a:spcPct val="80000"/>
              </a:lnSpc>
            </a:pPr>
            <a:r>
              <a:rPr lang="en-GB" altLang="en-US" sz="1000" smtClean="0">
                <a:latin typeface="Arial" pitchFamily="34" charset="0"/>
                <a:cs typeface="Arial" pitchFamily="34" charset="0"/>
              </a:rPr>
              <a:t>2 Behaviourism  </a:t>
            </a:r>
          </a:p>
          <a:p>
            <a:pPr marL="228600" indent="-228600" eaLnBrk="1" hangingPunct="1">
              <a:lnSpc>
                <a:spcPct val="80000"/>
              </a:lnSpc>
            </a:pPr>
            <a:r>
              <a:rPr lang="en-GB" altLang="en-US" sz="1000" smtClean="0">
                <a:latin typeface="Arial" pitchFamily="34" charset="0"/>
                <a:cs typeface="Arial" pitchFamily="34" charset="0"/>
              </a:rPr>
              <a:t>Humanist </a:t>
            </a:r>
          </a:p>
          <a:p>
            <a:pPr marL="228600" indent="-228600" eaLnBrk="1" hangingPunct="1">
              <a:lnSpc>
                <a:spcPct val="80000"/>
              </a:lnSpc>
            </a:pPr>
            <a:r>
              <a:rPr lang="en-GB" altLang="en-US" sz="1000" smtClean="0">
                <a:latin typeface="Arial" pitchFamily="34" charset="0"/>
                <a:cs typeface="Arial" pitchFamily="34" charset="0"/>
              </a:rPr>
              <a:t>Constructivism</a:t>
            </a:r>
          </a:p>
          <a:p>
            <a:pPr marL="228600" indent="-228600" eaLnBrk="1" hangingPunct="1">
              <a:lnSpc>
                <a:spcPct val="80000"/>
              </a:lnSpc>
            </a:pPr>
            <a:r>
              <a:rPr lang="en-GB" altLang="en-US" sz="1000" smtClean="0">
                <a:latin typeface="Arial" pitchFamily="34" charset="0"/>
                <a:cs typeface="Arial" pitchFamily="34" charset="0"/>
              </a:rPr>
              <a:t>Cognitivism </a:t>
            </a:r>
          </a:p>
          <a:p>
            <a:pPr marL="228600" indent="-228600" eaLnBrk="1" hangingPunct="1">
              <a:lnSpc>
                <a:spcPct val="80000"/>
              </a:lnSpc>
            </a:pPr>
            <a:r>
              <a:rPr lang="en-GB" altLang="en-US" sz="1000" smtClean="0">
                <a:latin typeface="Arial" pitchFamily="34" charset="0"/>
                <a:cs typeface="Arial" pitchFamily="34" charset="0"/>
              </a:rPr>
              <a:t>Social learning theory</a:t>
            </a:r>
          </a:p>
          <a:p>
            <a:pPr marL="228600" indent="-228600" eaLnBrk="1" hangingPunct="1">
              <a:lnSpc>
                <a:spcPct val="80000"/>
              </a:lnSpc>
            </a:pPr>
            <a:endParaRPr lang="en-GB" altLang="en-US" sz="1000" smtClean="0">
              <a:latin typeface="Arial" pitchFamily="34" charset="0"/>
              <a:cs typeface="Arial" pitchFamily="34" charset="0"/>
            </a:endParaRPr>
          </a:p>
          <a:p>
            <a:pPr marL="228600" indent="-228600" eaLnBrk="1" hangingPunct="1">
              <a:lnSpc>
                <a:spcPct val="80000"/>
              </a:lnSpc>
            </a:pPr>
            <a:r>
              <a:rPr lang="en-GB" altLang="en-US" sz="1000" smtClean="0">
                <a:latin typeface="Arial" pitchFamily="34" charset="0"/>
                <a:cs typeface="Arial" pitchFamily="34" charset="0"/>
              </a:rPr>
              <a:t> 3Adult learning</a:t>
            </a:r>
          </a:p>
          <a:p>
            <a:pPr marL="228600" indent="-228600" eaLnBrk="1" hangingPunct="1">
              <a:lnSpc>
                <a:spcPct val="80000"/>
              </a:lnSpc>
            </a:pPr>
            <a:r>
              <a:rPr lang="en-GB" altLang="en-US" sz="1000" smtClean="0">
                <a:latin typeface="Arial" pitchFamily="34" charset="0"/>
                <a:cs typeface="Arial" pitchFamily="34" charset="0"/>
              </a:rPr>
              <a:t>4 Kolb</a:t>
            </a:r>
          </a:p>
          <a:p>
            <a:pPr marL="228600" indent="-228600" eaLnBrk="1" hangingPunct="1">
              <a:lnSpc>
                <a:spcPct val="80000"/>
              </a:lnSpc>
            </a:pPr>
            <a:r>
              <a:rPr lang="en-GB" altLang="en-US" sz="1000" smtClean="0">
                <a:latin typeface="Arial" pitchFamily="34" charset="0"/>
                <a:cs typeface="Arial" pitchFamily="34" charset="0"/>
              </a:rPr>
              <a:t>5 Activist</a:t>
            </a:r>
          </a:p>
          <a:p>
            <a:pPr marL="685800" lvl="1" indent="-228600" eaLnBrk="1" hangingPunct="1">
              <a:lnSpc>
                <a:spcPct val="80000"/>
              </a:lnSpc>
            </a:pPr>
            <a:r>
              <a:rPr lang="en-GB" altLang="en-US" sz="1000" smtClean="0">
                <a:latin typeface="Arial" pitchFamily="34" charset="0"/>
                <a:cs typeface="Arial" pitchFamily="34" charset="0"/>
              </a:rPr>
              <a:t>Theorist </a:t>
            </a:r>
          </a:p>
          <a:p>
            <a:pPr marL="685800" lvl="1" indent="-228600" eaLnBrk="1" hangingPunct="1">
              <a:lnSpc>
                <a:spcPct val="80000"/>
              </a:lnSpc>
            </a:pPr>
            <a:r>
              <a:rPr lang="en-GB" altLang="en-US" sz="1000" smtClean="0">
                <a:latin typeface="Arial" pitchFamily="34" charset="0"/>
                <a:cs typeface="Arial" pitchFamily="34" charset="0"/>
              </a:rPr>
              <a:t>Pragmatist </a:t>
            </a:r>
          </a:p>
          <a:p>
            <a:pPr marL="685800" lvl="1" indent="-228600" eaLnBrk="1" hangingPunct="1">
              <a:lnSpc>
                <a:spcPct val="80000"/>
              </a:lnSpc>
            </a:pPr>
            <a:r>
              <a:rPr lang="en-GB" altLang="en-US" sz="1000" smtClean="0">
                <a:latin typeface="Arial" pitchFamily="34" charset="0"/>
                <a:cs typeface="Arial" pitchFamily="34" charset="0"/>
              </a:rPr>
              <a:t>Reflector </a:t>
            </a:r>
          </a:p>
          <a:p>
            <a:pPr marL="685800" lvl="1" indent="-228600" eaLnBrk="1" hangingPunct="1">
              <a:lnSpc>
                <a:spcPct val="80000"/>
              </a:lnSpc>
            </a:pPr>
            <a:r>
              <a:rPr lang="en-GB" altLang="en-US" sz="1000" smtClean="0">
                <a:latin typeface="Arial" pitchFamily="34" charset="0"/>
                <a:cs typeface="Arial" pitchFamily="34" charset="0"/>
              </a:rPr>
              <a:t>6 Visual</a:t>
            </a:r>
          </a:p>
          <a:p>
            <a:pPr marL="685800" lvl="1" indent="-228600" eaLnBrk="1" hangingPunct="1">
              <a:lnSpc>
                <a:spcPct val="80000"/>
              </a:lnSpc>
            </a:pPr>
            <a:r>
              <a:rPr lang="en-GB" altLang="en-US" sz="1000" smtClean="0">
                <a:latin typeface="Arial" pitchFamily="34" charset="0"/>
                <a:cs typeface="Arial" pitchFamily="34" charset="0"/>
              </a:rPr>
              <a:t>Auditory </a:t>
            </a:r>
          </a:p>
          <a:p>
            <a:pPr marL="685800" lvl="1" indent="-228600" eaLnBrk="1" hangingPunct="1">
              <a:lnSpc>
                <a:spcPct val="80000"/>
              </a:lnSpc>
            </a:pPr>
            <a:r>
              <a:rPr lang="en-GB" altLang="en-US" sz="1000" smtClean="0">
                <a:latin typeface="Arial" pitchFamily="34" charset="0"/>
                <a:cs typeface="Arial" pitchFamily="34" charset="0"/>
              </a:rPr>
              <a:t>Kinaesthetic </a:t>
            </a:r>
          </a:p>
          <a:p>
            <a:pPr marL="685800" lvl="1" indent="-228600" eaLnBrk="1" hangingPunct="1">
              <a:lnSpc>
                <a:spcPct val="80000"/>
              </a:lnSpc>
            </a:pPr>
            <a:r>
              <a:rPr lang="en-GB" altLang="en-US" sz="1000" smtClean="0">
                <a:latin typeface="Arial" pitchFamily="34" charset="0"/>
                <a:cs typeface="Arial" pitchFamily="34" charset="0"/>
              </a:rPr>
              <a:t>7 Meta cognitive </a:t>
            </a:r>
          </a:p>
          <a:p>
            <a:pPr marL="685800" lvl="1" indent="-228600" eaLnBrk="1" hangingPunct="1">
              <a:lnSpc>
                <a:spcPct val="80000"/>
              </a:lnSpc>
            </a:pPr>
            <a:r>
              <a:rPr lang="en-GB" altLang="en-US" sz="1000" smtClean="0">
                <a:latin typeface="Arial" pitchFamily="34" charset="0"/>
                <a:cs typeface="Arial" pitchFamily="34" charset="0"/>
              </a:rPr>
              <a:t>8 Cognitive</a:t>
            </a:r>
          </a:p>
          <a:p>
            <a:pPr marL="685800" lvl="1" indent="-228600" eaLnBrk="1" hangingPunct="1">
              <a:lnSpc>
                <a:spcPct val="80000"/>
              </a:lnSpc>
            </a:pPr>
            <a:r>
              <a:rPr lang="en-GB" altLang="en-US" sz="1000" smtClean="0">
                <a:latin typeface="Arial" pitchFamily="34" charset="0"/>
                <a:cs typeface="Arial" pitchFamily="34" charset="0"/>
              </a:rPr>
              <a:t>Affective</a:t>
            </a:r>
          </a:p>
          <a:p>
            <a:pPr marL="685800" lvl="1" indent="-228600" eaLnBrk="1" hangingPunct="1">
              <a:lnSpc>
                <a:spcPct val="80000"/>
              </a:lnSpc>
            </a:pPr>
            <a:r>
              <a:rPr lang="en-GB" altLang="en-US" sz="1000" smtClean="0">
                <a:latin typeface="Arial" pitchFamily="34" charset="0"/>
                <a:cs typeface="Arial" pitchFamily="34" charset="0"/>
              </a:rPr>
              <a:t>Psycomotor</a:t>
            </a:r>
          </a:p>
          <a:p>
            <a:pPr marL="685800" lvl="1" indent="-228600" eaLnBrk="1" hangingPunct="1">
              <a:lnSpc>
                <a:spcPct val="80000"/>
              </a:lnSpc>
            </a:pPr>
            <a:endParaRPr lang="en-GB" altLang="en-US" sz="1000"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JEAN</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FEAA6D3-DACD-4CBF-8E89-1E8430A2034D}" type="slidenum">
              <a:rPr lang="en-GB" altLang="en-US" smtClean="0"/>
              <a:pPr eaLnBrk="1" hangingPunct="1">
                <a:spcBef>
                  <a:spcPct val="0"/>
                </a:spcBef>
              </a:pPr>
              <a:t>20</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07A65D-1A6A-4CDB-8D9A-97B30E5708B9}" type="datetimeFigureOut">
              <a:rPr lang="en-GB" smtClean="0"/>
              <a:t>17/01/2017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E7E62-EFCE-46FB-9B17-37BF6A151C3B}" type="slidenum">
              <a:rPr lang="en-GB" smtClean="0"/>
              <a:t>‹#›</a:t>
            </a:fld>
            <a:endParaRPr lang="en-GB"/>
          </a:p>
        </p:txBody>
      </p:sp>
    </p:spTree>
    <p:extLst>
      <p:ext uri="{BB962C8B-B14F-4D97-AF65-F5344CB8AC3E}">
        <p14:creationId xmlns:p14="http://schemas.microsoft.com/office/powerpoint/2010/main" val="96931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7A65D-1A6A-4CDB-8D9A-97B30E5708B9}" type="datetimeFigureOut">
              <a:rPr lang="en-GB" smtClean="0"/>
              <a:t>17/01/2017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E7E62-EFCE-46FB-9B17-37BF6A151C3B}" type="slidenum">
              <a:rPr lang="en-GB" smtClean="0"/>
              <a:t>‹#›</a:t>
            </a:fld>
            <a:endParaRPr lang="en-GB"/>
          </a:p>
        </p:txBody>
      </p:sp>
    </p:spTree>
    <p:extLst>
      <p:ext uri="{BB962C8B-B14F-4D97-AF65-F5344CB8AC3E}">
        <p14:creationId xmlns:p14="http://schemas.microsoft.com/office/powerpoint/2010/main" val="327676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7A65D-1A6A-4CDB-8D9A-97B30E5708B9}" type="datetimeFigureOut">
              <a:rPr lang="en-GB" smtClean="0"/>
              <a:t>17/01/2017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E7E62-EFCE-46FB-9B17-37BF6A151C3B}" type="slidenum">
              <a:rPr lang="en-GB" smtClean="0"/>
              <a:t>‹#›</a:t>
            </a:fld>
            <a:endParaRPr lang="en-GB"/>
          </a:p>
        </p:txBody>
      </p:sp>
    </p:spTree>
    <p:extLst>
      <p:ext uri="{BB962C8B-B14F-4D97-AF65-F5344CB8AC3E}">
        <p14:creationId xmlns:p14="http://schemas.microsoft.com/office/powerpoint/2010/main" val="160761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800600" y="1752600"/>
            <a:ext cx="3810000" cy="4114800"/>
          </a:xfrm>
        </p:spPr>
        <p:txBody>
          <a:bodyPr rtlCol="0">
            <a:normAutofit/>
          </a:bodyPr>
          <a:lstStyle/>
          <a:p>
            <a:pPr lvl="0"/>
            <a:endParaRPr lang="en-GB" noProof="0" smtClean="0"/>
          </a:p>
        </p:txBody>
      </p:sp>
      <p:sp>
        <p:nvSpPr>
          <p:cNvPr id="5" name="Date Placeholder 3"/>
          <p:cNvSpPr>
            <a:spLocks noGrp="1"/>
          </p:cNvSpPr>
          <p:nvPr>
            <p:ph type="dt" sz="half" idx="10"/>
          </p:nvPr>
        </p:nvSpPr>
        <p:spPr>
          <a:xfrm>
            <a:off x="457200" y="6245225"/>
            <a:ext cx="2133600" cy="476250"/>
          </a:xfrm>
        </p:spPr>
        <p:txBody>
          <a:bodyPr/>
          <a:lstStyle>
            <a:lvl1pPr>
              <a:defRPr>
                <a:latin typeface="Arial" charset="0"/>
                <a:cs typeface="Arial" charset="0"/>
              </a:defRPr>
            </a:lvl1pPr>
          </a:lstStyle>
          <a:p>
            <a:pPr>
              <a:defRPr/>
            </a:pPr>
            <a:endParaRPr lang="en-US"/>
          </a:p>
        </p:txBody>
      </p:sp>
      <p:sp>
        <p:nvSpPr>
          <p:cNvPr id="6" name="Footer Placeholder 4"/>
          <p:cNvSpPr>
            <a:spLocks noGrp="1"/>
          </p:cNvSpPr>
          <p:nvPr>
            <p:ph type="ftr" sz="quarter" idx="11"/>
          </p:nvPr>
        </p:nvSpPr>
        <p:spPr>
          <a:xfrm>
            <a:off x="3124200" y="6245225"/>
            <a:ext cx="2895600" cy="476250"/>
          </a:xfrm>
        </p:spPr>
        <p:txBody>
          <a:bodyPr/>
          <a:lstStyle>
            <a:lvl1pPr>
              <a:defRPr>
                <a:latin typeface="Arial" charset="0"/>
                <a:cs typeface="Arial" charset="0"/>
              </a:defRPr>
            </a:lvl1pPr>
          </a:lstStyle>
          <a:p>
            <a:pPr>
              <a:defRPr/>
            </a:pPr>
            <a:endParaRPr lang="en-US"/>
          </a:p>
        </p:txBody>
      </p:sp>
      <p:sp>
        <p:nvSpPr>
          <p:cNvPr id="7" name="Slide Number Placeholder 5"/>
          <p:cNvSpPr>
            <a:spLocks noGrp="1"/>
          </p:cNvSpPr>
          <p:nvPr>
            <p:ph type="sldNum" sz="quarter" idx="12"/>
          </p:nvPr>
        </p:nvSpPr>
        <p:spPr>
          <a:xfrm>
            <a:off x="6553200" y="6245225"/>
            <a:ext cx="2133600" cy="476250"/>
          </a:xfrm>
        </p:spPr>
        <p:txBody>
          <a:bodyPr/>
          <a:lstStyle>
            <a:lvl1pPr>
              <a:defRPr>
                <a:latin typeface="Arial" charset="0"/>
                <a:cs typeface="Arial" charset="0"/>
              </a:defRPr>
            </a:lvl1pPr>
          </a:lstStyle>
          <a:p>
            <a:pPr>
              <a:defRPr/>
            </a:pPr>
            <a:fld id="{D1A9B657-BB9E-4F1D-B26E-99313F6859A3}" type="slidenum">
              <a:rPr lang="en-US"/>
              <a:pPr>
                <a:defRPr/>
              </a:pPr>
              <a:t>‹#›</a:t>
            </a:fld>
            <a:endParaRPr lang="en-US"/>
          </a:p>
        </p:txBody>
      </p:sp>
    </p:spTree>
    <p:extLst>
      <p:ext uri="{BB962C8B-B14F-4D97-AF65-F5344CB8AC3E}">
        <p14:creationId xmlns:p14="http://schemas.microsoft.com/office/powerpoint/2010/main" val="3536617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838200" y="1752600"/>
            <a:ext cx="3810000" cy="4114800"/>
          </a:xfrm>
        </p:spPr>
        <p:txBody>
          <a:bodyPr rtlCol="0">
            <a:normAutofit/>
          </a:bodyPr>
          <a:lstStyle/>
          <a:p>
            <a:pPr lvl="0"/>
            <a:endParaRPr lang="en-GB" noProof="0" smtClean="0"/>
          </a:p>
        </p:txBody>
      </p:sp>
      <p:sp>
        <p:nvSpPr>
          <p:cNvPr id="4" name="Text Placeholder 3"/>
          <p:cNvSpPr>
            <a:spLocks noGrp="1"/>
          </p:cNvSpPr>
          <p:nvPr>
            <p:ph type="body" sz="half" idx="2"/>
          </p:nvPr>
        </p:nvSpPr>
        <p:spPr>
          <a:xfrm>
            <a:off x="48006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245225"/>
            <a:ext cx="2133600" cy="476250"/>
          </a:xfrm>
        </p:spPr>
        <p:txBody>
          <a:bodyPr/>
          <a:lstStyle>
            <a:lvl1pPr>
              <a:defRPr>
                <a:latin typeface="Arial" charset="0"/>
                <a:cs typeface="Arial" charset="0"/>
              </a:defRPr>
            </a:lvl1pPr>
          </a:lstStyle>
          <a:p>
            <a:pPr>
              <a:defRPr/>
            </a:pPr>
            <a:endParaRPr lang="en-US"/>
          </a:p>
        </p:txBody>
      </p:sp>
      <p:sp>
        <p:nvSpPr>
          <p:cNvPr id="6" name="Footer Placeholder 4"/>
          <p:cNvSpPr>
            <a:spLocks noGrp="1"/>
          </p:cNvSpPr>
          <p:nvPr>
            <p:ph type="ftr" sz="quarter" idx="11"/>
          </p:nvPr>
        </p:nvSpPr>
        <p:spPr>
          <a:xfrm>
            <a:off x="3124200" y="6245225"/>
            <a:ext cx="2895600" cy="476250"/>
          </a:xfrm>
        </p:spPr>
        <p:txBody>
          <a:bodyPr/>
          <a:lstStyle>
            <a:lvl1pPr>
              <a:defRPr>
                <a:latin typeface="Arial" charset="0"/>
                <a:cs typeface="Arial" charset="0"/>
              </a:defRPr>
            </a:lvl1pPr>
          </a:lstStyle>
          <a:p>
            <a:pPr>
              <a:defRPr/>
            </a:pPr>
            <a:endParaRPr lang="en-US"/>
          </a:p>
        </p:txBody>
      </p:sp>
      <p:sp>
        <p:nvSpPr>
          <p:cNvPr id="7" name="Slide Number Placeholder 5"/>
          <p:cNvSpPr>
            <a:spLocks noGrp="1"/>
          </p:cNvSpPr>
          <p:nvPr>
            <p:ph type="sldNum" sz="quarter" idx="12"/>
          </p:nvPr>
        </p:nvSpPr>
        <p:spPr>
          <a:xfrm>
            <a:off x="6553200" y="6245225"/>
            <a:ext cx="2133600" cy="476250"/>
          </a:xfrm>
        </p:spPr>
        <p:txBody>
          <a:bodyPr/>
          <a:lstStyle>
            <a:lvl1pPr>
              <a:defRPr>
                <a:latin typeface="Arial" charset="0"/>
                <a:cs typeface="Arial" charset="0"/>
              </a:defRPr>
            </a:lvl1pPr>
          </a:lstStyle>
          <a:p>
            <a:pPr>
              <a:defRPr/>
            </a:pPr>
            <a:fld id="{CEFE447C-9333-4DC5-A775-E8DCB6CC8DEB}" type="slidenum">
              <a:rPr lang="en-US"/>
              <a:pPr>
                <a:defRPr/>
              </a:pPr>
              <a:t>‹#›</a:t>
            </a:fld>
            <a:endParaRPr lang="en-US"/>
          </a:p>
        </p:txBody>
      </p:sp>
    </p:spTree>
    <p:extLst>
      <p:ext uri="{BB962C8B-B14F-4D97-AF65-F5344CB8AC3E}">
        <p14:creationId xmlns:p14="http://schemas.microsoft.com/office/powerpoint/2010/main" val="166376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7A65D-1A6A-4CDB-8D9A-97B30E5708B9}" type="datetimeFigureOut">
              <a:rPr lang="en-GB" smtClean="0"/>
              <a:t>17/01/2017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E7E62-EFCE-46FB-9B17-37BF6A151C3B}" type="slidenum">
              <a:rPr lang="en-GB" smtClean="0"/>
              <a:t>‹#›</a:t>
            </a:fld>
            <a:endParaRPr lang="en-GB"/>
          </a:p>
        </p:txBody>
      </p:sp>
    </p:spTree>
    <p:extLst>
      <p:ext uri="{BB962C8B-B14F-4D97-AF65-F5344CB8AC3E}">
        <p14:creationId xmlns:p14="http://schemas.microsoft.com/office/powerpoint/2010/main" val="117388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7A65D-1A6A-4CDB-8D9A-97B30E5708B9}" type="datetimeFigureOut">
              <a:rPr lang="en-GB" smtClean="0"/>
              <a:t>17/01/2017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E7E62-EFCE-46FB-9B17-37BF6A151C3B}" type="slidenum">
              <a:rPr lang="en-GB" smtClean="0"/>
              <a:t>‹#›</a:t>
            </a:fld>
            <a:endParaRPr lang="en-GB"/>
          </a:p>
        </p:txBody>
      </p:sp>
    </p:spTree>
    <p:extLst>
      <p:ext uri="{BB962C8B-B14F-4D97-AF65-F5344CB8AC3E}">
        <p14:creationId xmlns:p14="http://schemas.microsoft.com/office/powerpoint/2010/main" val="39540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07A65D-1A6A-4CDB-8D9A-97B30E5708B9}" type="datetimeFigureOut">
              <a:rPr lang="en-GB" smtClean="0"/>
              <a:t>17/01/2017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5E7E62-EFCE-46FB-9B17-37BF6A151C3B}" type="slidenum">
              <a:rPr lang="en-GB" smtClean="0"/>
              <a:t>‹#›</a:t>
            </a:fld>
            <a:endParaRPr lang="en-GB"/>
          </a:p>
        </p:txBody>
      </p:sp>
    </p:spTree>
    <p:extLst>
      <p:ext uri="{BB962C8B-B14F-4D97-AF65-F5344CB8AC3E}">
        <p14:creationId xmlns:p14="http://schemas.microsoft.com/office/powerpoint/2010/main" val="418417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07A65D-1A6A-4CDB-8D9A-97B30E5708B9}" type="datetimeFigureOut">
              <a:rPr lang="en-GB" smtClean="0"/>
              <a:t>17/01/2017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5E7E62-EFCE-46FB-9B17-37BF6A151C3B}" type="slidenum">
              <a:rPr lang="en-GB" smtClean="0"/>
              <a:t>‹#›</a:t>
            </a:fld>
            <a:endParaRPr lang="en-GB"/>
          </a:p>
        </p:txBody>
      </p:sp>
    </p:spTree>
    <p:extLst>
      <p:ext uri="{BB962C8B-B14F-4D97-AF65-F5344CB8AC3E}">
        <p14:creationId xmlns:p14="http://schemas.microsoft.com/office/powerpoint/2010/main" val="149027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07A65D-1A6A-4CDB-8D9A-97B30E5708B9}" type="datetimeFigureOut">
              <a:rPr lang="en-GB" smtClean="0"/>
              <a:t>17/01/2017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5E7E62-EFCE-46FB-9B17-37BF6A151C3B}" type="slidenum">
              <a:rPr lang="en-GB" smtClean="0"/>
              <a:t>‹#›</a:t>
            </a:fld>
            <a:endParaRPr lang="en-GB"/>
          </a:p>
        </p:txBody>
      </p:sp>
    </p:spTree>
    <p:extLst>
      <p:ext uri="{BB962C8B-B14F-4D97-AF65-F5344CB8AC3E}">
        <p14:creationId xmlns:p14="http://schemas.microsoft.com/office/powerpoint/2010/main" val="325780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7A65D-1A6A-4CDB-8D9A-97B30E5708B9}" type="datetimeFigureOut">
              <a:rPr lang="en-GB" smtClean="0"/>
              <a:t>17/01/2017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5E7E62-EFCE-46FB-9B17-37BF6A151C3B}" type="slidenum">
              <a:rPr lang="en-GB" smtClean="0"/>
              <a:t>‹#›</a:t>
            </a:fld>
            <a:endParaRPr lang="en-GB"/>
          </a:p>
        </p:txBody>
      </p:sp>
    </p:spTree>
    <p:extLst>
      <p:ext uri="{BB962C8B-B14F-4D97-AF65-F5344CB8AC3E}">
        <p14:creationId xmlns:p14="http://schemas.microsoft.com/office/powerpoint/2010/main" val="390976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7A65D-1A6A-4CDB-8D9A-97B30E5708B9}" type="datetimeFigureOut">
              <a:rPr lang="en-GB" smtClean="0"/>
              <a:t>17/01/2017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5E7E62-EFCE-46FB-9B17-37BF6A151C3B}" type="slidenum">
              <a:rPr lang="en-GB" smtClean="0"/>
              <a:t>‹#›</a:t>
            </a:fld>
            <a:endParaRPr lang="en-GB"/>
          </a:p>
        </p:txBody>
      </p:sp>
    </p:spTree>
    <p:extLst>
      <p:ext uri="{BB962C8B-B14F-4D97-AF65-F5344CB8AC3E}">
        <p14:creationId xmlns:p14="http://schemas.microsoft.com/office/powerpoint/2010/main" val="355350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7A65D-1A6A-4CDB-8D9A-97B30E5708B9}" type="datetimeFigureOut">
              <a:rPr lang="en-GB" smtClean="0"/>
              <a:t>17/01/2017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5E7E62-EFCE-46FB-9B17-37BF6A151C3B}" type="slidenum">
              <a:rPr lang="en-GB" smtClean="0"/>
              <a:t>‹#›</a:t>
            </a:fld>
            <a:endParaRPr lang="en-GB"/>
          </a:p>
        </p:txBody>
      </p:sp>
    </p:spTree>
    <p:extLst>
      <p:ext uri="{BB962C8B-B14F-4D97-AF65-F5344CB8AC3E}">
        <p14:creationId xmlns:p14="http://schemas.microsoft.com/office/powerpoint/2010/main" val="311470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7A65D-1A6A-4CDB-8D9A-97B30E5708B9}" type="datetimeFigureOut">
              <a:rPr lang="en-GB" smtClean="0"/>
              <a:t>17/01/2017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E7E62-EFCE-46FB-9B17-37BF6A151C3B}" type="slidenum">
              <a:rPr lang="en-GB" smtClean="0"/>
              <a:t>‹#›</a:t>
            </a:fld>
            <a:endParaRPr lang="en-GB"/>
          </a:p>
        </p:txBody>
      </p:sp>
    </p:spTree>
    <p:extLst>
      <p:ext uri="{BB962C8B-B14F-4D97-AF65-F5344CB8AC3E}">
        <p14:creationId xmlns:p14="http://schemas.microsoft.com/office/powerpoint/2010/main" val="59115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hyperlink" Target="http://www.york.ac.uk/admin/hr/researcher-development/students/resources/pgwt/learningthroughreflectio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95288" y="260350"/>
            <a:ext cx="8132762" cy="1143000"/>
          </a:xfrm>
        </p:spPr>
        <p:txBody>
          <a:bodyPr/>
          <a:lstStyle/>
          <a:p>
            <a:pPr eaLnBrk="1" hangingPunct="1"/>
            <a:r>
              <a:rPr lang="en-GB" altLang="en-US" b="1" smtClean="0">
                <a:ea typeface="Geneva"/>
              </a:rPr>
              <a:t>Reflection and Reflective Practice</a:t>
            </a:r>
          </a:p>
        </p:txBody>
      </p:sp>
      <p:pic>
        <p:nvPicPr>
          <p:cNvPr id="757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196975"/>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073775"/>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5940425"/>
            <a:ext cx="1049338"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3363" y="6107113"/>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525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altLang="en-US" smtClean="0">
                <a:ea typeface="Geneva"/>
              </a:rPr>
              <a:t>Reflection in action</a:t>
            </a:r>
          </a:p>
        </p:txBody>
      </p:sp>
      <p:pic>
        <p:nvPicPr>
          <p:cNvPr id="84995" name="Picture 3"/>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95288" y="1844675"/>
            <a:ext cx="3810000" cy="2759075"/>
          </a:xfrm>
        </p:spPr>
      </p:pic>
      <p:sp>
        <p:nvSpPr>
          <p:cNvPr id="33796" name="Rectangle 4"/>
          <p:cNvSpPr>
            <a:spLocks noGrp="1" noChangeArrowheads="1"/>
          </p:cNvSpPr>
          <p:nvPr>
            <p:ph type="body" sz="half" idx="2"/>
          </p:nvPr>
        </p:nvSpPr>
        <p:spPr>
          <a:xfrm>
            <a:off x="4787900" y="1268413"/>
            <a:ext cx="3810000" cy="4114800"/>
          </a:xfrm>
        </p:spPr>
        <p:txBody>
          <a:bodyPr/>
          <a:lstStyle/>
          <a:p>
            <a:pPr eaLnBrk="1" hangingPunct="1"/>
            <a:r>
              <a:rPr lang="en-GB" altLang="en-US" sz="2000" b="1" smtClean="0">
                <a:ea typeface="Geneva"/>
              </a:rPr>
              <a:t>On line thinking</a:t>
            </a:r>
          </a:p>
          <a:p>
            <a:pPr eaLnBrk="1" hangingPunct="1"/>
            <a:r>
              <a:rPr lang="en-GB" altLang="en-US" sz="2000" b="1" smtClean="0">
                <a:ea typeface="Geneva"/>
              </a:rPr>
              <a:t>Spontaneous</a:t>
            </a:r>
          </a:p>
          <a:p>
            <a:pPr eaLnBrk="1" hangingPunct="1"/>
            <a:r>
              <a:rPr lang="en-GB" altLang="en-US" sz="2000" b="1" smtClean="0">
                <a:ea typeface="Geneva"/>
              </a:rPr>
              <a:t>Drawing on an individuals experience “ When a practitioner makes sense of a situation he perceives to be unique, he sees it in something already present in his repertoire</a:t>
            </a:r>
            <a:r>
              <a:rPr lang="en-GB" altLang="en-US" sz="1400" b="1" smtClean="0">
                <a:ea typeface="Geneva"/>
              </a:rPr>
              <a:t>”(Schonn 1987 p 67) </a:t>
            </a:r>
          </a:p>
          <a:p>
            <a:pPr eaLnBrk="1" hangingPunct="1"/>
            <a:r>
              <a:rPr lang="en-GB" altLang="en-US" sz="2000" b="1" smtClean="0">
                <a:ea typeface="Geneva"/>
              </a:rPr>
              <a:t>Problem solving</a:t>
            </a:r>
          </a:p>
          <a:p>
            <a:pPr eaLnBrk="1" hangingPunct="1"/>
            <a:r>
              <a:rPr lang="en-GB" altLang="en-US" sz="2000" b="1" smtClean="0">
                <a:ea typeface="Geneva"/>
              </a:rPr>
              <a:t>Reservoir of knowledge </a:t>
            </a:r>
          </a:p>
          <a:p>
            <a:pPr eaLnBrk="1" hangingPunct="1"/>
            <a:endParaRPr lang="en-GB" altLang="en-US" sz="2000" b="1" smtClean="0">
              <a:ea typeface="Geneva"/>
            </a:endParaRPr>
          </a:p>
        </p:txBody>
      </p:sp>
      <p:pic>
        <p:nvPicPr>
          <p:cNvPr id="849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038850"/>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5661025"/>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5911850"/>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251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3796">
                                            <p:txEl>
                                              <p:pRg st="0" end="0"/>
                                            </p:txEl>
                                          </p:spTgt>
                                        </p:tgtEl>
                                        <p:attrNameLst>
                                          <p:attrName>style.visibility</p:attrName>
                                        </p:attrNameLst>
                                      </p:cBhvr>
                                      <p:to>
                                        <p:strVal val="visible"/>
                                      </p:to>
                                    </p:set>
                                    <p:anim calcmode="lin" valueType="num">
                                      <p:cBhvr additive="base">
                                        <p:cTn id="13" dur="500" fill="hold"/>
                                        <p:tgtEl>
                                          <p:spTgt spid="3379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3796">
                                            <p:txEl>
                                              <p:pRg st="1" end="1"/>
                                            </p:txEl>
                                          </p:spTgt>
                                        </p:tgtEl>
                                        <p:attrNameLst>
                                          <p:attrName>style.visibility</p:attrName>
                                        </p:attrNameLst>
                                      </p:cBhvr>
                                      <p:to>
                                        <p:strVal val="visible"/>
                                      </p:to>
                                    </p:set>
                                    <p:anim calcmode="lin" valueType="num">
                                      <p:cBhvr additive="base">
                                        <p:cTn id="19" dur="500" fill="hold"/>
                                        <p:tgtEl>
                                          <p:spTgt spid="3379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3796">
                                            <p:txEl>
                                              <p:pRg st="2" end="2"/>
                                            </p:txEl>
                                          </p:spTgt>
                                        </p:tgtEl>
                                        <p:attrNameLst>
                                          <p:attrName>style.visibility</p:attrName>
                                        </p:attrNameLst>
                                      </p:cBhvr>
                                      <p:to>
                                        <p:strVal val="visible"/>
                                      </p:to>
                                    </p:set>
                                    <p:anim calcmode="lin" valueType="num">
                                      <p:cBhvr additive="base">
                                        <p:cTn id="25" dur="500" fill="hold"/>
                                        <p:tgtEl>
                                          <p:spTgt spid="3379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3796">
                                            <p:txEl>
                                              <p:pRg st="3" end="3"/>
                                            </p:txEl>
                                          </p:spTgt>
                                        </p:tgtEl>
                                        <p:attrNameLst>
                                          <p:attrName>style.visibility</p:attrName>
                                        </p:attrNameLst>
                                      </p:cBhvr>
                                      <p:to>
                                        <p:strVal val="visible"/>
                                      </p:to>
                                    </p:set>
                                    <p:anim calcmode="lin" valueType="num">
                                      <p:cBhvr additive="base">
                                        <p:cTn id="31" dur="500" fill="hold"/>
                                        <p:tgtEl>
                                          <p:spTgt spid="3379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33796">
                                            <p:txEl>
                                              <p:pRg st="4" end="4"/>
                                            </p:txEl>
                                          </p:spTgt>
                                        </p:tgtEl>
                                        <p:attrNameLst>
                                          <p:attrName>style.visibility</p:attrName>
                                        </p:attrNameLst>
                                      </p:cBhvr>
                                      <p:to>
                                        <p:strVal val="visible"/>
                                      </p:to>
                                    </p:set>
                                    <p:anim calcmode="lin" valueType="num">
                                      <p:cBhvr additive="base">
                                        <p:cTn id="37" dur="500" fill="hold"/>
                                        <p:tgtEl>
                                          <p:spTgt spid="33796">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796">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en-US" smtClean="0">
                <a:ea typeface="Geneva"/>
              </a:rPr>
              <a:t>Reflection on Action</a:t>
            </a:r>
          </a:p>
        </p:txBody>
      </p:sp>
      <p:sp>
        <p:nvSpPr>
          <p:cNvPr id="34819" name="Rectangle 3"/>
          <p:cNvSpPr>
            <a:spLocks noGrp="1" noChangeArrowheads="1"/>
          </p:cNvSpPr>
          <p:nvPr>
            <p:ph type="body" sz="half" idx="1"/>
          </p:nvPr>
        </p:nvSpPr>
        <p:spPr/>
        <p:txBody>
          <a:bodyPr/>
          <a:lstStyle/>
          <a:p>
            <a:pPr eaLnBrk="1" hangingPunct="1"/>
            <a:r>
              <a:rPr lang="en-GB" altLang="en-US" smtClean="0">
                <a:ea typeface="Geneva"/>
              </a:rPr>
              <a:t>Off line thinking</a:t>
            </a:r>
          </a:p>
          <a:p>
            <a:pPr eaLnBrk="1" hangingPunct="1"/>
            <a:r>
              <a:rPr lang="en-GB" altLang="en-US" smtClean="0">
                <a:ea typeface="Geneva"/>
              </a:rPr>
              <a:t>looking back at the event </a:t>
            </a:r>
          </a:p>
          <a:p>
            <a:pPr eaLnBrk="1" hangingPunct="1"/>
            <a:r>
              <a:rPr lang="en-GB" altLang="en-US" smtClean="0">
                <a:ea typeface="Geneva"/>
              </a:rPr>
              <a:t>evaluation</a:t>
            </a:r>
          </a:p>
          <a:p>
            <a:pPr eaLnBrk="1" hangingPunct="1"/>
            <a:r>
              <a:rPr lang="en-GB" altLang="en-US" smtClean="0">
                <a:ea typeface="Geneva"/>
              </a:rPr>
              <a:t>Retrospective</a:t>
            </a:r>
          </a:p>
          <a:p>
            <a:pPr eaLnBrk="1" hangingPunct="1"/>
            <a:endParaRPr lang="en-GB" altLang="en-US" smtClean="0">
              <a:ea typeface="Geneva"/>
            </a:endParaRPr>
          </a:p>
        </p:txBody>
      </p:sp>
      <p:pic>
        <p:nvPicPr>
          <p:cNvPr id="86020" name="Picture 4"/>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00600" y="2381250"/>
            <a:ext cx="3810000" cy="2857500"/>
          </a:xfrm>
        </p:spPr>
      </p:pic>
      <p:pic>
        <p:nvPicPr>
          <p:cNvPr id="86021"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6097588"/>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5834063"/>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5959475"/>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56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additive="base">
                                        <p:cTn id="13"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calcmode="lin" valueType="num">
                                      <p:cBhvr additive="base">
                                        <p:cTn id="19"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2" end="2"/>
                                            </p:txEl>
                                          </p:spTgt>
                                        </p:tgtEl>
                                        <p:attrNameLst>
                                          <p:attrName>style.visibility</p:attrName>
                                        </p:attrNameLst>
                                      </p:cBhvr>
                                      <p:to>
                                        <p:strVal val="visible"/>
                                      </p:to>
                                    </p:set>
                                    <p:anim calcmode="lin" valueType="num">
                                      <p:cBhvr additive="base">
                                        <p:cTn id="2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3" end="3"/>
                                            </p:txEl>
                                          </p:spTgt>
                                        </p:tgtEl>
                                        <p:attrNameLst>
                                          <p:attrName>style.visibility</p:attrName>
                                        </p:attrNameLst>
                                      </p:cBhvr>
                                      <p:to>
                                        <p:strVal val="visible"/>
                                      </p:to>
                                    </p:set>
                                    <p:anim calcmode="lin" valueType="num">
                                      <p:cBhvr additive="base">
                                        <p:cTn id="31"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a:xfrm>
            <a:off x="838200" y="457200"/>
            <a:ext cx="7772400" cy="739775"/>
          </a:xfrm>
        </p:spPr>
        <p:txBody>
          <a:bodyPr/>
          <a:lstStyle/>
          <a:p>
            <a:pPr eaLnBrk="1" hangingPunct="1"/>
            <a:r>
              <a:rPr lang="en-GB" altLang="en-US" sz="4000" smtClean="0">
                <a:ea typeface="Geneva"/>
              </a:rPr>
              <a:t>Activity</a:t>
            </a:r>
          </a:p>
        </p:txBody>
      </p:sp>
      <p:sp>
        <p:nvSpPr>
          <p:cNvPr id="87043" name="Rectangle 3"/>
          <p:cNvSpPr>
            <a:spLocks noGrp="1"/>
          </p:cNvSpPr>
          <p:nvPr>
            <p:ph idx="1"/>
          </p:nvPr>
        </p:nvSpPr>
        <p:spPr>
          <a:xfrm>
            <a:off x="755650" y="1196975"/>
            <a:ext cx="7632700" cy="5256213"/>
          </a:xfrm>
        </p:spPr>
        <p:txBody>
          <a:bodyPr/>
          <a:lstStyle/>
          <a:p>
            <a:pPr eaLnBrk="1" hangingPunct="1"/>
            <a:r>
              <a:rPr lang="en-GB" altLang="en-US" sz="2400" smtClean="0">
                <a:ea typeface="Geneva"/>
              </a:rPr>
              <a:t>Divide your selves into groups .</a:t>
            </a:r>
          </a:p>
          <a:p>
            <a:pPr eaLnBrk="1" hangingPunct="1"/>
            <a:r>
              <a:rPr lang="en-GB" altLang="en-US" sz="2400" smtClean="0">
                <a:ea typeface="Geneva"/>
              </a:rPr>
              <a:t>Take one of the articles describing each reflective model </a:t>
            </a:r>
          </a:p>
          <a:p>
            <a:pPr eaLnBrk="1" hangingPunct="1"/>
            <a:r>
              <a:rPr lang="en-GB" altLang="en-US" sz="2400" smtClean="0">
                <a:ea typeface="Geneva"/>
              </a:rPr>
              <a:t>In your group looks at:-</a:t>
            </a:r>
          </a:p>
          <a:p>
            <a:pPr eaLnBrk="1" hangingPunct="1"/>
            <a:r>
              <a:rPr lang="en-GB" altLang="en-US" sz="2400" smtClean="0">
                <a:ea typeface="Geneva"/>
              </a:rPr>
              <a:t>The structure of the model</a:t>
            </a:r>
          </a:p>
          <a:p>
            <a:pPr eaLnBrk="1" hangingPunct="1"/>
            <a:r>
              <a:rPr lang="en-GB" altLang="en-US" sz="2400" smtClean="0">
                <a:ea typeface="Geneva"/>
              </a:rPr>
              <a:t>Think of advantages / disadvantages of your model.</a:t>
            </a:r>
          </a:p>
          <a:p>
            <a:pPr eaLnBrk="1" hangingPunct="1"/>
            <a:r>
              <a:rPr lang="en-GB" altLang="en-US" sz="2400" smtClean="0">
                <a:ea typeface="Geneva"/>
              </a:rPr>
              <a:t>Feedback this information to the other groups.</a:t>
            </a:r>
          </a:p>
          <a:p>
            <a:pPr eaLnBrk="1" hangingPunct="1"/>
            <a:r>
              <a:rPr lang="en-GB" altLang="en-US" sz="2400" smtClean="0">
                <a:ea typeface="Geneva"/>
              </a:rPr>
              <a:t>Write up words and phrases that relate to Reflection and reflective practice?</a:t>
            </a:r>
          </a:p>
          <a:p>
            <a:pPr eaLnBrk="1" hangingPunct="1"/>
            <a:r>
              <a:rPr lang="en-GB" altLang="en-US" sz="2400" smtClean="0">
                <a:ea typeface="Geneva"/>
              </a:rPr>
              <a:t>How can reflection be useful?</a:t>
            </a:r>
          </a:p>
          <a:p>
            <a:pPr eaLnBrk="1" hangingPunct="1"/>
            <a:r>
              <a:rPr lang="en-GB" altLang="en-US" sz="2400" smtClean="0">
                <a:ea typeface="Geneva"/>
              </a:rPr>
              <a:t>What are the benefits of reflecting on our own practice? </a:t>
            </a:r>
          </a:p>
        </p:txBody>
      </p:sp>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135688"/>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5824538"/>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6046788"/>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707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5"/>
          <p:cNvSpPr>
            <a:spLocks noGrp="1"/>
          </p:cNvSpPr>
          <p:nvPr>
            <p:ph type="ctrTitle"/>
          </p:nvPr>
        </p:nvSpPr>
        <p:spPr>
          <a:xfrm>
            <a:off x="611188" y="188913"/>
            <a:ext cx="7772400" cy="1152525"/>
          </a:xfrm>
        </p:spPr>
        <p:txBody>
          <a:bodyPr/>
          <a:lstStyle/>
          <a:p>
            <a:pPr eaLnBrk="1" hangingPunct="1"/>
            <a:r>
              <a:rPr lang="en-GB" altLang="en-US" b="1" smtClean="0">
                <a:ea typeface="Geneva"/>
              </a:rPr>
              <a:t>For the portfolio</a:t>
            </a:r>
            <a:br>
              <a:rPr lang="en-GB" altLang="en-US" b="1" smtClean="0">
                <a:ea typeface="Geneva"/>
              </a:rPr>
            </a:br>
            <a:endParaRPr lang="en-GB" altLang="en-US" b="1" smtClean="0">
              <a:ea typeface="Geneva"/>
            </a:endParaRPr>
          </a:p>
        </p:txBody>
      </p:sp>
      <p:sp>
        <p:nvSpPr>
          <p:cNvPr id="74755" name="Subtitle 11"/>
          <p:cNvSpPr>
            <a:spLocks noGrp="1"/>
          </p:cNvSpPr>
          <p:nvPr>
            <p:ph type="subTitle" idx="1"/>
          </p:nvPr>
        </p:nvSpPr>
        <p:spPr>
          <a:xfrm>
            <a:off x="468313" y="908050"/>
            <a:ext cx="8424862" cy="5111750"/>
          </a:xfrm>
        </p:spPr>
        <p:txBody>
          <a:bodyPr/>
          <a:lstStyle/>
          <a:p>
            <a:pPr algn="l" eaLnBrk="1" hangingPunct="1">
              <a:buFontTx/>
              <a:buChar char="•"/>
              <a:defRPr/>
            </a:pPr>
            <a:r>
              <a:rPr lang="en-GB" altLang="en-US" sz="2400" dirty="0" smtClean="0">
                <a:solidFill>
                  <a:schemeClr val="tx1"/>
                </a:solidFill>
                <a:ea typeface="Geneva"/>
              </a:rPr>
              <a:t>Discuss what is good about reflection and its effects on practice?</a:t>
            </a:r>
          </a:p>
          <a:p>
            <a:pPr algn="l" eaLnBrk="1" hangingPunct="1">
              <a:buFontTx/>
              <a:buChar char="•"/>
              <a:defRPr/>
            </a:pPr>
            <a:r>
              <a:rPr lang="en-GB" altLang="en-US" sz="2400" dirty="0" smtClean="0">
                <a:solidFill>
                  <a:schemeClr val="tx1"/>
                </a:solidFill>
                <a:ea typeface="Geneva"/>
              </a:rPr>
              <a:t>Why is it important for you as a practitioner and the patients?</a:t>
            </a:r>
          </a:p>
          <a:p>
            <a:pPr algn="l" eaLnBrk="1" hangingPunct="1">
              <a:buFontTx/>
              <a:buChar char="•"/>
              <a:defRPr/>
            </a:pPr>
            <a:r>
              <a:rPr lang="en-GB" altLang="en-US" sz="2400" dirty="0" smtClean="0">
                <a:solidFill>
                  <a:schemeClr val="tx1"/>
                </a:solidFill>
                <a:ea typeface="Geneva"/>
              </a:rPr>
              <a:t>Does it have critics ? Look at the literature for this</a:t>
            </a:r>
          </a:p>
          <a:p>
            <a:pPr algn="l" eaLnBrk="1" hangingPunct="1">
              <a:buFontTx/>
              <a:buChar char="•"/>
              <a:defRPr/>
            </a:pPr>
            <a:r>
              <a:rPr lang="en-GB" altLang="en-US" sz="2400" dirty="0" smtClean="0">
                <a:solidFill>
                  <a:schemeClr val="tx1"/>
                </a:solidFill>
                <a:ea typeface="Geneva"/>
              </a:rPr>
              <a:t>Define reflection use literature to find a quote or definition from a respectable  source</a:t>
            </a:r>
          </a:p>
          <a:p>
            <a:pPr algn="l" eaLnBrk="1" hangingPunct="1">
              <a:buFontTx/>
              <a:buChar char="•"/>
              <a:defRPr/>
            </a:pPr>
            <a:r>
              <a:rPr lang="en-GB" altLang="en-US" sz="2400" dirty="0" smtClean="0">
                <a:solidFill>
                  <a:schemeClr val="tx1"/>
                </a:solidFill>
                <a:ea typeface="Geneva"/>
              </a:rPr>
              <a:t>Identify 2 or 3 different models of reflection </a:t>
            </a:r>
            <a:r>
              <a:rPr lang="en-GB" altLang="en-US" sz="2400" dirty="0" err="1" smtClean="0">
                <a:solidFill>
                  <a:schemeClr val="tx1"/>
                </a:solidFill>
                <a:ea typeface="Geneva"/>
              </a:rPr>
              <a:t>eg</a:t>
            </a:r>
            <a:r>
              <a:rPr lang="en-GB" altLang="en-US" sz="2400" dirty="0" smtClean="0">
                <a:solidFill>
                  <a:schemeClr val="tx1"/>
                </a:solidFill>
                <a:ea typeface="Geneva"/>
              </a:rPr>
              <a:t> Gibbs,  Johns, </a:t>
            </a:r>
            <a:r>
              <a:rPr lang="en-GB" altLang="en-US" sz="2400" dirty="0" err="1" smtClean="0">
                <a:solidFill>
                  <a:schemeClr val="tx1"/>
                </a:solidFill>
                <a:ea typeface="Geneva"/>
              </a:rPr>
              <a:t>Schon</a:t>
            </a:r>
            <a:r>
              <a:rPr lang="en-GB" altLang="en-US" sz="2400" dirty="0" smtClean="0">
                <a:solidFill>
                  <a:schemeClr val="tx1"/>
                </a:solidFill>
                <a:ea typeface="Geneva"/>
              </a:rPr>
              <a:t> etc….</a:t>
            </a:r>
          </a:p>
          <a:p>
            <a:pPr algn="l" eaLnBrk="1" hangingPunct="1">
              <a:buFontTx/>
              <a:buChar char="•"/>
              <a:defRPr/>
            </a:pPr>
            <a:r>
              <a:rPr lang="en-GB" altLang="en-US" sz="2400" dirty="0" smtClean="0">
                <a:solidFill>
                  <a:schemeClr val="tx1"/>
                </a:solidFill>
                <a:ea typeface="Geneva"/>
              </a:rPr>
              <a:t>Think about a model you could use on a regular basis and say why you prefer that model to others. Is it cause its straight forward , do you like how it guides you through the process, that it addresses how you feel etc…</a:t>
            </a:r>
          </a:p>
          <a:p>
            <a:pPr algn="l" eaLnBrk="1" hangingPunct="1">
              <a:buFontTx/>
              <a:buChar char="•"/>
              <a:defRPr/>
            </a:pPr>
            <a:r>
              <a:rPr lang="en-GB" altLang="en-US" sz="2400" dirty="0" smtClean="0">
                <a:solidFill>
                  <a:schemeClr val="tx1"/>
                </a:solidFill>
                <a:ea typeface="Geneva"/>
              </a:rPr>
              <a:t>Use Harvard to reference any sources you have used in this piece</a:t>
            </a:r>
          </a:p>
          <a:p>
            <a:pPr algn="l" eaLnBrk="1" hangingPunct="1">
              <a:buFontTx/>
              <a:buChar char="•"/>
              <a:defRPr/>
            </a:pPr>
            <a:endParaRPr lang="en-GB" altLang="en-US" sz="2400" b="1" dirty="0" smtClean="0">
              <a:ea typeface="Geneva"/>
            </a:endParaRPr>
          </a:p>
        </p:txBody>
      </p:sp>
      <p:pic>
        <p:nvPicPr>
          <p:cNvPr id="880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081713"/>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870575"/>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738" y="6121400"/>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791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68313" y="1125538"/>
            <a:ext cx="7772400" cy="1143000"/>
          </a:xfrm>
        </p:spPr>
        <p:txBody>
          <a:bodyPr/>
          <a:lstStyle/>
          <a:p>
            <a:pPr eaLnBrk="1" hangingPunct="1"/>
            <a:r>
              <a:rPr lang="en-US" altLang="en-US" smtClean="0">
                <a:ea typeface="Geneva"/>
              </a:rPr>
              <a:t>Useful link</a:t>
            </a:r>
          </a:p>
        </p:txBody>
      </p:sp>
      <p:sp>
        <p:nvSpPr>
          <p:cNvPr id="89091" name="Content Placeholder 2"/>
          <p:cNvSpPr>
            <a:spLocks noGrp="1"/>
          </p:cNvSpPr>
          <p:nvPr>
            <p:ph idx="1"/>
          </p:nvPr>
        </p:nvSpPr>
        <p:spPr>
          <a:xfrm>
            <a:off x="384175" y="2565400"/>
            <a:ext cx="8229600" cy="4525963"/>
          </a:xfrm>
        </p:spPr>
        <p:txBody>
          <a:bodyPr/>
          <a:lstStyle/>
          <a:p>
            <a:pPr eaLnBrk="1" hangingPunct="1"/>
            <a:r>
              <a:rPr lang="en-GB" altLang="en-US" smtClean="0">
                <a:ea typeface="Geneva"/>
              </a:rPr>
              <a:t>http://www.coloradonursingcenter.org/documents/clinical%20scholar/Resources/Reflective%20Practice.pdf</a:t>
            </a:r>
          </a:p>
        </p:txBody>
      </p:sp>
      <p:pic>
        <p:nvPicPr>
          <p:cNvPr id="890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949950"/>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818188"/>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5818188"/>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461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738188" y="404813"/>
            <a:ext cx="7772400" cy="1143000"/>
          </a:xfrm>
        </p:spPr>
        <p:txBody>
          <a:bodyPr/>
          <a:lstStyle/>
          <a:p>
            <a:pPr eaLnBrk="1" hangingPunct="1"/>
            <a:r>
              <a:rPr lang="en-GB" altLang="en-US" b="1" smtClean="0">
                <a:ea typeface="Geneva"/>
              </a:rPr>
              <a:t>Bibliography</a:t>
            </a:r>
            <a:r>
              <a:rPr lang="en-GB" altLang="en-US" smtClean="0">
                <a:ea typeface="Geneva"/>
              </a:rPr>
              <a:t/>
            </a:r>
            <a:br>
              <a:rPr lang="en-GB" altLang="en-US" smtClean="0">
                <a:ea typeface="Geneva"/>
              </a:rPr>
            </a:br>
            <a:r>
              <a:rPr lang="en-GB" altLang="en-US" smtClean="0">
                <a:ea typeface="Geneva"/>
              </a:rPr>
              <a:t> </a:t>
            </a:r>
          </a:p>
        </p:txBody>
      </p:sp>
      <p:sp>
        <p:nvSpPr>
          <p:cNvPr id="90115" name="Rectangle 3"/>
          <p:cNvSpPr>
            <a:spLocks noGrp="1"/>
          </p:cNvSpPr>
          <p:nvPr>
            <p:ph idx="1"/>
          </p:nvPr>
        </p:nvSpPr>
        <p:spPr>
          <a:xfrm>
            <a:off x="323850" y="1400175"/>
            <a:ext cx="8062913" cy="5256213"/>
          </a:xfrm>
        </p:spPr>
        <p:txBody>
          <a:bodyPr/>
          <a:lstStyle/>
          <a:p>
            <a:pPr eaLnBrk="1" hangingPunct="1">
              <a:lnSpc>
                <a:spcPct val="80000"/>
              </a:lnSpc>
            </a:pPr>
            <a:r>
              <a:rPr lang="en-GB" altLang="en-US" sz="2400" smtClean="0">
                <a:ea typeface="Geneva"/>
              </a:rPr>
              <a:t>Hayfron-Benjamin,M. (none available). </a:t>
            </a:r>
            <a:r>
              <a:rPr lang="en-GB" altLang="en-US" sz="2400" i="1" smtClean="0">
                <a:ea typeface="Geneva"/>
              </a:rPr>
              <a:t>Guidance on Reflective Writing.</a:t>
            </a:r>
            <a:r>
              <a:rPr lang="en-GB" altLang="en-US" sz="2400" smtClean="0">
                <a:ea typeface="Geneva"/>
              </a:rPr>
              <a:t> Available: http://qmplus.qmul.ac.uk/mod/book/view.php?id=257889. Last accessed 30th September 2014</a:t>
            </a:r>
          </a:p>
          <a:p>
            <a:pPr eaLnBrk="1" hangingPunct="1">
              <a:lnSpc>
                <a:spcPct val="80000"/>
              </a:lnSpc>
            </a:pPr>
            <a:endParaRPr lang="en-GB" altLang="en-US" sz="1400" smtClean="0">
              <a:ea typeface="Geneva"/>
            </a:endParaRPr>
          </a:p>
          <a:p>
            <a:pPr eaLnBrk="1" hangingPunct="1">
              <a:lnSpc>
                <a:spcPct val="80000"/>
              </a:lnSpc>
            </a:pPr>
            <a:r>
              <a:rPr lang="en-GB" altLang="en-US" sz="2400" smtClean="0">
                <a:ea typeface="Geneva"/>
              </a:rPr>
              <a:t>Jasper M (2003). </a:t>
            </a:r>
            <a:r>
              <a:rPr lang="en-GB" altLang="en-US" sz="2400" i="1" smtClean="0">
                <a:ea typeface="Geneva"/>
              </a:rPr>
              <a:t>Beginning Reflective Practice</a:t>
            </a:r>
            <a:r>
              <a:rPr lang="en-GB" altLang="en-US" sz="2400" smtClean="0">
                <a:ea typeface="Geneva"/>
              </a:rPr>
              <a:t>. Cheltenham: Nelson Thornes. </a:t>
            </a:r>
          </a:p>
          <a:p>
            <a:pPr eaLnBrk="1" hangingPunct="1">
              <a:lnSpc>
                <a:spcPct val="80000"/>
              </a:lnSpc>
            </a:pPr>
            <a:endParaRPr lang="en-GB" altLang="en-US" sz="1400" smtClean="0">
              <a:ea typeface="Geneva"/>
            </a:endParaRPr>
          </a:p>
          <a:p>
            <a:pPr eaLnBrk="1" hangingPunct="1">
              <a:lnSpc>
                <a:spcPct val="80000"/>
              </a:lnSpc>
            </a:pPr>
            <a:r>
              <a:rPr lang="en-GB" altLang="en-US" sz="2400" smtClean="0">
                <a:ea typeface="Geneva"/>
              </a:rPr>
              <a:t>Ruth-Sahd, L.A. (2003). </a:t>
            </a:r>
            <a:r>
              <a:rPr lang="en-GB" altLang="en-US" sz="2400" i="1" smtClean="0">
                <a:ea typeface="Geneva"/>
              </a:rPr>
              <a:t>Reflective Practice: A Critical Analysis of Data-Based Studies and Implications for Nursing Education.</a:t>
            </a:r>
            <a:r>
              <a:rPr lang="en-GB" altLang="en-US" sz="2400" smtClean="0">
                <a:ea typeface="Geneva"/>
              </a:rPr>
              <a:t> Available: http://www.coloradonursingcenter.org/documents/clinical%20scholar/Resources/Reflective%20Practice.pdf. Last accessed 30th September 2014. </a:t>
            </a:r>
          </a:p>
          <a:p>
            <a:pPr eaLnBrk="1" hangingPunct="1">
              <a:lnSpc>
                <a:spcPct val="80000"/>
              </a:lnSpc>
            </a:pPr>
            <a:endParaRPr lang="en-GB" altLang="en-US" smtClean="0">
              <a:ea typeface="Geneva"/>
            </a:endParaRPr>
          </a:p>
        </p:txBody>
      </p:sp>
      <p:pic>
        <p:nvPicPr>
          <p:cNvPr id="901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002338"/>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5851525"/>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5976938"/>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310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573088" y="333375"/>
            <a:ext cx="7772400" cy="287338"/>
          </a:xfrm>
        </p:spPr>
        <p:txBody>
          <a:bodyPr/>
          <a:lstStyle/>
          <a:p>
            <a:pPr eaLnBrk="1" hangingPunct="1"/>
            <a:r>
              <a:rPr lang="en-GB" altLang="en-US" b="1" smtClean="0">
                <a:ea typeface="Geneva"/>
              </a:rPr>
              <a:t>Micro teaching session </a:t>
            </a:r>
          </a:p>
        </p:txBody>
      </p:sp>
      <p:sp>
        <p:nvSpPr>
          <p:cNvPr id="91139" name="Content Placeholder 7"/>
          <p:cNvSpPr>
            <a:spLocks noGrp="1"/>
          </p:cNvSpPr>
          <p:nvPr>
            <p:ph idx="1"/>
          </p:nvPr>
        </p:nvSpPr>
        <p:spPr>
          <a:xfrm>
            <a:off x="684213" y="1033463"/>
            <a:ext cx="7561262" cy="5543550"/>
          </a:xfrm>
        </p:spPr>
        <p:txBody>
          <a:bodyPr/>
          <a:lstStyle/>
          <a:p>
            <a:pPr eaLnBrk="1" hangingPunct="1"/>
            <a:r>
              <a:rPr lang="en-GB" altLang="en-US" sz="2800" smtClean="0">
                <a:ea typeface="Geneva"/>
              </a:rPr>
              <a:t>Split into groups of 3 Teacher, Learner, Observer</a:t>
            </a:r>
          </a:p>
          <a:p>
            <a:pPr eaLnBrk="1" hangingPunct="1"/>
            <a:r>
              <a:rPr lang="en-GB" altLang="en-US" sz="2800" smtClean="0">
                <a:ea typeface="Geneva"/>
              </a:rPr>
              <a:t>5 Minute teaching session (Absolutely anything) and 5 minutes to reflect and feedback </a:t>
            </a:r>
          </a:p>
          <a:p>
            <a:pPr eaLnBrk="1" hangingPunct="1"/>
            <a:r>
              <a:rPr lang="en-GB" altLang="en-US" sz="2800" smtClean="0">
                <a:ea typeface="Geneva"/>
              </a:rPr>
              <a:t>Roles</a:t>
            </a:r>
          </a:p>
          <a:p>
            <a:pPr lvl="1" eaLnBrk="1" hangingPunct="1"/>
            <a:r>
              <a:rPr lang="en-GB" altLang="en-US" sz="2400" b="1" smtClean="0">
                <a:ea typeface="Geneva"/>
              </a:rPr>
              <a:t>Teacher</a:t>
            </a:r>
            <a:r>
              <a:rPr lang="en-GB" altLang="en-US" sz="2400" smtClean="0">
                <a:ea typeface="Geneva"/>
              </a:rPr>
              <a:t> : </a:t>
            </a:r>
            <a:r>
              <a:rPr lang="en-GB" altLang="en-US" sz="2000" smtClean="0">
                <a:ea typeface="Geneva"/>
              </a:rPr>
              <a:t>consider what methods you will use to carry out the session. How will you evaluate the succses of your session</a:t>
            </a:r>
          </a:p>
          <a:p>
            <a:pPr lvl="1" eaLnBrk="1" hangingPunct="1"/>
            <a:r>
              <a:rPr lang="en-GB" altLang="en-US" sz="2400" b="1" smtClean="0">
                <a:ea typeface="Geneva"/>
              </a:rPr>
              <a:t>Learner</a:t>
            </a:r>
            <a:r>
              <a:rPr lang="en-GB" altLang="en-US" sz="2000" smtClean="0">
                <a:ea typeface="Geneva"/>
              </a:rPr>
              <a:t>: Provide feedback to the teacher. What worked well for you? What worked not so well? Did you learn what was intended</a:t>
            </a:r>
          </a:p>
          <a:p>
            <a:pPr lvl="1" eaLnBrk="1" hangingPunct="1"/>
            <a:r>
              <a:rPr lang="en-GB" altLang="en-US" sz="2400" b="1" smtClean="0">
                <a:ea typeface="Geneva"/>
              </a:rPr>
              <a:t>Observer</a:t>
            </a:r>
            <a:r>
              <a:rPr lang="en-GB" altLang="en-US" sz="2000" smtClean="0">
                <a:ea typeface="Geneva"/>
              </a:rPr>
              <a:t>: Look at the dynamics of the session and provide feedback on the overall session. Was it clear what was being taught? Was the pace and delivery appropriate? Was the assessment valid? </a:t>
            </a:r>
          </a:p>
        </p:txBody>
      </p:sp>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161088"/>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5770563"/>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6148388"/>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903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GB" altLang="en-US" b="1" smtClean="0">
                <a:ea typeface="Geneva"/>
              </a:rPr>
              <a:t>Principles of teaching a skill</a:t>
            </a:r>
          </a:p>
        </p:txBody>
      </p:sp>
      <p:sp>
        <p:nvSpPr>
          <p:cNvPr id="92163" name="Content Placeholder 2"/>
          <p:cNvSpPr>
            <a:spLocks noGrp="1"/>
          </p:cNvSpPr>
          <p:nvPr>
            <p:ph idx="1"/>
          </p:nvPr>
        </p:nvSpPr>
        <p:spPr>
          <a:xfrm>
            <a:off x="685800" y="1412875"/>
            <a:ext cx="7772400" cy="4835525"/>
          </a:xfrm>
        </p:spPr>
        <p:txBody>
          <a:bodyPr/>
          <a:lstStyle/>
          <a:p>
            <a:pPr eaLnBrk="1" hangingPunct="1"/>
            <a:r>
              <a:rPr lang="en-GB" altLang="en-US" sz="2800" smtClean="0">
                <a:ea typeface="Geneva"/>
              </a:rPr>
              <a:t>Initial demonstration (step by step)</a:t>
            </a:r>
          </a:p>
          <a:p>
            <a:pPr eaLnBrk="1" hangingPunct="1"/>
            <a:r>
              <a:rPr lang="en-GB" altLang="en-US" sz="2800" smtClean="0">
                <a:ea typeface="Geneva"/>
              </a:rPr>
              <a:t>Break down into components ( hierarchy of sequence)</a:t>
            </a:r>
          </a:p>
          <a:p>
            <a:pPr eaLnBrk="1" hangingPunct="1"/>
            <a:r>
              <a:rPr lang="en-GB" altLang="en-US" sz="2800" smtClean="0">
                <a:ea typeface="Geneva"/>
              </a:rPr>
              <a:t>Skill acquisition – supervised , reinforced , repetition</a:t>
            </a:r>
          </a:p>
          <a:p>
            <a:pPr eaLnBrk="1" hangingPunct="1"/>
            <a:r>
              <a:rPr lang="en-GB" altLang="en-US" sz="2800" smtClean="0">
                <a:ea typeface="Geneva"/>
              </a:rPr>
              <a:t>Swift and accurate feedback </a:t>
            </a:r>
          </a:p>
          <a:p>
            <a:pPr eaLnBrk="1" hangingPunct="1"/>
            <a:r>
              <a:rPr lang="en-GB" altLang="en-US" sz="2800" smtClean="0">
                <a:ea typeface="Geneva"/>
              </a:rPr>
              <a:t>Regular assessment of skill </a:t>
            </a:r>
          </a:p>
          <a:p>
            <a:pPr eaLnBrk="1" hangingPunct="1"/>
            <a:r>
              <a:rPr lang="en-GB" altLang="en-US" sz="2800" smtClean="0">
                <a:ea typeface="Geneva"/>
              </a:rPr>
              <a:t>Achievement of competence at first level before moving on to next                         </a:t>
            </a:r>
            <a:r>
              <a:rPr lang="en-GB" altLang="en-US" smtClean="0">
                <a:ea typeface="Geneva"/>
              </a:rPr>
              <a:t>(Curzon 2003)</a:t>
            </a:r>
          </a:p>
        </p:txBody>
      </p:sp>
      <p:pic>
        <p:nvPicPr>
          <p:cNvPr id="921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076950"/>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5808663"/>
            <a:ext cx="1049338"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6005513"/>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337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55638" y="225425"/>
            <a:ext cx="8229600" cy="850900"/>
          </a:xfrm>
        </p:spPr>
        <p:txBody>
          <a:bodyPr/>
          <a:lstStyle/>
          <a:p>
            <a:pPr eaLnBrk="1" hangingPunct="1"/>
            <a:r>
              <a:rPr lang="en-GB" altLang="en-US" sz="4000" smtClean="0">
                <a:ea typeface="Geneva"/>
              </a:rPr>
              <a:t/>
            </a:r>
            <a:br>
              <a:rPr lang="en-GB" altLang="en-US" sz="4000" smtClean="0">
                <a:ea typeface="Geneva"/>
              </a:rPr>
            </a:br>
            <a:r>
              <a:rPr lang="en-GB" altLang="en-US" sz="4000" smtClean="0">
                <a:ea typeface="Geneva"/>
              </a:rPr>
              <a:t/>
            </a:r>
            <a:br>
              <a:rPr lang="en-GB" altLang="en-US" sz="4000" smtClean="0">
                <a:ea typeface="Geneva"/>
              </a:rPr>
            </a:br>
            <a:r>
              <a:rPr lang="en-GB" altLang="en-US" sz="3600" b="1" smtClean="0">
                <a:ea typeface="Geneva"/>
              </a:rPr>
              <a:t>Preparing learning: As mentors/ educators  you need to:-</a:t>
            </a:r>
          </a:p>
        </p:txBody>
      </p:sp>
      <p:sp>
        <p:nvSpPr>
          <p:cNvPr id="58371" name="Rectangle 3"/>
          <p:cNvSpPr>
            <a:spLocks noGrp="1" noChangeArrowheads="1"/>
          </p:cNvSpPr>
          <p:nvPr>
            <p:ph idx="1"/>
          </p:nvPr>
        </p:nvSpPr>
        <p:spPr>
          <a:xfrm>
            <a:off x="446088" y="1809750"/>
            <a:ext cx="8229600" cy="4525963"/>
          </a:xfrm>
        </p:spPr>
        <p:txBody>
          <a:bodyPr/>
          <a:lstStyle/>
          <a:p>
            <a:pPr eaLnBrk="1" hangingPunct="1">
              <a:lnSpc>
                <a:spcPct val="80000"/>
              </a:lnSpc>
              <a:defRPr/>
            </a:pPr>
            <a:endParaRPr lang="en-GB" altLang="en-US" sz="1600" dirty="0" smtClean="0">
              <a:ea typeface="Geneva"/>
            </a:endParaRPr>
          </a:p>
          <a:p>
            <a:pPr eaLnBrk="1" hangingPunct="1">
              <a:lnSpc>
                <a:spcPct val="80000"/>
              </a:lnSpc>
              <a:defRPr/>
            </a:pPr>
            <a:r>
              <a:rPr lang="en-GB" altLang="en-US" sz="2400" dirty="0" smtClean="0">
                <a:ea typeface="Geneva"/>
              </a:rPr>
              <a:t>Know the learners and how they learn</a:t>
            </a:r>
          </a:p>
          <a:p>
            <a:pPr eaLnBrk="1" hangingPunct="1">
              <a:lnSpc>
                <a:spcPct val="80000"/>
              </a:lnSpc>
              <a:defRPr/>
            </a:pPr>
            <a:r>
              <a:rPr lang="en-GB" altLang="en-US" sz="2400" dirty="0" smtClean="0">
                <a:ea typeface="Geneva"/>
              </a:rPr>
              <a:t>Ensure you have time to spend with them</a:t>
            </a:r>
          </a:p>
          <a:p>
            <a:pPr eaLnBrk="1" hangingPunct="1">
              <a:lnSpc>
                <a:spcPct val="80000"/>
              </a:lnSpc>
              <a:defRPr/>
            </a:pPr>
            <a:r>
              <a:rPr lang="en-GB" altLang="en-US" sz="2400" dirty="0" smtClean="0">
                <a:ea typeface="Geneva"/>
              </a:rPr>
              <a:t>Understand what motivates them </a:t>
            </a:r>
          </a:p>
          <a:p>
            <a:pPr eaLnBrk="1" hangingPunct="1">
              <a:lnSpc>
                <a:spcPct val="80000"/>
              </a:lnSpc>
              <a:defRPr/>
            </a:pPr>
            <a:r>
              <a:rPr lang="en-GB" altLang="en-US" sz="2400" dirty="0" smtClean="0">
                <a:ea typeface="Geneva"/>
              </a:rPr>
              <a:t>Plan with the student</a:t>
            </a:r>
          </a:p>
          <a:p>
            <a:pPr eaLnBrk="1" hangingPunct="1">
              <a:lnSpc>
                <a:spcPct val="80000"/>
              </a:lnSpc>
              <a:defRPr/>
            </a:pPr>
            <a:r>
              <a:rPr lang="en-GB" altLang="en-US" sz="2400" dirty="0" smtClean="0">
                <a:ea typeface="Geneva"/>
              </a:rPr>
              <a:t>Involve the student in the process</a:t>
            </a:r>
          </a:p>
          <a:p>
            <a:pPr eaLnBrk="1" hangingPunct="1">
              <a:lnSpc>
                <a:spcPct val="80000"/>
              </a:lnSpc>
              <a:defRPr/>
            </a:pPr>
            <a:r>
              <a:rPr lang="en-GB" altLang="en-US" sz="2400" dirty="0" smtClean="0">
                <a:ea typeface="Geneva"/>
              </a:rPr>
              <a:t>Use a variety of methods , approaches and techniques that suit the individual. Play to the learners strengths. </a:t>
            </a:r>
          </a:p>
          <a:p>
            <a:pPr eaLnBrk="1" hangingPunct="1">
              <a:lnSpc>
                <a:spcPct val="80000"/>
              </a:lnSpc>
              <a:defRPr/>
            </a:pPr>
            <a:r>
              <a:rPr lang="en-GB" altLang="en-US" sz="2400" dirty="0" smtClean="0">
                <a:ea typeface="Geneva"/>
              </a:rPr>
              <a:t>Make things relevant</a:t>
            </a:r>
          </a:p>
          <a:p>
            <a:pPr eaLnBrk="1" hangingPunct="1">
              <a:lnSpc>
                <a:spcPct val="80000"/>
              </a:lnSpc>
              <a:defRPr/>
            </a:pPr>
            <a:r>
              <a:rPr lang="en-GB" altLang="en-US" sz="2400" dirty="0" smtClean="0">
                <a:ea typeface="Geneva"/>
              </a:rPr>
              <a:t>Understand the learning outcomes and how you will get there</a:t>
            </a:r>
          </a:p>
          <a:p>
            <a:pPr eaLnBrk="1" hangingPunct="1">
              <a:lnSpc>
                <a:spcPct val="80000"/>
              </a:lnSpc>
              <a:defRPr/>
            </a:pPr>
            <a:r>
              <a:rPr lang="en-GB" altLang="en-US" sz="2400" dirty="0" smtClean="0">
                <a:ea typeface="Geneva"/>
              </a:rPr>
              <a:t>Offer formative, timely  feedback and guidance</a:t>
            </a:r>
          </a:p>
          <a:p>
            <a:pPr marL="0" indent="0" eaLnBrk="1" hangingPunct="1">
              <a:lnSpc>
                <a:spcPct val="80000"/>
              </a:lnSpc>
              <a:buFont typeface="Arial" pitchFamily="34" charset="0"/>
              <a:buNone/>
              <a:defRPr/>
            </a:pPr>
            <a:endParaRPr lang="en-GB" altLang="en-US" sz="1600" dirty="0" smtClean="0">
              <a:ea typeface="Geneva"/>
            </a:endParaRPr>
          </a:p>
          <a:p>
            <a:pPr eaLnBrk="1" hangingPunct="1">
              <a:lnSpc>
                <a:spcPct val="80000"/>
              </a:lnSpc>
              <a:defRPr/>
            </a:pPr>
            <a:endParaRPr lang="en-GB" altLang="en-US" sz="1600" dirty="0" smtClean="0">
              <a:ea typeface="Geneva"/>
            </a:endParaRPr>
          </a:p>
          <a:p>
            <a:pPr eaLnBrk="1" hangingPunct="1">
              <a:lnSpc>
                <a:spcPct val="80000"/>
              </a:lnSpc>
              <a:defRPr/>
            </a:pPr>
            <a:endParaRPr lang="en-GB" altLang="en-US" sz="1600" dirty="0" smtClean="0">
              <a:ea typeface="Geneva"/>
            </a:endParaRPr>
          </a:p>
          <a:p>
            <a:pPr eaLnBrk="1" hangingPunct="1">
              <a:lnSpc>
                <a:spcPct val="80000"/>
              </a:lnSpc>
              <a:defRPr/>
            </a:pPr>
            <a:endParaRPr lang="en-GB" altLang="en-US" sz="1600" dirty="0" smtClean="0">
              <a:ea typeface="Geneva"/>
            </a:endParaRPr>
          </a:p>
        </p:txBody>
      </p:sp>
      <p:grpSp>
        <p:nvGrpSpPr>
          <p:cNvPr id="93188" name="Group 4"/>
          <p:cNvGrpSpPr>
            <a:grpSpLocks/>
          </p:cNvGrpSpPr>
          <p:nvPr/>
        </p:nvGrpSpPr>
        <p:grpSpPr bwMode="auto">
          <a:xfrm>
            <a:off x="4211638" y="5946775"/>
            <a:ext cx="1384300" cy="533400"/>
            <a:chOff x="4888" y="525"/>
            <a:chExt cx="872" cy="336"/>
          </a:xfrm>
        </p:grpSpPr>
        <p:sp>
          <p:nvSpPr>
            <p:cNvPr id="93191" name="Rectangle 5"/>
            <p:cNvSpPr>
              <a:spLocks noChangeArrowheads="1"/>
            </p:cNvSpPr>
            <p:nvPr/>
          </p:nvSpPr>
          <p:spPr bwMode="auto">
            <a:xfrm>
              <a:off x="5468" y="569"/>
              <a:ext cx="292" cy="292"/>
            </a:xfrm>
            <a:prstGeom prst="rect">
              <a:avLst/>
            </a:prstGeom>
            <a:solidFill>
              <a:srgbClr val="008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Geneva"/>
                  <a:cs typeface="Geneva"/>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a:cs typeface="Geneva"/>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a:cs typeface="Geneva"/>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a:cs typeface="Geneva"/>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a:cs typeface="Geneva"/>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9pPr>
            </a:lstStyle>
            <a:p>
              <a:pPr>
                <a:spcBef>
                  <a:spcPct val="0"/>
                </a:spcBef>
                <a:buFontTx/>
                <a:buNone/>
              </a:pPr>
              <a:endParaRPr lang="en-US" altLang="en-US" sz="1800">
                <a:cs typeface="Arial" pitchFamily="34" charset="0"/>
              </a:endParaRPr>
            </a:p>
          </p:txBody>
        </p:sp>
        <p:sp>
          <p:nvSpPr>
            <p:cNvPr id="93192" name="Rectangle 6"/>
            <p:cNvSpPr>
              <a:spLocks noChangeArrowheads="1"/>
            </p:cNvSpPr>
            <p:nvPr/>
          </p:nvSpPr>
          <p:spPr bwMode="auto">
            <a:xfrm>
              <a:off x="4888" y="569"/>
              <a:ext cx="583" cy="292"/>
            </a:xfrm>
            <a:prstGeom prst="rect">
              <a:avLst/>
            </a:prstGeom>
            <a:solidFill>
              <a:srgbClr val="0024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Geneva"/>
                  <a:cs typeface="Geneva"/>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a:cs typeface="Geneva"/>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a:cs typeface="Geneva"/>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a:cs typeface="Geneva"/>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a:cs typeface="Geneva"/>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9pPr>
            </a:lstStyle>
            <a:p>
              <a:pPr>
                <a:spcBef>
                  <a:spcPct val="0"/>
                </a:spcBef>
                <a:buFontTx/>
                <a:buNone/>
              </a:pPr>
              <a:endParaRPr lang="en-US" altLang="en-US" sz="1800">
                <a:cs typeface="Arial" pitchFamily="34" charset="0"/>
              </a:endParaRPr>
            </a:p>
          </p:txBody>
        </p:sp>
        <p:sp>
          <p:nvSpPr>
            <p:cNvPr id="93193" name="Freeform 7"/>
            <p:cNvSpPr>
              <a:spLocks noEditPoints="1"/>
            </p:cNvSpPr>
            <p:nvPr/>
          </p:nvSpPr>
          <p:spPr bwMode="auto">
            <a:xfrm>
              <a:off x="4923" y="758"/>
              <a:ext cx="55" cy="58"/>
            </a:xfrm>
            <a:custGeom>
              <a:avLst/>
              <a:gdLst>
                <a:gd name="T0" fmla="*/ 0 w 111"/>
                <a:gd name="T1" fmla="*/ 1 h 114"/>
                <a:gd name="T2" fmla="*/ 0 w 111"/>
                <a:gd name="T3" fmla="*/ 1 h 114"/>
                <a:gd name="T4" fmla="*/ 0 w 111"/>
                <a:gd name="T5" fmla="*/ 1 h 114"/>
                <a:gd name="T6" fmla="*/ 0 w 111"/>
                <a:gd name="T7" fmla="*/ 1 h 114"/>
                <a:gd name="T8" fmla="*/ 0 w 111"/>
                <a:gd name="T9" fmla="*/ 1 h 114"/>
                <a:gd name="T10" fmla="*/ 0 w 111"/>
                <a:gd name="T11" fmla="*/ 1 h 114"/>
                <a:gd name="T12" fmla="*/ 0 w 111"/>
                <a:gd name="T13" fmla="*/ 1 h 114"/>
                <a:gd name="T14" fmla="*/ 0 w 111"/>
                <a:gd name="T15" fmla="*/ 1 h 114"/>
                <a:gd name="T16" fmla="*/ 0 w 111"/>
                <a:gd name="T17" fmla="*/ 1 h 114"/>
                <a:gd name="T18" fmla="*/ 0 w 111"/>
                <a:gd name="T19" fmla="*/ 1 h 114"/>
                <a:gd name="T20" fmla="*/ 0 w 111"/>
                <a:gd name="T21" fmla="*/ 1 h 114"/>
                <a:gd name="T22" fmla="*/ 0 w 111"/>
                <a:gd name="T23" fmla="*/ 0 h 114"/>
                <a:gd name="T24" fmla="*/ 0 w 111"/>
                <a:gd name="T25" fmla="*/ 1 h 114"/>
                <a:gd name="T26" fmla="*/ 0 w 111"/>
                <a:gd name="T27" fmla="*/ 1 h 114"/>
                <a:gd name="T28" fmla="*/ 0 w 111"/>
                <a:gd name="T29" fmla="*/ 1 h 114"/>
                <a:gd name="T30" fmla="*/ 0 w 111"/>
                <a:gd name="T31" fmla="*/ 1 h 114"/>
                <a:gd name="T32" fmla="*/ 0 w 111"/>
                <a:gd name="T33" fmla="*/ 1 h 114"/>
                <a:gd name="T34" fmla="*/ 0 w 111"/>
                <a:gd name="T35" fmla="*/ 1 h 114"/>
                <a:gd name="T36" fmla="*/ 0 w 111"/>
                <a:gd name="T37" fmla="*/ 1 h 114"/>
                <a:gd name="T38" fmla="*/ 0 w 111"/>
                <a:gd name="T39" fmla="*/ 1 h 114"/>
                <a:gd name="T40" fmla="*/ 0 w 111"/>
                <a:gd name="T41" fmla="*/ 1 h 114"/>
                <a:gd name="T42" fmla="*/ 0 w 111"/>
                <a:gd name="T43" fmla="*/ 1 h 114"/>
                <a:gd name="T44" fmla="*/ 0 w 111"/>
                <a:gd name="T45" fmla="*/ 1 h 114"/>
                <a:gd name="T46" fmla="*/ 0 w 111"/>
                <a:gd name="T47" fmla="*/ 1 h 114"/>
                <a:gd name="T48" fmla="*/ 0 w 111"/>
                <a:gd name="T49" fmla="*/ 1 h 114"/>
                <a:gd name="T50" fmla="*/ 0 w 111"/>
                <a:gd name="T51" fmla="*/ 1 h 114"/>
                <a:gd name="T52" fmla="*/ 0 w 111"/>
                <a:gd name="T53" fmla="*/ 1 h 114"/>
                <a:gd name="T54" fmla="*/ 0 w 111"/>
                <a:gd name="T55" fmla="*/ 1 h 114"/>
                <a:gd name="T56" fmla="*/ 0 w 111"/>
                <a:gd name="T57" fmla="*/ 1 h 114"/>
                <a:gd name="T58" fmla="*/ 0 w 111"/>
                <a:gd name="T59" fmla="*/ 1 h 114"/>
                <a:gd name="T60" fmla="*/ 0 w 111"/>
                <a:gd name="T61" fmla="*/ 1 h 114"/>
                <a:gd name="T62" fmla="*/ 0 w 111"/>
                <a:gd name="T63" fmla="*/ 1 h 114"/>
                <a:gd name="T64" fmla="*/ 0 w 111"/>
                <a:gd name="T65" fmla="*/ 1 h 114"/>
                <a:gd name="T66" fmla="*/ 0 w 111"/>
                <a:gd name="T67" fmla="*/ 1 h 114"/>
                <a:gd name="T68" fmla="*/ 0 w 111"/>
                <a:gd name="T69" fmla="*/ 1 h 114"/>
                <a:gd name="T70" fmla="*/ 0 w 111"/>
                <a:gd name="T71" fmla="*/ 1 h 114"/>
                <a:gd name="T72" fmla="*/ 0 w 111"/>
                <a:gd name="T73" fmla="*/ 1 h 114"/>
                <a:gd name="T74" fmla="*/ 0 w 111"/>
                <a:gd name="T75" fmla="*/ 1 h 114"/>
                <a:gd name="T76" fmla="*/ 0 w 111"/>
                <a:gd name="T77" fmla="*/ 1 h 114"/>
                <a:gd name="T78" fmla="*/ 0 w 111"/>
                <a:gd name="T79" fmla="*/ 1 h 114"/>
                <a:gd name="T80" fmla="*/ 0 w 111"/>
                <a:gd name="T81" fmla="*/ 1 h 114"/>
                <a:gd name="T82" fmla="*/ 0 w 111"/>
                <a:gd name="T83" fmla="*/ 1 h 114"/>
                <a:gd name="T84" fmla="*/ 0 w 111"/>
                <a:gd name="T85" fmla="*/ 1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114"/>
                <a:gd name="T131" fmla="*/ 111 w 111"/>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114">
                  <a:moveTo>
                    <a:pt x="56" y="114"/>
                  </a:moveTo>
                  <a:lnTo>
                    <a:pt x="44" y="114"/>
                  </a:lnTo>
                  <a:lnTo>
                    <a:pt x="32" y="111"/>
                  </a:lnTo>
                  <a:lnTo>
                    <a:pt x="29" y="109"/>
                  </a:lnTo>
                  <a:lnTo>
                    <a:pt x="24" y="106"/>
                  </a:lnTo>
                  <a:lnTo>
                    <a:pt x="19" y="102"/>
                  </a:lnTo>
                  <a:lnTo>
                    <a:pt x="15" y="99"/>
                  </a:lnTo>
                  <a:lnTo>
                    <a:pt x="12" y="94"/>
                  </a:lnTo>
                  <a:lnTo>
                    <a:pt x="8" y="90"/>
                  </a:lnTo>
                  <a:lnTo>
                    <a:pt x="5" y="85"/>
                  </a:lnTo>
                  <a:lnTo>
                    <a:pt x="3" y="80"/>
                  </a:lnTo>
                  <a:lnTo>
                    <a:pt x="0" y="70"/>
                  </a:lnTo>
                  <a:lnTo>
                    <a:pt x="0" y="63"/>
                  </a:lnTo>
                  <a:lnTo>
                    <a:pt x="0" y="58"/>
                  </a:lnTo>
                  <a:lnTo>
                    <a:pt x="0" y="46"/>
                  </a:lnTo>
                  <a:lnTo>
                    <a:pt x="3" y="36"/>
                  </a:lnTo>
                  <a:lnTo>
                    <a:pt x="5" y="30"/>
                  </a:lnTo>
                  <a:lnTo>
                    <a:pt x="8" y="25"/>
                  </a:lnTo>
                  <a:lnTo>
                    <a:pt x="15" y="17"/>
                  </a:lnTo>
                  <a:lnTo>
                    <a:pt x="24" y="10"/>
                  </a:lnTo>
                  <a:lnTo>
                    <a:pt x="32" y="5"/>
                  </a:lnTo>
                  <a:lnTo>
                    <a:pt x="39" y="3"/>
                  </a:lnTo>
                  <a:lnTo>
                    <a:pt x="44" y="1"/>
                  </a:lnTo>
                  <a:lnTo>
                    <a:pt x="49" y="0"/>
                  </a:lnTo>
                  <a:lnTo>
                    <a:pt x="56" y="0"/>
                  </a:lnTo>
                  <a:lnTo>
                    <a:pt x="66" y="1"/>
                  </a:lnTo>
                  <a:lnTo>
                    <a:pt x="78" y="5"/>
                  </a:lnTo>
                  <a:lnTo>
                    <a:pt x="82" y="6"/>
                  </a:lnTo>
                  <a:lnTo>
                    <a:pt x="87" y="10"/>
                  </a:lnTo>
                  <a:lnTo>
                    <a:pt x="92" y="13"/>
                  </a:lnTo>
                  <a:lnTo>
                    <a:pt x="95" y="17"/>
                  </a:lnTo>
                  <a:lnTo>
                    <a:pt x="99" y="20"/>
                  </a:lnTo>
                  <a:lnTo>
                    <a:pt x="102" y="25"/>
                  </a:lnTo>
                  <a:lnTo>
                    <a:pt x="106" y="30"/>
                  </a:lnTo>
                  <a:lnTo>
                    <a:pt x="107" y="36"/>
                  </a:lnTo>
                  <a:lnTo>
                    <a:pt x="111" y="46"/>
                  </a:lnTo>
                  <a:lnTo>
                    <a:pt x="111" y="51"/>
                  </a:lnTo>
                  <a:lnTo>
                    <a:pt x="111" y="58"/>
                  </a:lnTo>
                  <a:lnTo>
                    <a:pt x="111" y="70"/>
                  </a:lnTo>
                  <a:lnTo>
                    <a:pt x="107" y="80"/>
                  </a:lnTo>
                  <a:lnTo>
                    <a:pt x="106" y="85"/>
                  </a:lnTo>
                  <a:lnTo>
                    <a:pt x="102" y="90"/>
                  </a:lnTo>
                  <a:lnTo>
                    <a:pt x="95" y="99"/>
                  </a:lnTo>
                  <a:lnTo>
                    <a:pt x="87" y="106"/>
                  </a:lnTo>
                  <a:lnTo>
                    <a:pt x="82" y="109"/>
                  </a:lnTo>
                  <a:lnTo>
                    <a:pt x="77" y="111"/>
                  </a:lnTo>
                  <a:lnTo>
                    <a:pt x="72" y="112"/>
                  </a:lnTo>
                  <a:lnTo>
                    <a:pt x="66" y="114"/>
                  </a:lnTo>
                  <a:lnTo>
                    <a:pt x="61" y="114"/>
                  </a:lnTo>
                  <a:lnTo>
                    <a:pt x="56" y="114"/>
                  </a:lnTo>
                  <a:close/>
                  <a:moveTo>
                    <a:pt x="56" y="12"/>
                  </a:moveTo>
                  <a:lnTo>
                    <a:pt x="46" y="12"/>
                  </a:lnTo>
                  <a:lnTo>
                    <a:pt x="42" y="13"/>
                  </a:lnTo>
                  <a:lnTo>
                    <a:pt x="37" y="15"/>
                  </a:lnTo>
                  <a:lnTo>
                    <a:pt x="30" y="18"/>
                  </a:lnTo>
                  <a:lnTo>
                    <a:pt x="24" y="25"/>
                  </a:lnTo>
                  <a:lnTo>
                    <a:pt x="19" y="32"/>
                  </a:lnTo>
                  <a:lnTo>
                    <a:pt x="15" y="39"/>
                  </a:lnTo>
                  <a:lnTo>
                    <a:pt x="12" y="47"/>
                  </a:lnTo>
                  <a:lnTo>
                    <a:pt x="12" y="58"/>
                  </a:lnTo>
                  <a:lnTo>
                    <a:pt x="12" y="66"/>
                  </a:lnTo>
                  <a:lnTo>
                    <a:pt x="15" y="77"/>
                  </a:lnTo>
                  <a:lnTo>
                    <a:pt x="19" y="83"/>
                  </a:lnTo>
                  <a:lnTo>
                    <a:pt x="24" y="90"/>
                  </a:lnTo>
                  <a:lnTo>
                    <a:pt x="30" y="95"/>
                  </a:lnTo>
                  <a:lnTo>
                    <a:pt x="34" y="99"/>
                  </a:lnTo>
                  <a:lnTo>
                    <a:pt x="37" y="100"/>
                  </a:lnTo>
                  <a:lnTo>
                    <a:pt x="46" y="102"/>
                  </a:lnTo>
                  <a:lnTo>
                    <a:pt x="56" y="104"/>
                  </a:lnTo>
                  <a:lnTo>
                    <a:pt x="65" y="102"/>
                  </a:lnTo>
                  <a:lnTo>
                    <a:pt x="68" y="102"/>
                  </a:lnTo>
                  <a:lnTo>
                    <a:pt x="72" y="100"/>
                  </a:lnTo>
                  <a:lnTo>
                    <a:pt x="80" y="95"/>
                  </a:lnTo>
                  <a:lnTo>
                    <a:pt x="87" y="90"/>
                  </a:lnTo>
                  <a:lnTo>
                    <a:pt x="92" y="83"/>
                  </a:lnTo>
                  <a:lnTo>
                    <a:pt x="95" y="75"/>
                  </a:lnTo>
                  <a:lnTo>
                    <a:pt x="99" y="66"/>
                  </a:lnTo>
                  <a:lnTo>
                    <a:pt x="99" y="58"/>
                  </a:lnTo>
                  <a:lnTo>
                    <a:pt x="99" y="47"/>
                  </a:lnTo>
                  <a:lnTo>
                    <a:pt x="95" y="39"/>
                  </a:lnTo>
                  <a:lnTo>
                    <a:pt x="94" y="36"/>
                  </a:lnTo>
                  <a:lnTo>
                    <a:pt x="92" y="32"/>
                  </a:lnTo>
                  <a:lnTo>
                    <a:pt x="87" y="25"/>
                  </a:lnTo>
                  <a:lnTo>
                    <a:pt x="80" y="18"/>
                  </a:lnTo>
                  <a:lnTo>
                    <a:pt x="73" y="15"/>
                  </a:lnTo>
                  <a:lnTo>
                    <a:pt x="65" y="12"/>
                  </a:lnTo>
                  <a:lnTo>
                    <a:pt x="5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194" name="Freeform 8"/>
            <p:cNvSpPr>
              <a:spLocks/>
            </p:cNvSpPr>
            <p:nvPr/>
          </p:nvSpPr>
          <p:spPr bwMode="auto">
            <a:xfrm>
              <a:off x="4985" y="730"/>
              <a:ext cx="40" cy="85"/>
            </a:xfrm>
            <a:custGeom>
              <a:avLst/>
              <a:gdLst>
                <a:gd name="T0" fmla="*/ 1 w 78"/>
                <a:gd name="T1" fmla="*/ 1 h 169"/>
                <a:gd name="T2" fmla="*/ 1 w 78"/>
                <a:gd name="T3" fmla="*/ 1 h 169"/>
                <a:gd name="T4" fmla="*/ 1 w 78"/>
                <a:gd name="T5" fmla="*/ 1 h 169"/>
                <a:gd name="T6" fmla="*/ 1 w 78"/>
                <a:gd name="T7" fmla="*/ 1 h 169"/>
                <a:gd name="T8" fmla="*/ 1 w 78"/>
                <a:gd name="T9" fmla="*/ 1 h 169"/>
                <a:gd name="T10" fmla="*/ 1 w 78"/>
                <a:gd name="T11" fmla="*/ 1 h 169"/>
                <a:gd name="T12" fmla="*/ 1 w 78"/>
                <a:gd name="T13" fmla="*/ 1 h 169"/>
                <a:gd name="T14" fmla="*/ 1 w 78"/>
                <a:gd name="T15" fmla="*/ 1 h 169"/>
                <a:gd name="T16" fmla="*/ 1 w 78"/>
                <a:gd name="T17" fmla="*/ 1 h 169"/>
                <a:gd name="T18" fmla="*/ 1 w 78"/>
                <a:gd name="T19" fmla="*/ 1 h 169"/>
                <a:gd name="T20" fmla="*/ 1 w 78"/>
                <a:gd name="T21" fmla="*/ 1 h 169"/>
                <a:gd name="T22" fmla="*/ 1 w 78"/>
                <a:gd name="T23" fmla="*/ 1 h 169"/>
                <a:gd name="T24" fmla="*/ 1 w 78"/>
                <a:gd name="T25" fmla="*/ 1 h 169"/>
                <a:gd name="T26" fmla="*/ 1 w 78"/>
                <a:gd name="T27" fmla="*/ 1 h 169"/>
                <a:gd name="T28" fmla="*/ 1 w 78"/>
                <a:gd name="T29" fmla="*/ 1 h 169"/>
                <a:gd name="T30" fmla="*/ 1 w 78"/>
                <a:gd name="T31" fmla="*/ 1 h 169"/>
                <a:gd name="T32" fmla="*/ 1 w 78"/>
                <a:gd name="T33" fmla="*/ 1 h 169"/>
                <a:gd name="T34" fmla="*/ 1 w 78"/>
                <a:gd name="T35" fmla="*/ 1 h 169"/>
                <a:gd name="T36" fmla="*/ 1 w 78"/>
                <a:gd name="T37" fmla="*/ 1 h 169"/>
                <a:gd name="T38" fmla="*/ 0 w 78"/>
                <a:gd name="T39" fmla="*/ 1 h 169"/>
                <a:gd name="T40" fmla="*/ 0 w 78"/>
                <a:gd name="T41" fmla="*/ 1 h 169"/>
                <a:gd name="T42" fmla="*/ 1 w 78"/>
                <a:gd name="T43" fmla="*/ 1 h 169"/>
                <a:gd name="T44" fmla="*/ 1 w 78"/>
                <a:gd name="T45" fmla="*/ 1 h 169"/>
                <a:gd name="T46" fmla="*/ 1 w 78"/>
                <a:gd name="T47" fmla="*/ 1 h 169"/>
                <a:gd name="T48" fmla="*/ 1 w 78"/>
                <a:gd name="T49" fmla="*/ 1 h 169"/>
                <a:gd name="T50" fmla="*/ 1 w 78"/>
                <a:gd name="T51" fmla="*/ 1 h 169"/>
                <a:gd name="T52" fmla="*/ 1 w 78"/>
                <a:gd name="T53" fmla="*/ 1 h 169"/>
                <a:gd name="T54" fmla="*/ 1 w 78"/>
                <a:gd name="T55" fmla="*/ 1 h 169"/>
                <a:gd name="T56" fmla="*/ 1 w 78"/>
                <a:gd name="T57" fmla="*/ 1 h 169"/>
                <a:gd name="T58" fmla="*/ 1 w 78"/>
                <a:gd name="T59" fmla="*/ 1 h 169"/>
                <a:gd name="T60" fmla="*/ 1 w 78"/>
                <a:gd name="T61" fmla="*/ 0 h 169"/>
                <a:gd name="T62" fmla="*/ 1 w 78"/>
                <a:gd name="T63" fmla="*/ 0 h 169"/>
                <a:gd name="T64" fmla="*/ 1 w 78"/>
                <a:gd name="T65" fmla="*/ 0 h 169"/>
                <a:gd name="T66" fmla="*/ 1 w 78"/>
                <a:gd name="T67" fmla="*/ 1 h 169"/>
                <a:gd name="T68" fmla="*/ 1 w 78"/>
                <a:gd name="T69" fmla="*/ 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69"/>
                <a:gd name="T107" fmla="*/ 78 w 78"/>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69">
                  <a:moveTo>
                    <a:pt x="78" y="16"/>
                  </a:moveTo>
                  <a:lnTo>
                    <a:pt x="68" y="12"/>
                  </a:lnTo>
                  <a:lnTo>
                    <a:pt x="63" y="12"/>
                  </a:lnTo>
                  <a:lnTo>
                    <a:pt x="59" y="10"/>
                  </a:lnTo>
                  <a:lnTo>
                    <a:pt x="53" y="12"/>
                  </a:lnTo>
                  <a:lnTo>
                    <a:pt x="47" y="14"/>
                  </a:lnTo>
                  <a:lnTo>
                    <a:pt x="42" y="16"/>
                  </a:lnTo>
                  <a:lnTo>
                    <a:pt x="39" y="19"/>
                  </a:lnTo>
                  <a:lnTo>
                    <a:pt x="35" y="24"/>
                  </a:lnTo>
                  <a:lnTo>
                    <a:pt x="34" y="31"/>
                  </a:lnTo>
                  <a:lnTo>
                    <a:pt x="32" y="38"/>
                  </a:lnTo>
                  <a:lnTo>
                    <a:pt x="32" y="45"/>
                  </a:lnTo>
                  <a:lnTo>
                    <a:pt x="32" y="60"/>
                  </a:lnTo>
                  <a:lnTo>
                    <a:pt x="54" y="60"/>
                  </a:lnTo>
                  <a:lnTo>
                    <a:pt x="54" y="69"/>
                  </a:lnTo>
                  <a:lnTo>
                    <a:pt x="32" y="69"/>
                  </a:lnTo>
                  <a:lnTo>
                    <a:pt x="32" y="169"/>
                  </a:lnTo>
                  <a:lnTo>
                    <a:pt x="20" y="169"/>
                  </a:lnTo>
                  <a:lnTo>
                    <a:pt x="20" y="69"/>
                  </a:lnTo>
                  <a:lnTo>
                    <a:pt x="0" y="69"/>
                  </a:lnTo>
                  <a:lnTo>
                    <a:pt x="0" y="60"/>
                  </a:lnTo>
                  <a:lnTo>
                    <a:pt x="20" y="60"/>
                  </a:lnTo>
                  <a:lnTo>
                    <a:pt x="20" y="41"/>
                  </a:lnTo>
                  <a:lnTo>
                    <a:pt x="22" y="31"/>
                  </a:lnTo>
                  <a:lnTo>
                    <a:pt x="23" y="24"/>
                  </a:lnTo>
                  <a:lnTo>
                    <a:pt x="27" y="16"/>
                  </a:lnTo>
                  <a:lnTo>
                    <a:pt x="29" y="14"/>
                  </a:lnTo>
                  <a:lnTo>
                    <a:pt x="32" y="10"/>
                  </a:lnTo>
                  <a:lnTo>
                    <a:pt x="37" y="5"/>
                  </a:lnTo>
                  <a:lnTo>
                    <a:pt x="44" y="2"/>
                  </a:lnTo>
                  <a:lnTo>
                    <a:pt x="51" y="0"/>
                  </a:lnTo>
                  <a:lnTo>
                    <a:pt x="59" y="0"/>
                  </a:lnTo>
                  <a:lnTo>
                    <a:pt x="68" y="0"/>
                  </a:lnTo>
                  <a:lnTo>
                    <a:pt x="78" y="4"/>
                  </a:lnTo>
                  <a:lnTo>
                    <a:pt x="7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195" name="Freeform 9"/>
            <p:cNvSpPr>
              <a:spLocks noEditPoints="1"/>
            </p:cNvSpPr>
            <p:nvPr/>
          </p:nvSpPr>
          <p:spPr bwMode="auto">
            <a:xfrm>
              <a:off x="5067" y="731"/>
              <a:ext cx="58" cy="84"/>
            </a:xfrm>
            <a:custGeom>
              <a:avLst/>
              <a:gdLst>
                <a:gd name="T0" fmla="*/ 1 w 114"/>
                <a:gd name="T1" fmla="*/ 0 h 167"/>
                <a:gd name="T2" fmla="*/ 1 w 114"/>
                <a:gd name="T3" fmla="*/ 1 h 167"/>
                <a:gd name="T4" fmla="*/ 1 w 114"/>
                <a:gd name="T5" fmla="*/ 1 h 167"/>
                <a:gd name="T6" fmla="*/ 1 w 114"/>
                <a:gd name="T7" fmla="*/ 1 h 167"/>
                <a:gd name="T8" fmla="*/ 1 w 114"/>
                <a:gd name="T9" fmla="*/ 1 h 167"/>
                <a:gd name="T10" fmla="*/ 1 w 114"/>
                <a:gd name="T11" fmla="*/ 1 h 167"/>
                <a:gd name="T12" fmla="*/ 1 w 114"/>
                <a:gd name="T13" fmla="*/ 1 h 167"/>
                <a:gd name="T14" fmla="*/ 1 w 114"/>
                <a:gd name="T15" fmla="*/ 1 h 167"/>
                <a:gd name="T16" fmla="*/ 1 w 114"/>
                <a:gd name="T17" fmla="*/ 1 h 167"/>
                <a:gd name="T18" fmla="*/ 1 w 114"/>
                <a:gd name="T19" fmla="*/ 1 h 167"/>
                <a:gd name="T20" fmla="*/ 1 w 114"/>
                <a:gd name="T21" fmla="*/ 1 h 167"/>
                <a:gd name="T22" fmla="*/ 1 w 114"/>
                <a:gd name="T23" fmla="*/ 1 h 167"/>
                <a:gd name="T24" fmla="*/ 1 w 114"/>
                <a:gd name="T25" fmla="*/ 1 h 167"/>
                <a:gd name="T26" fmla="*/ 1 w 114"/>
                <a:gd name="T27" fmla="*/ 1 h 167"/>
                <a:gd name="T28" fmla="*/ 1 w 114"/>
                <a:gd name="T29" fmla="*/ 1 h 167"/>
                <a:gd name="T30" fmla="*/ 1 w 114"/>
                <a:gd name="T31" fmla="*/ 1 h 167"/>
                <a:gd name="T32" fmla="*/ 1 w 114"/>
                <a:gd name="T33" fmla="*/ 1 h 167"/>
                <a:gd name="T34" fmla="*/ 1 w 114"/>
                <a:gd name="T35" fmla="*/ 1 h 167"/>
                <a:gd name="T36" fmla="*/ 1 w 114"/>
                <a:gd name="T37" fmla="*/ 1 h 167"/>
                <a:gd name="T38" fmla="*/ 0 w 114"/>
                <a:gd name="T39" fmla="*/ 0 h 167"/>
                <a:gd name="T40" fmla="*/ 1 w 114"/>
                <a:gd name="T41" fmla="*/ 1 h 167"/>
                <a:gd name="T42" fmla="*/ 1 w 114"/>
                <a:gd name="T43" fmla="*/ 1 h 167"/>
                <a:gd name="T44" fmla="*/ 1 w 114"/>
                <a:gd name="T45" fmla="*/ 1 h 167"/>
                <a:gd name="T46" fmla="*/ 1 w 114"/>
                <a:gd name="T47" fmla="*/ 1 h 167"/>
                <a:gd name="T48" fmla="*/ 1 w 114"/>
                <a:gd name="T49" fmla="*/ 1 h 167"/>
                <a:gd name="T50" fmla="*/ 1 w 114"/>
                <a:gd name="T51" fmla="*/ 1 h 167"/>
                <a:gd name="T52" fmla="*/ 1 w 114"/>
                <a:gd name="T53" fmla="*/ 1 h 167"/>
                <a:gd name="T54" fmla="*/ 1 w 114"/>
                <a:gd name="T55" fmla="*/ 1 h 167"/>
                <a:gd name="T56" fmla="*/ 1 w 114"/>
                <a:gd name="T57" fmla="*/ 1 h 167"/>
                <a:gd name="T58" fmla="*/ 1 w 114"/>
                <a:gd name="T59" fmla="*/ 1 h 167"/>
                <a:gd name="T60" fmla="*/ 1 w 114"/>
                <a:gd name="T61" fmla="*/ 1 h 167"/>
                <a:gd name="T62" fmla="*/ 1 w 114"/>
                <a:gd name="T63" fmla="*/ 1 h 167"/>
                <a:gd name="T64" fmla="*/ 1 w 114"/>
                <a:gd name="T65" fmla="*/ 1 h 167"/>
                <a:gd name="T66" fmla="*/ 1 w 114"/>
                <a:gd name="T67" fmla="*/ 1 h 167"/>
                <a:gd name="T68" fmla="*/ 1 w 114"/>
                <a:gd name="T69" fmla="*/ 1 h 167"/>
                <a:gd name="T70" fmla="*/ 1 w 114"/>
                <a:gd name="T71" fmla="*/ 1 h 167"/>
                <a:gd name="T72" fmla="*/ 1 w 114"/>
                <a:gd name="T73" fmla="*/ 1 h 167"/>
                <a:gd name="T74" fmla="*/ 1 w 114"/>
                <a:gd name="T75" fmla="*/ 1 h 167"/>
                <a:gd name="T76" fmla="*/ 1 w 114"/>
                <a:gd name="T77" fmla="*/ 1 h 167"/>
                <a:gd name="T78" fmla="*/ 1 w 114"/>
                <a:gd name="T79" fmla="*/ 1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4"/>
                <a:gd name="T121" fmla="*/ 0 h 167"/>
                <a:gd name="T122" fmla="*/ 114 w 11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4" h="167">
                  <a:moveTo>
                    <a:pt x="0" y="0"/>
                  </a:moveTo>
                  <a:lnTo>
                    <a:pt x="48" y="0"/>
                  </a:lnTo>
                  <a:lnTo>
                    <a:pt x="60" y="0"/>
                  </a:lnTo>
                  <a:lnTo>
                    <a:pt x="65" y="2"/>
                  </a:lnTo>
                  <a:lnTo>
                    <a:pt x="70" y="3"/>
                  </a:lnTo>
                  <a:lnTo>
                    <a:pt x="75" y="5"/>
                  </a:lnTo>
                  <a:lnTo>
                    <a:pt x="80" y="7"/>
                  </a:lnTo>
                  <a:lnTo>
                    <a:pt x="87" y="12"/>
                  </a:lnTo>
                  <a:lnTo>
                    <a:pt x="92" y="19"/>
                  </a:lnTo>
                  <a:lnTo>
                    <a:pt x="97" y="26"/>
                  </a:lnTo>
                  <a:lnTo>
                    <a:pt x="99" y="34"/>
                  </a:lnTo>
                  <a:lnTo>
                    <a:pt x="99" y="43"/>
                  </a:lnTo>
                  <a:lnTo>
                    <a:pt x="99" y="49"/>
                  </a:lnTo>
                  <a:lnTo>
                    <a:pt x="97" y="55"/>
                  </a:lnTo>
                  <a:lnTo>
                    <a:pt x="95" y="60"/>
                  </a:lnTo>
                  <a:lnTo>
                    <a:pt x="94" y="65"/>
                  </a:lnTo>
                  <a:lnTo>
                    <a:pt x="90" y="68"/>
                  </a:lnTo>
                  <a:lnTo>
                    <a:pt x="85" y="72"/>
                  </a:lnTo>
                  <a:lnTo>
                    <a:pt x="80" y="75"/>
                  </a:lnTo>
                  <a:lnTo>
                    <a:pt x="73" y="79"/>
                  </a:lnTo>
                  <a:lnTo>
                    <a:pt x="84" y="80"/>
                  </a:lnTo>
                  <a:lnTo>
                    <a:pt x="90" y="84"/>
                  </a:lnTo>
                  <a:lnTo>
                    <a:pt x="97" y="89"/>
                  </a:lnTo>
                  <a:lnTo>
                    <a:pt x="104" y="94"/>
                  </a:lnTo>
                  <a:lnTo>
                    <a:pt x="109" y="101"/>
                  </a:lnTo>
                  <a:lnTo>
                    <a:pt x="111" y="108"/>
                  </a:lnTo>
                  <a:lnTo>
                    <a:pt x="114" y="114"/>
                  </a:lnTo>
                  <a:lnTo>
                    <a:pt x="114" y="123"/>
                  </a:lnTo>
                  <a:lnTo>
                    <a:pt x="114" y="132"/>
                  </a:lnTo>
                  <a:lnTo>
                    <a:pt x="113" y="135"/>
                  </a:lnTo>
                  <a:lnTo>
                    <a:pt x="111" y="140"/>
                  </a:lnTo>
                  <a:lnTo>
                    <a:pt x="106" y="147"/>
                  </a:lnTo>
                  <a:lnTo>
                    <a:pt x="101" y="154"/>
                  </a:lnTo>
                  <a:lnTo>
                    <a:pt x="92" y="161"/>
                  </a:lnTo>
                  <a:lnTo>
                    <a:pt x="82" y="164"/>
                  </a:lnTo>
                  <a:lnTo>
                    <a:pt x="77" y="166"/>
                  </a:lnTo>
                  <a:lnTo>
                    <a:pt x="70" y="167"/>
                  </a:lnTo>
                  <a:lnTo>
                    <a:pt x="56" y="167"/>
                  </a:lnTo>
                  <a:lnTo>
                    <a:pt x="0" y="167"/>
                  </a:lnTo>
                  <a:lnTo>
                    <a:pt x="0" y="0"/>
                  </a:lnTo>
                  <a:close/>
                  <a:moveTo>
                    <a:pt x="24" y="72"/>
                  </a:moveTo>
                  <a:lnTo>
                    <a:pt x="39" y="72"/>
                  </a:lnTo>
                  <a:lnTo>
                    <a:pt x="48" y="72"/>
                  </a:lnTo>
                  <a:lnTo>
                    <a:pt x="54" y="70"/>
                  </a:lnTo>
                  <a:lnTo>
                    <a:pt x="61" y="68"/>
                  </a:lnTo>
                  <a:lnTo>
                    <a:pt x="66" y="65"/>
                  </a:lnTo>
                  <a:lnTo>
                    <a:pt x="70" y="61"/>
                  </a:lnTo>
                  <a:lnTo>
                    <a:pt x="72" y="60"/>
                  </a:lnTo>
                  <a:lnTo>
                    <a:pt x="73" y="56"/>
                  </a:lnTo>
                  <a:lnTo>
                    <a:pt x="75" y="51"/>
                  </a:lnTo>
                  <a:lnTo>
                    <a:pt x="75" y="44"/>
                  </a:lnTo>
                  <a:lnTo>
                    <a:pt x="75" y="39"/>
                  </a:lnTo>
                  <a:lnTo>
                    <a:pt x="73" y="36"/>
                  </a:lnTo>
                  <a:lnTo>
                    <a:pt x="72" y="31"/>
                  </a:lnTo>
                  <a:lnTo>
                    <a:pt x="68" y="27"/>
                  </a:lnTo>
                  <a:lnTo>
                    <a:pt x="65" y="26"/>
                  </a:lnTo>
                  <a:lnTo>
                    <a:pt x="60" y="24"/>
                  </a:lnTo>
                  <a:lnTo>
                    <a:pt x="53" y="22"/>
                  </a:lnTo>
                  <a:lnTo>
                    <a:pt x="46" y="22"/>
                  </a:lnTo>
                  <a:lnTo>
                    <a:pt x="24" y="22"/>
                  </a:lnTo>
                  <a:lnTo>
                    <a:pt x="24" y="72"/>
                  </a:lnTo>
                  <a:close/>
                  <a:moveTo>
                    <a:pt x="24" y="145"/>
                  </a:moveTo>
                  <a:lnTo>
                    <a:pt x="53" y="145"/>
                  </a:lnTo>
                  <a:lnTo>
                    <a:pt x="63" y="145"/>
                  </a:lnTo>
                  <a:lnTo>
                    <a:pt x="70" y="143"/>
                  </a:lnTo>
                  <a:lnTo>
                    <a:pt x="77" y="142"/>
                  </a:lnTo>
                  <a:lnTo>
                    <a:pt x="82" y="138"/>
                  </a:lnTo>
                  <a:lnTo>
                    <a:pt x="85" y="135"/>
                  </a:lnTo>
                  <a:lnTo>
                    <a:pt x="87" y="130"/>
                  </a:lnTo>
                  <a:lnTo>
                    <a:pt x="89" y="125"/>
                  </a:lnTo>
                  <a:lnTo>
                    <a:pt x="90" y="120"/>
                  </a:lnTo>
                  <a:lnTo>
                    <a:pt x="89" y="114"/>
                  </a:lnTo>
                  <a:lnTo>
                    <a:pt x="87" y="109"/>
                  </a:lnTo>
                  <a:lnTo>
                    <a:pt x="84" y="104"/>
                  </a:lnTo>
                  <a:lnTo>
                    <a:pt x="80" y="101"/>
                  </a:lnTo>
                  <a:lnTo>
                    <a:pt x="75" y="97"/>
                  </a:lnTo>
                  <a:lnTo>
                    <a:pt x="68" y="96"/>
                  </a:lnTo>
                  <a:lnTo>
                    <a:pt x="61" y="94"/>
                  </a:lnTo>
                  <a:lnTo>
                    <a:pt x="53" y="94"/>
                  </a:lnTo>
                  <a:lnTo>
                    <a:pt x="24" y="94"/>
                  </a:lnTo>
                  <a:lnTo>
                    <a:pt x="24"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196" name="Freeform 10"/>
            <p:cNvSpPr>
              <a:spLocks noEditPoints="1"/>
            </p:cNvSpPr>
            <p:nvPr/>
          </p:nvSpPr>
          <p:spPr bwMode="auto">
            <a:xfrm>
              <a:off x="5132" y="758"/>
              <a:ext cx="60" cy="58"/>
            </a:xfrm>
            <a:custGeom>
              <a:avLst/>
              <a:gdLst>
                <a:gd name="T0" fmla="*/ 1 w 119"/>
                <a:gd name="T1" fmla="*/ 1 h 114"/>
                <a:gd name="T2" fmla="*/ 1 w 119"/>
                <a:gd name="T3" fmla="*/ 1 h 114"/>
                <a:gd name="T4" fmla="*/ 1 w 119"/>
                <a:gd name="T5" fmla="*/ 1 h 114"/>
                <a:gd name="T6" fmla="*/ 1 w 119"/>
                <a:gd name="T7" fmla="*/ 1 h 114"/>
                <a:gd name="T8" fmla="*/ 1 w 119"/>
                <a:gd name="T9" fmla="*/ 1 h 114"/>
                <a:gd name="T10" fmla="*/ 1 w 119"/>
                <a:gd name="T11" fmla="*/ 1 h 114"/>
                <a:gd name="T12" fmla="*/ 1 w 119"/>
                <a:gd name="T13" fmla="*/ 1 h 114"/>
                <a:gd name="T14" fmla="*/ 1 w 119"/>
                <a:gd name="T15" fmla="*/ 1 h 114"/>
                <a:gd name="T16" fmla="*/ 1 w 119"/>
                <a:gd name="T17" fmla="*/ 1 h 114"/>
                <a:gd name="T18" fmla="*/ 1 w 119"/>
                <a:gd name="T19" fmla="*/ 1 h 114"/>
                <a:gd name="T20" fmla="*/ 1 w 119"/>
                <a:gd name="T21" fmla="*/ 1 h 114"/>
                <a:gd name="T22" fmla="*/ 1 w 119"/>
                <a:gd name="T23" fmla="*/ 1 h 114"/>
                <a:gd name="T24" fmla="*/ 1 w 119"/>
                <a:gd name="T25" fmla="*/ 1 h 114"/>
                <a:gd name="T26" fmla="*/ 0 w 119"/>
                <a:gd name="T27" fmla="*/ 1 h 114"/>
                <a:gd name="T28" fmla="*/ 1 w 119"/>
                <a:gd name="T29" fmla="*/ 1 h 114"/>
                <a:gd name="T30" fmla="*/ 1 w 119"/>
                <a:gd name="T31" fmla="*/ 1 h 114"/>
                <a:gd name="T32" fmla="*/ 1 w 119"/>
                <a:gd name="T33" fmla="*/ 1 h 114"/>
                <a:gd name="T34" fmla="*/ 1 w 119"/>
                <a:gd name="T35" fmla="*/ 1 h 114"/>
                <a:gd name="T36" fmla="*/ 1 w 119"/>
                <a:gd name="T37" fmla="*/ 1 h 114"/>
                <a:gd name="T38" fmla="*/ 1 w 119"/>
                <a:gd name="T39" fmla="*/ 1 h 114"/>
                <a:gd name="T40" fmla="*/ 1 w 119"/>
                <a:gd name="T41" fmla="*/ 0 h 114"/>
                <a:gd name="T42" fmla="*/ 1 w 119"/>
                <a:gd name="T43" fmla="*/ 1 h 114"/>
                <a:gd name="T44" fmla="*/ 1 w 119"/>
                <a:gd name="T45" fmla="*/ 1 h 114"/>
                <a:gd name="T46" fmla="*/ 1 w 119"/>
                <a:gd name="T47" fmla="*/ 1 h 114"/>
                <a:gd name="T48" fmla="*/ 1 w 119"/>
                <a:gd name="T49" fmla="*/ 1 h 114"/>
                <a:gd name="T50" fmla="*/ 1 w 119"/>
                <a:gd name="T51" fmla="*/ 1 h 114"/>
                <a:gd name="T52" fmla="*/ 1 w 119"/>
                <a:gd name="T53" fmla="*/ 1 h 114"/>
                <a:gd name="T54" fmla="*/ 1 w 119"/>
                <a:gd name="T55" fmla="*/ 1 h 114"/>
                <a:gd name="T56" fmla="*/ 1 w 119"/>
                <a:gd name="T57" fmla="*/ 1 h 114"/>
                <a:gd name="T58" fmla="*/ 1 w 119"/>
                <a:gd name="T59" fmla="*/ 1 h 114"/>
                <a:gd name="T60" fmla="*/ 1 w 119"/>
                <a:gd name="T61" fmla="*/ 1 h 114"/>
                <a:gd name="T62" fmla="*/ 1 w 119"/>
                <a:gd name="T63" fmla="*/ 1 h 114"/>
                <a:gd name="T64" fmla="*/ 1 w 119"/>
                <a:gd name="T65" fmla="*/ 1 h 114"/>
                <a:gd name="T66" fmla="*/ 1 w 119"/>
                <a:gd name="T67" fmla="*/ 1 h 114"/>
                <a:gd name="T68" fmla="*/ 1 w 119"/>
                <a:gd name="T69" fmla="*/ 1 h 114"/>
                <a:gd name="T70" fmla="*/ 1 w 119"/>
                <a:gd name="T71" fmla="*/ 1 h 114"/>
                <a:gd name="T72" fmla="*/ 1 w 119"/>
                <a:gd name="T73" fmla="*/ 1 h 114"/>
                <a:gd name="T74" fmla="*/ 1 w 119"/>
                <a:gd name="T75" fmla="*/ 1 h 114"/>
                <a:gd name="T76" fmla="*/ 1 w 119"/>
                <a:gd name="T77" fmla="*/ 1 h 114"/>
                <a:gd name="T78" fmla="*/ 1 w 119"/>
                <a:gd name="T79" fmla="*/ 1 h 114"/>
                <a:gd name="T80" fmla="*/ 1 w 119"/>
                <a:gd name="T81" fmla="*/ 1 h 114"/>
                <a:gd name="T82" fmla="*/ 1 w 119"/>
                <a:gd name="T83" fmla="*/ 1 h 114"/>
                <a:gd name="T84" fmla="*/ 1 w 119"/>
                <a:gd name="T85" fmla="*/ 1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9"/>
                <a:gd name="T130" fmla="*/ 0 h 114"/>
                <a:gd name="T131" fmla="*/ 119 w 119"/>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9" h="114">
                  <a:moveTo>
                    <a:pt x="119" y="56"/>
                  </a:moveTo>
                  <a:lnTo>
                    <a:pt x="118" y="68"/>
                  </a:lnTo>
                  <a:lnTo>
                    <a:pt x="114" y="80"/>
                  </a:lnTo>
                  <a:lnTo>
                    <a:pt x="113" y="85"/>
                  </a:lnTo>
                  <a:lnTo>
                    <a:pt x="109" y="90"/>
                  </a:lnTo>
                  <a:lnTo>
                    <a:pt x="106" y="94"/>
                  </a:lnTo>
                  <a:lnTo>
                    <a:pt x="102" y="99"/>
                  </a:lnTo>
                  <a:lnTo>
                    <a:pt x="97" y="102"/>
                  </a:lnTo>
                  <a:lnTo>
                    <a:pt x="94" y="106"/>
                  </a:lnTo>
                  <a:lnTo>
                    <a:pt x="89" y="109"/>
                  </a:lnTo>
                  <a:lnTo>
                    <a:pt x="84" y="111"/>
                  </a:lnTo>
                  <a:lnTo>
                    <a:pt x="78" y="112"/>
                  </a:lnTo>
                  <a:lnTo>
                    <a:pt x="72" y="114"/>
                  </a:lnTo>
                  <a:lnTo>
                    <a:pt x="65" y="114"/>
                  </a:lnTo>
                  <a:lnTo>
                    <a:pt x="60" y="114"/>
                  </a:lnTo>
                  <a:lnTo>
                    <a:pt x="46" y="114"/>
                  </a:lnTo>
                  <a:lnTo>
                    <a:pt x="36" y="111"/>
                  </a:lnTo>
                  <a:lnTo>
                    <a:pt x="30" y="109"/>
                  </a:lnTo>
                  <a:lnTo>
                    <a:pt x="25" y="106"/>
                  </a:lnTo>
                  <a:lnTo>
                    <a:pt x="17" y="99"/>
                  </a:lnTo>
                  <a:lnTo>
                    <a:pt x="13" y="94"/>
                  </a:lnTo>
                  <a:lnTo>
                    <a:pt x="10" y="90"/>
                  </a:lnTo>
                  <a:lnTo>
                    <a:pt x="7" y="85"/>
                  </a:lnTo>
                  <a:lnTo>
                    <a:pt x="5" y="80"/>
                  </a:lnTo>
                  <a:lnTo>
                    <a:pt x="3" y="75"/>
                  </a:lnTo>
                  <a:lnTo>
                    <a:pt x="1" y="68"/>
                  </a:lnTo>
                  <a:lnTo>
                    <a:pt x="1" y="63"/>
                  </a:lnTo>
                  <a:lnTo>
                    <a:pt x="0" y="56"/>
                  </a:lnTo>
                  <a:lnTo>
                    <a:pt x="1" y="44"/>
                  </a:lnTo>
                  <a:lnTo>
                    <a:pt x="5" y="34"/>
                  </a:lnTo>
                  <a:lnTo>
                    <a:pt x="7" y="32"/>
                  </a:lnTo>
                  <a:lnTo>
                    <a:pt x="7" y="29"/>
                  </a:lnTo>
                  <a:lnTo>
                    <a:pt x="10" y="25"/>
                  </a:lnTo>
                  <a:lnTo>
                    <a:pt x="17" y="17"/>
                  </a:lnTo>
                  <a:lnTo>
                    <a:pt x="22" y="12"/>
                  </a:lnTo>
                  <a:lnTo>
                    <a:pt x="25" y="10"/>
                  </a:lnTo>
                  <a:lnTo>
                    <a:pt x="30" y="6"/>
                  </a:lnTo>
                  <a:lnTo>
                    <a:pt x="36" y="5"/>
                  </a:lnTo>
                  <a:lnTo>
                    <a:pt x="41" y="3"/>
                  </a:lnTo>
                  <a:lnTo>
                    <a:pt x="48" y="1"/>
                  </a:lnTo>
                  <a:lnTo>
                    <a:pt x="53" y="0"/>
                  </a:lnTo>
                  <a:lnTo>
                    <a:pt x="60" y="0"/>
                  </a:lnTo>
                  <a:lnTo>
                    <a:pt x="72" y="1"/>
                  </a:lnTo>
                  <a:lnTo>
                    <a:pt x="84" y="5"/>
                  </a:lnTo>
                  <a:lnTo>
                    <a:pt x="92" y="8"/>
                  </a:lnTo>
                  <a:lnTo>
                    <a:pt x="97" y="12"/>
                  </a:lnTo>
                  <a:lnTo>
                    <a:pt x="102" y="15"/>
                  </a:lnTo>
                  <a:lnTo>
                    <a:pt x="106" y="20"/>
                  </a:lnTo>
                  <a:lnTo>
                    <a:pt x="109" y="24"/>
                  </a:lnTo>
                  <a:lnTo>
                    <a:pt x="114" y="34"/>
                  </a:lnTo>
                  <a:lnTo>
                    <a:pt x="116" y="39"/>
                  </a:lnTo>
                  <a:lnTo>
                    <a:pt x="118" y="44"/>
                  </a:lnTo>
                  <a:lnTo>
                    <a:pt x="118" y="51"/>
                  </a:lnTo>
                  <a:lnTo>
                    <a:pt x="119" y="56"/>
                  </a:lnTo>
                  <a:close/>
                  <a:moveTo>
                    <a:pt x="24" y="56"/>
                  </a:moveTo>
                  <a:lnTo>
                    <a:pt x="24" y="65"/>
                  </a:lnTo>
                  <a:lnTo>
                    <a:pt x="25" y="73"/>
                  </a:lnTo>
                  <a:lnTo>
                    <a:pt x="29" y="78"/>
                  </a:lnTo>
                  <a:lnTo>
                    <a:pt x="32" y="85"/>
                  </a:lnTo>
                  <a:lnTo>
                    <a:pt x="37" y="88"/>
                  </a:lnTo>
                  <a:lnTo>
                    <a:pt x="44" y="92"/>
                  </a:lnTo>
                  <a:lnTo>
                    <a:pt x="51" y="95"/>
                  </a:lnTo>
                  <a:lnTo>
                    <a:pt x="58" y="95"/>
                  </a:lnTo>
                  <a:lnTo>
                    <a:pt x="66" y="95"/>
                  </a:lnTo>
                  <a:lnTo>
                    <a:pt x="75" y="92"/>
                  </a:lnTo>
                  <a:lnTo>
                    <a:pt x="80" y="90"/>
                  </a:lnTo>
                  <a:lnTo>
                    <a:pt x="87" y="85"/>
                  </a:lnTo>
                  <a:lnTo>
                    <a:pt x="90" y="80"/>
                  </a:lnTo>
                  <a:lnTo>
                    <a:pt x="94" y="73"/>
                  </a:lnTo>
                  <a:lnTo>
                    <a:pt x="95" y="65"/>
                  </a:lnTo>
                  <a:lnTo>
                    <a:pt x="95" y="56"/>
                  </a:lnTo>
                  <a:lnTo>
                    <a:pt x="95" y="49"/>
                  </a:lnTo>
                  <a:lnTo>
                    <a:pt x="94" y="42"/>
                  </a:lnTo>
                  <a:lnTo>
                    <a:pt x="90" y="36"/>
                  </a:lnTo>
                  <a:lnTo>
                    <a:pt x="85" y="30"/>
                  </a:lnTo>
                  <a:lnTo>
                    <a:pt x="80" y="25"/>
                  </a:lnTo>
                  <a:lnTo>
                    <a:pt x="73" y="22"/>
                  </a:lnTo>
                  <a:lnTo>
                    <a:pt x="66" y="20"/>
                  </a:lnTo>
                  <a:lnTo>
                    <a:pt x="58" y="20"/>
                  </a:lnTo>
                  <a:lnTo>
                    <a:pt x="51" y="20"/>
                  </a:lnTo>
                  <a:lnTo>
                    <a:pt x="44" y="22"/>
                  </a:lnTo>
                  <a:lnTo>
                    <a:pt x="39" y="25"/>
                  </a:lnTo>
                  <a:lnTo>
                    <a:pt x="32" y="30"/>
                  </a:lnTo>
                  <a:lnTo>
                    <a:pt x="29" y="36"/>
                  </a:lnTo>
                  <a:lnTo>
                    <a:pt x="25" y="42"/>
                  </a:lnTo>
                  <a:lnTo>
                    <a:pt x="24" y="49"/>
                  </a:lnTo>
                  <a:lnTo>
                    <a:pt x="2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197" name="Rectangle 11"/>
            <p:cNvSpPr>
              <a:spLocks noChangeArrowheads="1"/>
            </p:cNvSpPr>
            <p:nvPr/>
          </p:nvSpPr>
          <p:spPr bwMode="auto">
            <a:xfrm>
              <a:off x="5205" y="731"/>
              <a:ext cx="11"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Geneva"/>
                  <a:cs typeface="Geneva"/>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a:cs typeface="Geneva"/>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a:cs typeface="Geneva"/>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a:cs typeface="Geneva"/>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a:cs typeface="Geneva"/>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9pPr>
            </a:lstStyle>
            <a:p>
              <a:pPr>
                <a:spcBef>
                  <a:spcPct val="0"/>
                </a:spcBef>
                <a:buFontTx/>
                <a:buNone/>
              </a:pPr>
              <a:endParaRPr lang="en-US" altLang="en-US" sz="1800">
                <a:cs typeface="Arial" pitchFamily="34" charset="0"/>
              </a:endParaRPr>
            </a:p>
          </p:txBody>
        </p:sp>
        <p:sp>
          <p:nvSpPr>
            <p:cNvPr id="93198" name="Freeform 12"/>
            <p:cNvSpPr>
              <a:spLocks/>
            </p:cNvSpPr>
            <p:nvPr/>
          </p:nvSpPr>
          <p:spPr bwMode="auto">
            <a:xfrm>
              <a:off x="5226" y="748"/>
              <a:ext cx="41" cy="68"/>
            </a:xfrm>
            <a:custGeom>
              <a:avLst/>
              <a:gdLst>
                <a:gd name="T0" fmla="*/ 1 w 82"/>
                <a:gd name="T1" fmla="*/ 1 h 135"/>
                <a:gd name="T2" fmla="*/ 1 w 82"/>
                <a:gd name="T3" fmla="*/ 1 h 135"/>
                <a:gd name="T4" fmla="*/ 1 w 82"/>
                <a:gd name="T5" fmla="*/ 1 h 135"/>
                <a:gd name="T6" fmla="*/ 1 w 82"/>
                <a:gd name="T7" fmla="*/ 1 h 135"/>
                <a:gd name="T8" fmla="*/ 1 w 82"/>
                <a:gd name="T9" fmla="*/ 1 h 135"/>
                <a:gd name="T10" fmla="*/ 1 w 82"/>
                <a:gd name="T11" fmla="*/ 1 h 135"/>
                <a:gd name="T12" fmla="*/ 1 w 82"/>
                <a:gd name="T13" fmla="*/ 1 h 135"/>
                <a:gd name="T14" fmla="*/ 1 w 82"/>
                <a:gd name="T15" fmla="*/ 1 h 135"/>
                <a:gd name="T16" fmla="*/ 1 w 82"/>
                <a:gd name="T17" fmla="*/ 1 h 135"/>
                <a:gd name="T18" fmla="*/ 1 w 82"/>
                <a:gd name="T19" fmla="*/ 1 h 135"/>
                <a:gd name="T20" fmla="*/ 1 w 82"/>
                <a:gd name="T21" fmla="*/ 1 h 135"/>
                <a:gd name="T22" fmla="*/ 1 w 82"/>
                <a:gd name="T23" fmla="*/ 1 h 135"/>
                <a:gd name="T24" fmla="*/ 1 w 82"/>
                <a:gd name="T25" fmla="*/ 1 h 135"/>
                <a:gd name="T26" fmla="*/ 1 w 82"/>
                <a:gd name="T27" fmla="*/ 1 h 135"/>
                <a:gd name="T28" fmla="*/ 1 w 82"/>
                <a:gd name="T29" fmla="*/ 1 h 135"/>
                <a:gd name="T30" fmla="*/ 1 w 82"/>
                <a:gd name="T31" fmla="*/ 1 h 135"/>
                <a:gd name="T32" fmla="*/ 1 w 82"/>
                <a:gd name="T33" fmla="*/ 1 h 135"/>
                <a:gd name="T34" fmla="*/ 1 w 82"/>
                <a:gd name="T35" fmla="*/ 1 h 135"/>
                <a:gd name="T36" fmla="*/ 1 w 82"/>
                <a:gd name="T37" fmla="*/ 1 h 135"/>
                <a:gd name="T38" fmla="*/ 1 w 82"/>
                <a:gd name="T39" fmla="*/ 1 h 135"/>
                <a:gd name="T40" fmla="*/ 1 w 82"/>
                <a:gd name="T41" fmla="*/ 1 h 135"/>
                <a:gd name="T42" fmla="*/ 1 w 82"/>
                <a:gd name="T43" fmla="*/ 1 h 135"/>
                <a:gd name="T44" fmla="*/ 1 w 82"/>
                <a:gd name="T45" fmla="*/ 1 h 135"/>
                <a:gd name="T46" fmla="*/ 1 w 82"/>
                <a:gd name="T47" fmla="*/ 1 h 135"/>
                <a:gd name="T48" fmla="*/ 1 w 82"/>
                <a:gd name="T49" fmla="*/ 1 h 135"/>
                <a:gd name="T50" fmla="*/ 1 w 82"/>
                <a:gd name="T51" fmla="*/ 1 h 135"/>
                <a:gd name="T52" fmla="*/ 1 w 82"/>
                <a:gd name="T53" fmla="*/ 1 h 135"/>
                <a:gd name="T54" fmla="*/ 1 w 82"/>
                <a:gd name="T55" fmla="*/ 1 h 135"/>
                <a:gd name="T56" fmla="*/ 1 w 82"/>
                <a:gd name="T57" fmla="*/ 1 h 135"/>
                <a:gd name="T58" fmla="*/ 0 w 82"/>
                <a:gd name="T59" fmla="*/ 1 h 135"/>
                <a:gd name="T60" fmla="*/ 0 w 82"/>
                <a:gd name="T61" fmla="*/ 1 h 135"/>
                <a:gd name="T62" fmla="*/ 1 w 82"/>
                <a:gd name="T63" fmla="*/ 0 h 135"/>
                <a:gd name="T64" fmla="*/ 1 w 82"/>
                <a:gd name="T65" fmla="*/ 1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135"/>
                <a:gd name="T101" fmla="*/ 82 w 82"/>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135">
                  <a:moveTo>
                    <a:pt x="41" y="24"/>
                  </a:moveTo>
                  <a:lnTo>
                    <a:pt x="77" y="24"/>
                  </a:lnTo>
                  <a:lnTo>
                    <a:pt x="77" y="43"/>
                  </a:lnTo>
                  <a:lnTo>
                    <a:pt x="41" y="43"/>
                  </a:lnTo>
                  <a:lnTo>
                    <a:pt x="41" y="99"/>
                  </a:lnTo>
                  <a:lnTo>
                    <a:pt x="41" y="104"/>
                  </a:lnTo>
                  <a:lnTo>
                    <a:pt x="43" y="108"/>
                  </a:lnTo>
                  <a:lnTo>
                    <a:pt x="46" y="113"/>
                  </a:lnTo>
                  <a:lnTo>
                    <a:pt x="51" y="115"/>
                  </a:lnTo>
                  <a:lnTo>
                    <a:pt x="55" y="116"/>
                  </a:lnTo>
                  <a:lnTo>
                    <a:pt x="57" y="116"/>
                  </a:lnTo>
                  <a:lnTo>
                    <a:pt x="63" y="116"/>
                  </a:lnTo>
                  <a:lnTo>
                    <a:pt x="69" y="115"/>
                  </a:lnTo>
                  <a:lnTo>
                    <a:pt x="75" y="111"/>
                  </a:lnTo>
                  <a:lnTo>
                    <a:pt x="82" y="108"/>
                  </a:lnTo>
                  <a:lnTo>
                    <a:pt x="82" y="128"/>
                  </a:lnTo>
                  <a:lnTo>
                    <a:pt x="75" y="132"/>
                  </a:lnTo>
                  <a:lnTo>
                    <a:pt x="69" y="133"/>
                  </a:lnTo>
                  <a:lnTo>
                    <a:pt x="62" y="135"/>
                  </a:lnTo>
                  <a:lnTo>
                    <a:pt x="55" y="135"/>
                  </a:lnTo>
                  <a:lnTo>
                    <a:pt x="48" y="135"/>
                  </a:lnTo>
                  <a:lnTo>
                    <a:pt x="41" y="133"/>
                  </a:lnTo>
                  <a:lnTo>
                    <a:pt x="34" y="130"/>
                  </a:lnTo>
                  <a:lnTo>
                    <a:pt x="29" y="127"/>
                  </a:lnTo>
                  <a:lnTo>
                    <a:pt x="24" y="121"/>
                  </a:lnTo>
                  <a:lnTo>
                    <a:pt x="22" y="115"/>
                  </a:lnTo>
                  <a:lnTo>
                    <a:pt x="21" y="108"/>
                  </a:lnTo>
                  <a:lnTo>
                    <a:pt x="19" y="101"/>
                  </a:lnTo>
                  <a:lnTo>
                    <a:pt x="19" y="43"/>
                  </a:lnTo>
                  <a:lnTo>
                    <a:pt x="0" y="43"/>
                  </a:lnTo>
                  <a:lnTo>
                    <a:pt x="0" y="41"/>
                  </a:lnTo>
                  <a:lnTo>
                    <a:pt x="41" y="0"/>
                  </a:lnTo>
                  <a:lnTo>
                    <a:pt x="4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199" name="Freeform 13"/>
            <p:cNvSpPr>
              <a:spLocks noEditPoints="1"/>
            </p:cNvSpPr>
            <p:nvPr/>
          </p:nvSpPr>
          <p:spPr bwMode="auto">
            <a:xfrm>
              <a:off x="5273" y="758"/>
              <a:ext cx="59" cy="58"/>
            </a:xfrm>
            <a:custGeom>
              <a:avLst/>
              <a:gdLst>
                <a:gd name="T0" fmla="*/ 1 w 118"/>
                <a:gd name="T1" fmla="*/ 1 h 114"/>
                <a:gd name="T2" fmla="*/ 1 w 118"/>
                <a:gd name="T3" fmla="*/ 1 h 114"/>
                <a:gd name="T4" fmla="*/ 1 w 118"/>
                <a:gd name="T5" fmla="*/ 1 h 114"/>
                <a:gd name="T6" fmla="*/ 1 w 118"/>
                <a:gd name="T7" fmla="*/ 1 h 114"/>
                <a:gd name="T8" fmla="*/ 1 w 118"/>
                <a:gd name="T9" fmla="*/ 1 h 114"/>
                <a:gd name="T10" fmla="*/ 1 w 118"/>
                <a:gd name="T11" fmla="*/ 1 h 114"/>
                <a:gd name="T12" fmla="*/ 1 w 118"/>
                <a:gd name="T13" fmla="*/ 1 h 114"/>
                <a:gd name="T14" fmla="*/ 1 w 118"/>
                <a:gd name="T15" fmla="*/ 1 h 114"/>
                <a:gd name="T16" fmla="*/ 1 w 118"/>
                <a:gd name="T17" fmla="*/ 1 h 114"/>
                <a:gd name="T18" fmla="*/ 1 w 118"/>
                <a:gd name="T19" fmla="*/ 1 h 114"/>
                <a:gd name="T20" fmla="*/ 1 w 118"/>
                <a:gd name="T21" fmla="*/ 1 h 114"/>
                <a:gd name="T22" fmla="*/ 1 w 118"/>
                <a:gd name="T23" fmla="*/ 1 h 114"/>
                <a:gd name="T24" fmla="*/ 0 w 118"/>
                <a:gd name="T25" fmla="*/ 1 h 114"/>
                <a:gd name="T26" fmla="*/ 0 w 118"/>
                <a:gd name="T27" fmla="*/ 1 h 114"/>
                <a:gd name="T28" fmla="*/ 1 w 118"/>
                <a:gd name="T29" fmla="*/ 1 h 114"/>
                <a:gd name="T30" fmla="*/ 1 w 118"/>
                <a:gd name="T31" fmla="*/ 1 h 114"/>
                <a:gd name="T32" fmla="*/ 1 w 118"/>
                <a:gd name="T33" fmla="*/ 1 h 114"/>
                <a:gd name="T34" fmla="*/ 1 w 118"/>
                <a:gd name="T35" fmla="*/ 1 h 114"/>
                <a:gd name="T36" fmla="*/ 1 w 118"/>
                <a:gd name="T37" fmla="*/ 1 h 114"/>
                <a:gd name="T38" fmla="*/ 1 w 118"/>
                <a:gd name="T39" fmla="*/ 1 h 114"/>
                <a:gd name="T40" fmla="*/ 1 w 118"/>
                <a:gd name="T41" fmla="*/ 0 h 114"/>
                <a:gd name="T42" fmla="*/ 1 w 118"/>
                <a:gd name="T43" fmla="*/ 1 h 114"/>
                <a:gd name="T44" fmla="*/ 1 w 118"/>
                <a:gd name="T45" fmla="*/ 1 h 114"/>
                <a:gd name="T46" fmla="*/ 1 w 118"/>
                <a:gd name="T47" fmla="*/ 1 h 114"/>
                <a:gd name="T48" fmla="*/ 1 w 118"/>
                <a:gd name="T49" fmla="*/ 1 h 114"/>
                <a:gd name="T50" fmla="*/ 1 w 118"/>
                <a:gd name="T51" fmla="*/ 1 h 114"/>
                <a:gd name="T52" fmla="*/ 1 w 118"/>
                <a:gd name="T53" fmla="*/ 1 h 114"/>
                <a:gd name="T54" fmla="*/ 1 w 118"/>
                <a:gd name="T55" fmla="*/ 1 h 114"/>
                <a:gd name="T56" fmla="*/ 1 w 118"/>
                <a:gd name="T57" fmla="*/ 1 h 114"/>
                <a:gd name="T58" fmla="*/ 1 w 118"/>
                <a:gd name="T59" fmla="*/ 1 h 114"/>
                <a:gd name="T60" fmla="*/ 1 w 118"/>
                <a:gd name="T61" fmla="*/ 1 h 114"/>
                <a:gd name="T62" fmla="*/ 1 w 118"/>
                <a:gd name="T63" fmla="*/ 1 h 114"/>
                <a:gd name="T64" fmla="*/ 1 w 118"/>
                <a:gd name="T65" fmla="*/ 1 h 114"/>
                <a:gd name="T66" fmla="*/ 1 w 118"/>
                <a:gd name="T67" fmla="*/ 1 h 114"/>
                <a:gd name="T68" fmla="*/ 1 w 118"/>
                <a:gd name="T69" fmla="*/ 1 h 114"/>
                <a:gd name="T70" fmla="*/ 1 w 118"/>
                <a:gd name="T71" fmla="*/ 1 h 114"/>
                <a:gd name="T72" fmla="*/ 1 w 118"/>
                <a:gd name="T73" fmla="*/ 1 h 114"/>
                <a:gd name="T74" fmla="*/ 1 w 118"/>
                <a:gd name="T75" fmla="*/ 1 h 114"/>
                <a:gd name="T76" fmla="*/ 1 w 118"/>
                <a:gd name="T77" fmla="*/ 1 h 114"/>
                <a:gd name="T78" fmla="*/ 1 w 118"/>
                <a:gd name="T79" fmla="*/ 1 h 114"/>
                <a:gd name="T80" fmla="*/ 1 w 118"/>
                <a:gd name="T81" fmla="*/ 1 h 114"/>
                <a:gd name="T82" fmla="*/ 1 w 118"/>
                <a:gd name="T83" fmla="*/ 1 h 114"/>
                <a:gd name="T84" fmla="*/ 1 w 118"/>
                <a:gd name="T85" fmla="*/ 1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
                <a:gd name="T130" fmla="*/ 0 h 114"/>
                <a:gd name="T131" fmla="*/ 118 w 11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 h="114">
                  <a:moveTo>
                    <a:pt x="118" y="56"/>
                  </a:moveTo>
                  <a:lnTo>
                    <a:pt x="116" y="68"/>
                  </a:lnTo>
                  <a:lnTo>
                    <a:pt x="115" y="80"/>
                  </a:lnTo>
                  <a:lnTo>
                    <a:pt x="111" y="85"/>
                  </a:lnTo>
                  <a:lnTo>
                    <a:pt x="108" y="90"/>
                  </a:lnTo>
                  <a:lnTo>
                    <a:pt x="106" y="94"/>
                  </a:lnTo>
                  <a:lnTo>
                    <a:pt x="101" y="99"/>
                  </a:lnTo>
                  <a:lnTo>
                    <a:pt x="98" y="102"/>
                  </a:lnTo>
                  <a:lnTo>
                    <a:pt x="93" y="106"/>
                  </a:lnTo>
                  <a:lnTo>
                    <a:pt x="87" y="109"/>
                  </a:lnTo>
                  <a:lnTo>
                    <a:pt x="82" y="111"/>
                  </a:lnTo>
                  <a:lnTo>
                    <a:pt x="77" y="112"/>
                  </a:lnTo>
                  <a:lnTo>
                    <a:pt x="70" y="114"/>
                  </a:lnTo>
                  <a:lnTo>
                    <a:pt x="65" y="114"/>
                  </a:lnTo>
                  <a:lnTo>
                    <a:pt x="58" y="114"/>
                  </a:lnTo>
                  <a:lnTo>
                    <a:pt x="46" y="114"/>
                  </a:lnTo>
                  <a:lnTo>
                    <a:pt x="34" y="111"/>
                  </a:lnTo>
                  <a:lnTo>
                    <a:pt x="29" y="109"/>
                  </a:lnTo>
                  <a:lnTo>
                    <a:pt x="26" y="106"/>
                  </a:lnTo>
                  <a:lnTo>
                    <a:pt x="16" y="99"/>
                  </a:lnTo>
                  <a:lnTo>
                    <a:pt x="12" y="94"/>
                  </a:lnTo>
                  <a:lnTo>
                    <a:pt x="9" y="90"/>
                  </a:lnTo>
                  <a:lnTo>
                    <a:pt x="7" y="85"/>
                  </a:lnTo>
                  <a:lnTo>
                    <a:pt x="4" y="80"/>
                  </a:lnTo>
                  <a:lnTo>
                    <a:pt x="2" y="75"/>
                  </a:lnTo>
                  <a:lnTo>
                    <a:pt x="0" y="68"/>
                  </a:lnTo>
                  <a:lnTo>
                    <a:pt x="0" y="63"/>
                  </a:lnTo>
                  <a:lnTo>
                    <a:pt x="0" y="56"/>
                  </a:lnTo>
                  <a:lnTo>
                    <a:pt x="0" y="44"/>
                  </a:lnTo>
                  <a:lnTo>
                    <a:pt x="4" y="34"/>
                  </a:lnTo>
                  <a:lnTo>
                    <a:pt x="5" y="32"/>
                  </a:lnTo>
                  <a:lnTo>
                    <a:pt x="7" y="29"/>
                  </a:lnTo>
                  <a:lnTo>
                    <a:pt x="9" y="25"/>
                  </a:lnTo>
                  <a:lnTo>
                    <a:pt x="17" y="17"/>
                  </a:lnTo>
                  <a:lnTo>
                    <a:pt x="21" y="12"/>
                  </a:lnTo>
                  <a:lnTo>
                    <a:pt x="26" y="10"/>
                  </a:lnTo>
                  <a:lnTo>
                    <a:pt x="31" y="6"/>
                  </a:lnTo>
                  <a:lnTo>
                    <a:pt x="36" y="5"/>
                  </a:lnTo>
                  <a:lnTo>
                    <a:pt x="41" y="3"/>
                  </a:lnTo>
                  <a:lnTo>
                    <a:pt x="46" y="1"/>
                  </a:lnTo>
                  <a:lnTo>
                    <a:pt x="51" y="0"/>
                  </a:lnTo>
                  <a:lnTo>
                    <a:pt x="58" y="0"/>
                  </a:lnTo>
                  <a:lnTo>
                    <a:pt x="70" y="1"/>
                  </a:lnTo>
                  <a:lnTo>
                    <a:pt x="82" y="5"/>
                  </a:lnTo>
                  <a:lnTo>
                    <a:pt x="93" y="8"/>
                  </a:lnTo>
                  <a:lnTo>
                    <a:pt x="98" y="12"/>
                  </a:lnTo>
                  <a:lnTo>
                    <a:pt x="101" y="15"/>
                  </a:lnTo>
                  <a:lnTo>
                    <a:pt x="105" y="20"/>
                  </a:lnTo>
                  <a:lnTo>
                    <a:pt x="108" y="24"/>
                  </a:lnTo>
                  <a:lnTo>
                    <a:pt x="113" y="34"/>
                  </a:lnTo>
                  <a:lnTo>
                    <a:pt x="116" y="39"/>
                  </a:lnTo>
                  <a:lnTo>
                    <a:pt x="116" y="44"/>
                  </a:lnTo>
                  <a:lnTo>
                    <a:pt x="118" y="51"/>
                  </a:lnTo>
                  <a:lnTo>
                    <a:pt x="118" y="56"/>
                  </a:lnTo>
                  <a:close/>
                  <a:moveTo>
                    <a:pt x="22" y="56"/>
                  </a:moveTo>
                  <a:lnTo>
                    <a:pt x="22" y="65"/>
                  </a:lnTo>
                  <a:lnTo>
                    <a:pt x="24" y="73"/>
                  </a:lnTo>
                  <a:lnTo>
                    <a:pt x="28" y="78"/>
                  </a:lnTo>
                  <a:lnTo>
                    <a:pt x="33" y="85"/>
                  </a:lnTo>
                  <a:lnTo>
                    <a:pt x="38" y="88"/>
                  </a:lnTo>
                  <a:lnTo>
                    <a:pt x="43" y="92"/>
                  </a:lnTo>
                  <a:lnTo>
                    <a:pt x="50" y="95"/>
                  </a:lnTo>
                  <a:lnTo>
                    <a:pt x="58" y="95"/>
                  </a:lnTo>
                  <a:lnTo>
                    <a:pt x="67" y="95"/>
                  </a:lnTo>
                  <a:lnTo>
                    <a:pt x="74" y="92"/>
                  </a:lnTo>
                  <a:lnTo>
                    <a:pt x="81" y="90"/>
                  </a:lnTo>
                  <a:lnTo>
                    <a:pt x="86" y="85"/>
                  </a:lnTo>
                  <a:lnTo>
                    <a:pt x="89" y="80"/>
                  </a:lnTo>
                  <a:lnTo>
                    <a:pt x="93" y="73"/>
                  </a:lnTo>
                  <a:lnTo>
                    <a:pt x="94" y="65"/>
                  </a:lnTo>
                  <a:lnTo>
                    <a:pt x="96" y="56"/>
                  </a:lnTo>
                  <a:lnTo>
                    <a:pt x="94" y="49"/>
                  </a:lnTo>
                  <a:lnTo>
                    <a:pt x="93" y="42"/>
                  </a:lnTo>
                  <a:lnTo>
                    <a:pt x="89" y="36"/>
                  </a:lnTo>
                  <a:lnTo>
                    <a:pt x="86" y="30"/>
                  </a:lnTo>
                  <a:lnTo>
                    <a:pt x="79" y="25"/>
                  </a:lnTo>
                  <a:lnTo>
                    <a:pt x="74" y="22"/>
                  </a:lnTo>
                  <a:lnTo>
                    <a:pt x="65" y="20"/>
                  </a:lnTo>
                  <a:lnTo>
                    <a:pt x="58" y="20"/>
                  </a:lnTo>
                  <a:lnTo>
                    <a:pt x="50" y="20"/>
                  </a:lnTo>
                  <a:lnTo>
                    <a:pt x="45" y="22"/>
                  </a:lnTo>
                  <a:lnTo>
                    <a:pt x="38" y="25"/>
                  </a:lnTo>
                  <a:lnTo>
                    <a:pt x="33" y="30"/>
                  </a:lnTo>
                  <a:lnTo>
                    <a:pt x="28" y="36"/>
                  </a:lnTo>
                  <a:lnTo>
                    <a:pt x="24" y="42"/>
                  </a:lnTo>
                  <a:lnTo>
                    <a:pt x="22" y="49"/>
                  </a:lnTo>
                  <a:lnTo>
                    <a:pt x="2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200" name="Freeform 14"/>
            <p:cNvSpPr>
              <a:spLocks/>
            </p:cNvSpPr>
            <p:nvPr/>
          </p:nvSpPr>
          <p:spPr bwMode="auto">
            <a:xfrm>
              <a:off x="5344" y="758"/>
              <a:ext cx="47" cy="57"/>
            </a:xfrm>
            <a:custGeom>
              <a:avLst/>
              <a:gdLst>
                <a:gd name="T0" fmla="*/ 1 w 94"/>
                <a:gd name="T1" fmla="*/ 1 h 112"/>
                <a:gd name="T2" fmla="*/ 1 w 94"/>
                <a:gd name="T3" fmla="*/ 1 h 112"/>
                <a:gd name="T4" fmla="*/ 1 w 94"/>
                <a:gd name="T5" fmla="*/ 1 h 112"/>
                <a:gd name="T6" fmla="*/ 1 w 94"/>
                <a:gd name="T7" fmla="*/ 1 h 112"/>
                <a:gd name="T8" fmla="*/ 1 w 94"/>
                <a:gd name="T9" fmla="*/ 1 h 112"/>
                <a:gd name="T10" fmla="*/ 1 w 94"/>
                <a:gd name="T11" fmla="*/ 1 h 112"/>
                <a:gd name="T12" fmla="*/ 1 w 94"/>
                <a:gd name="T13" fmla="*/ 1 h 112"/>
                <a:gd name="T14" fmla="*/ 1 w 94"/>
                <a:gd name="T15" fmla="*/ 0 h 112"/>
                <a:gd name="T16" fmla="*/ 1 w 94"/>
                <a:gd name="T17" fmla="*/ 0 h 112"/>
                <a:gd name="T18" fmla="*/ 1 w 94"/>
                <a:gd name="T19" fmla="*/ 1 h 112"/>
                <a:gd name="T20" fmla="*/ 1 w 94"/>
                <a:gd name="T21" fmla="*/ 1 h 112"/>
                <a:gd name="T22" fmla="*/ 1 w 94"/>
                <a:gd name="T23" fmla="*/ 1 h 112"/>
                <a:gd name="T24" fmla="*/ 1 w 94"/>
                <a:gd name="T25" fmla="*/ 1 h 112"/>
                <a:gd name="T26" fmla="*/ 1 w 94"/>
                <a:gd name="T27" fmla="*/ 1 h 112"/>
                <a:gd name="T28" fmla="*/ 1 w 94"/>
                <a:gd name="T29" fmla="*/ 1 h 112"/>
                <a:gd name="T30" fmla="*/ 1 w 94"/>
                <a:gd name="T31" fmla="*/ 1 h 112"/>
                <a:gd name="T32" fmla="*/ 1 w 94"/>
                <a:gd name="T33" fmla="*/ 1 h 112"/>
                <a:gd name="T34" fmla="*/ 1 w 94"/>
                <a:gd name="T35" fmla="*/ 1 h 112"/>
                <a:gd name="T36" fmla="*/ 1 w 94"/>
                <a:gd name="T37" fmla="*/ 1 h 112"/>
                <a:gd name="T38" fmla="*/ 1 w 94"/>
                <a:gd name="T39" fmla="*/ 1 h 112"/>
                <a:gd name="T40" fmla="*/ 1 w 94"/>
                <a:gd name="T41" fmla="*/ 1 h 112"/>
                <a:gd name="T42" fmla="*/ 1 w 94"/>
                <a:gd name="T43" fmla="*/ 1 h 112"/>
                <a:gd name="T44" fmla="*/ 1 w 94"/>
                <a:gd name="T45" fmla="*/ 1 h 112"/>
                <a:gd name="T46" fmla="*/ 1 w 94"/>
                <a:gd name="T47" fmla="*/ 1 h 112"/>
                <a:gd name="T48" fmla="*/ 1 w 94"/>
                <a:gd name="T49" fmla="*/ 1 h 112"/>
                <a:gd name="T50" fmla="*/ 1 w 94"/>
                <a:gd name="T51" fmla="*/ 1 h 112"/>
                <a:gd name="T52" fmla="*/ 1 w 94"/>
                <a:gd name="T53" fmla="*/ 1 h 112"/>
                <a:gd name="T54" fmla="*/ 1 w 94"/>
                <a:gd name="T55" fmla="*/ 1 h 112"/>
                <a:gd name="T56" fmla="*/ 1 w 94"/>
                <a:gd name="T57" fmla="*/ 1 h 112"/>
                <a:gd name="T58" fmla="*/ 1 w 94"/>
                <a:gd name="T59" fmla="*/ 1 h 112"/>
                <a:gd name="T60" fmla="*/ 1 w 94"/>
                <a:gd name="T61" fmla="*/ 1 h 112"/>
                <a:gd name="T62" fmla="*/ 1 w 94"/>
                <a:gd name="T63" fmla="*/ 1 h 112"/>
                <a:gd name="T64" fmla="*/ 1 w 94"/>
                <a:gd name="T65" fmla="*/ 1 h 112"/>
                <a:gd name="T66" fmla="*/ 1 w 94"/>
                <a:gd name="T67" fmla="*/ 1 h 112"/>
                <a:gd name="T68" fmla="*/ 1 w 94"/>
                <a:gd name="T69" fmla="*/ 1 h 112"/>
                <a:gd name="T70" fmla="*/ 0 w 94"/>
                <a:gd name="T71" fmla="*/ 1 h 112"/>
                <a:gd name="T72" fmla="*/ 0 w 94"/>
                <a:gd name="T73" fmla="*/ 1 h 112"/>
                <a:gd name="T74" fmla="*/ 1 w 94"/>
                <a:gd name="T75" fmla="*/ 1 h 112"/>
                <a:gd name="T76" fmla="*/ 1 w 94"/>
                <a:gd name="T77" fmla="*/ 1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12"/>
                <a:gd name="T119" fmla="*/ 94 w 94"/>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12">
                  <a:moveTo>
                    <a:pt x="22" y="17"/>
                  </a:moveTo>
                  <a:lnTo>
                    <a:pt x="25" y="13"/>
                  </a:lnTo>
                  <a:lnTo>
                    <a:pt x="29" y="10"/>
                  </a:lnTo>
                  <a:lnTo>
                    <a:pt x="34" y="6"/>
                  </a:lnTo>
                  <a:lnTo>
                    <a:pt x="37" y="5"/>
                  </a:lnTo>
                  <a:lnTo>
                    <a:pt x="41" y="3"/>
                  </a:lnTo>
                  <a:lnTo>
                    <a:pt x="46" y="1"/>
                  </a:lnTo>
                  <a:lnTo>
                    <a:pt x="51" y="0"/>
                  </a:lnTo>
                  <a:lnTo>
                    <a:pt x="56" y="0"/>
                  </a:lnTo>
                  <a:lnTo>
                    <a:pt x="63" y="1"/>
                  </a:lnTo>
                  <a:lnTo>
                    <a:pt x="70" y="3"/>
                  </a:lnTo>
                  <a:lnTo>
                    <a:pt x="77" y="6"/>
                  </a:lnTo>
                  <a:lnTo>
                    <a:pt x="80" y="8"/>
                  </a:lnTo>
                  <a:lnTo>
                    <a:pt x="82" y="12"/>
                  </a:lnTo>
                  <a:lnTo>
                    <a:pt x="85" y="15"/>
                  </a:lnTo>
                  <a:lnTo>
                    <a:pt x="87" y="18"/>
                  </a:lnTo>
                  <a:lnTo>
                    <a:pt x="90" y="25"/>
                  </a:lnTo>
                  <a:lnTo>
                    <a:pt x="92" y="34"/>
                  </a:lnTo>
                  <a:lnTo>
                    <a:pt x="94" y="44"/>
                  </a:lnTo>
                  <a:lnTo>
                    <a:pt x="94" y="112"/>
                  </a:lnTo>
                  <a:lnTo>
                    <a:pt x="72" y="112"/>
                  </a:lnTo>
                  <a:lnTo>
                    <a:pt x="72" y="44"/>
                  </a:lnTo>
                  <a:lnTo>
                    <a:pt x="72" y="39"/>
                  </a:lnTo>
                  <a:lnTo>
                    <a:pt x="70" y="34"/>
                  </a:lnTo>
                  <a:lnTo>
                    <a:pt x="68" y="29"/>
                  </a:lnTo>
                  <a:lnTo>
                    <a:pt x="65" y="25"/>
                  </a:lnTo>
                  <a:lnTo>
                    <a:pt x="63" y="22"/>
                  </a:lnTo>
                  <a:lnTo>
                    <a:pt x="58" y="18"/>
                  </a:lnTo>
                  <a:lnTo>
                    <a:pt x="55" y="18"/>
                  </a:lnTo>
                  <a:lnTo>
                    <a:pt x="49" y="17"/>
                  </a:lnTo>
                  <a:lnTo>
                    <a:pt x="43" y="18"/>
                  </a:lnTo>
                  <a:lnTo>
                    <a:pt x="36" y="20"/>
                  </a:lnTo>
                  <a:lnTo>
                    <a:pt x="29" y="25"/>
                  </a:lnTo>
                  <a:lnTo>
                    <a:pt x="22" y="34"/>
                  </a:lnTo>
                  <a:lnTo>
                    <a:pt x="22" y="112"/>
                  </a:lnTo>
                  <a:lnTo>
                    <a:pt x="0" y="112"/>
                  </a:lnTo>
                  <a:lnTo>
                    <a:pt x="0" y="3"/>
                  </a:lnTo>
                  <a:lnTo>
                    <a:pt x="22" y="3"/>
                  </a:lnTo>
                  <a:lnTo>
                    <a:pt x="2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201" name="Freeform 15"/>
            <p:cNvSpPr>
              <a:spLocks/>
            </p:cNvSpPr>
            <p:nvPr/>
          </p:nvSpPr>
          <p:spPr bwMode="auto">
            <a:xfrm>
              <a:off x="4925" y="608"/>
              <a:ext cx="72" cy="85"/>
            </a:xfrm>
            <a:custGeom>
              <a:avLst/>
              <a:gdLst>
                <a:gd name="T0" fmla="*/ 0 w 145"/>
                <a:gd name="T1" fmla="*/ 1 h 169"/>
                <a:gd name="T2" fmla="*/ 0 w 145"/>
                <a:gd name="T3" fmla="*/ 1 h 169"/>
                <a:gd name="T4" fmla="*/ 0 w 145"/>
                <a:gd name="T5" fmla="*/ 1 h 169"/>
                <a:gd name="T6" fmla="*/ 0 w 145"/>
                <a:gd name="T7" fmla="*/ 1 h 169"/>
                <a:gd name="T8" fmla="*/ 0 w 145"/>
                <a:gd name="T9" fmla="*/ 1 h 169"/>
                <a:gd name="T10" fmla="*/ 0 w 145"/>
                <a:gd name="T11" fmla="*/ 1 h 169"/>
                <a:gd name="T12" fmla="*/ 0 w 145"/>
                <a:gd name="T13" fmla="*/ 1 h 169"/>
                <a:gd name="T14" fmla="*/ 0 w 145"/>
                <a:gd name="T15" fmla="*/ 1 h 169"/>
                <a:gd name="T16" fmla="*/ 0 w 145"/>
                <a:gd name="T17" fmla="*/ 1 h 169"/>
                <a:gd name="T18" fmla="*/ 0 w 145"/>
                <a:gd name="T19" fmla="*/ 1 h 169"/>
                <a:gd name="T20" fmla="*/ 0 w 145"/>
                <a:gd name="T21" fmla="*/ 1 h 169"/>
                <a:gd name="T22" fmla="*/ 0 w 145"/>
                <a:gd name="T23" fmla="*/ 1 h 169"/>
                <a:gd name="T24" fmla="*/ 0 w 145"/>
                <a:gd name="T25" fmla="*/ 1 h 169"/>
                <a:gd name="T26" fmla="*/ 0 w 145"/>
                <a:gd name="T27" fmla="*/ 1 h 169"/>
                <a:gd name="T28" fmla="*/ 0 w 145"/>
                <a:gd name="T29" fmla="*/ 1 h 169"/>
                <a:gd name="T30" fmla="*/ 0 w 145"/>
                <a:gd name="T31" fmla="*/ 1 h 169"/>
                <a:gd name="T32" fmla="*/ 0 w 145"/>
                <a:gd name="T33" fmla="*/ 1 h 169"/>
                <a:gd name="T34" fmla="*/ 0 w 145"/>
                <a:gd name="T35" fmla="*/ 1 h 169"/>
                <a:gd name="T36" fmla="*/ 0 w 145"/>
                <a:gd name="T37" fmla="*/ 1 h 169"/>
                <a:gd name="T38" fmla="*/ 0 w 145"/>
                <a:gd name="T39" fmla="*/ 1 h 169"/>
                <a:gd name="T40" fmla="*/ 0 w 145"/>
                <a:gd name="T41" fmla="*/ 1 h 169"/>
                <a:gd name="T42" fmla="*/ 0 w 145"/>
                <a:gd name="T43" fmla="*/ 1 h 169"/>
                <a:gd name="T44" fmla="*/ 0 w 145"/>
                <a:gd name="T45" fmla="*/ 1 h 169"/>
                <a:gd name="T46" fmla="*/ 0 w 145"/>
                <a:gd name="T47" fmla="*/ 1 h 169"/>
                <a:gd name="T48" fmla="*/ 0 w 145"/>
                <a:gd name="T49" fmla="*/ 1 h 169"/>
                <a:gd name="T50" fmla="*/ 0 w 145"/>
                <a:gd name="T51" fmla="*/ 1 h 169"/>
                <a:gd name="T52" fmla="*/ 0 w 145"/>
                <a:gd name="T53" fmla="*/ 1 h 169"/>
                <a:gd name="T54" fmla="*/ 0 w 145"/>
                <a:gd name="T55" fmla="*/ 0 h 169"/>
                <a:gd name="T56" fmla="*/ 0 w 145"/>
                <a:gd name="T57" fmla="*/ 0 h 169"/>
                <a:gd name="T58" fmla="*/ 0 w 145"/>
                <a:gd name="T59" fmla="*/ 1 h 169"/>
                <a:gd name="T60" fmla="*/ 0 w 145"/>
                <a:gd name="T61" fmla="*/ 1 h 169"/>
                <a:gd name="T62" fmla="*/ 0 w 145"/>
                <a:gd name="T63" fmla="*/ 1 h 169"/>
                <a:gd name="T64" fmla="*/ 0 w 145"/>
                <a:gd name="T65" fmla="*/ 1 h 169"/>
                <a:gd name="T66" fmla="*/ 0 w 145"/>
                <a:gd name="T67" fmla="*/ 1 h 169"/>
                <a:gd name="T68" fmla="*/ 0 w 145"/>
                <a:gd name="T69" fmla="*/ 1 h 169"/>
                <a:gd name="T70" fmla="*/ 0 w 145"/>
                <a:gd name="T71" fmla="*/ 1 h 169"/>
                <a:gd name="T72" fmla="*/ 0 w 145"/>
                <a:gd name="T73" fmla="*/ 1 h 169"/>
                <a:gd name="T74" fmla="*/ 0 w 145"/>
                <a:gd name="T75" fmla="*/ 1 h 169"/>
                <a:gd name="T76" fmla="*/ 0 w 145"/>
                <a:gd name="T77" fmla="*/ 1 h 169"/>
                <a:gd name="T78" fmla="*/ 0 w 145"/>
                <a:gd name="T79" fmla="*/ 1 h 169"/>
                <a:gd name="T80" fmla="*/ 0 w 145"/>
                <a:gd name="T81" fmla="*/ 1 h 169"/>
                <a:gd name="T82" fmla="*/ 0 w 145"/>
                <a:gd name="T83" fmla="*/ 1 h 169"/>
                <a:gd name="T84" fmla="*/ 0 w 145"/>
                <a:gd name="T85" fmla="*/ 1 h 169"/>
                <a:gd name="T86" fmla="*/ 0 w 145"/>
                <a:gd name="T87" fmla="*/ 1 h 169"/>
                <a:gd name="T88" fmla="*/ 0 w 145"/>
                <a:gd name="T89" fmla="*/ 1 h 169"/>
                <a:gd name="T90" fmla="*/ 0 w 145"/>
                <a:gd name="T91" fmla="*/ 1 h 169"/>
                <a:gd name="T92" fmla="*/ 0 w 145"/>
                <a:gd name="T93" fmla="*/ 1 h 169"/>
                <a:gd name="T94" fmla="*/ 0 w 145"/>
                <a:gd name="T95" fmla="*/ 1 h 169"/>
                <a:gd name="T96" fmla="*/ 0 w 145"/>
                <a:gd name="T97" fmla="*/ 0 h 169"/>
                <a:gd name="T98" fmla="*/ 0 w 145"/>
                <a:gd name="T99" fmla="*/ 0 h 169"/>
                <a:gd name="T100" fmla="*/ 0 w 145"/>
                <a:gd name="T101" fmla="*/ 1 h 1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169"/>
                <a:gd name="T155" fmla="*/ 145 w 145"/>
                <a:gd name="T156" fmla="*/ 169 h 1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169">
                  <a:moveTo>
                    <a:pt x="145" y="102"/>
                  </a:moveTo>
                  <a:lnTo>
                    <a:pt x="145" y="109"/>
                  </a:lnTo>
                  <a:lnTo>
                    <a:pt x="144" y="116"/>
                  </a:lnTo>
                  <a:lnTo>
                    <a:pt x="140" y="130"/>
                  </a:lnTo>
                  <a:lnTo>
                    <a:pt x="137" y="137"/>
                  </a:lnTo>
                  <a:lnTo>
                    <a:pt x="135" y="142"/>
                  </a:lnTo>
                  <a:lnTo>
                    <a:pt x="127" y="152"/>
                  </a:lnTo>
                  <a:lnTo>
                    <a:pt x="122" y="155"/>
                  </a:lnTo>
                  <a:lnTo>
                    <a:pt x="116" y="159"/>
                  </a:lnTo>
                  <a:lnTo>
                    <a:pt x="110" y="162"/>
                  </a:lnTo>
                  <a:lnTo>
                    <a:pt x="103" y="166"/>
                  </a:lnTo>
                  <a:lnTo>
                    <a:pt x="96" y="167"/>
                  </a:lnTo>
                  <a:lnTo>
                    <a:pt x="87" y="169"/>
                  </a:lnTo>
                  <a:lnTo>
                    <a:pt x="70" y="169"/>
                  </a:lnTo>
                  <a:lnTo>
                    <a:pt x="57" y="169"/>
                  </a:lnTo>
                  <a:lnTo>
                    <a:pt x="43" y="166"/>
                  </a:lnTo>
                  <a:lnTo>
                    <a:pt x="38" y="164"/>
                  </a:lnTo>
                  <a:lnTo>
                    <a:pt x="31" y="160"/>
                  </a:lnTo>
                  <a:lnTo>
                    <a:pt x="21" y="154"/>
                  </a:lnTo>
                  <a:lnTo>
                    <a:pt x="16" y="148"/>
                  </a:lnTo>
                  <a:lnTo>
                    <a:pt x="12" y="143"/>
                  </a:lnTo>
                  <a:lnTo>
                    <a:pt x="9" y="138"/>
                  </a:lnTo>
                  <a:lnTo>
                    <a:pt x="5" y="133"/>
                  </a:lnTo>
                  <a:lnTo>
                    <a:pt x="4" y="126"/>
                  </a:lnTo>
                  <a:lnTo>
                    <a:pt x="2" y="119"/>
                  </a:lnTo>
                  <a:lnTo>
                    <a:pt x="0" y="113"/>
                  </a:lnTo>
                  <a:lnTo>
                    <a:pt x="0" y="104"/>
                  </a:lnTo>
                  <a:lnTo>
                    <a:pt x="0" y="0"/>
                  </a:lnTo>
                  <a:lnTo>
                    <a:pt x="24" y="0"/>
                  </a:lnTo>
                  <a:lnTo>
                    <a:pt x="24" y="99"/>
                  </a:lnTo>
                  <a:lnTo>
                    <a:pt x="26" y="111"/>
                  </a:lnTo>
                  <a:lnTo>
                    <a:pt x="27" y="121"/>
                  </a:lnTo>
                  <a:lnTo>
                    <a:pt x="31" y="128"/>
                  </a:lnTo>
                  <a:lnTo>
                    <a:pt x="39" y="138"/>
                  </a:lnTo>
                  <a:lnTo>
                    <a:pt x="45" y="142"/>
                  </a:lnTo>
                  <a:lnTo>
                    <a:pt x="51" y="145"/>
                  </a:lnTo>
                  <a:lnTo>
                    <a:pt x="60" y="147"/>
                  </a:lnTo>
                  <a:lnTo>
                    <a:pt x="70" y="147"/>
                  </a:lnTo>
                  <a:lnTo>
                    <a:pt x="84" y="147"/>
                  </a:lnTo>
                  <a:lnTo>
                    <a:pt x="89" y="145"/>
                  </a:lnTo>
                  <a:lnTo>
                    <a:pt x="94" y="143"/>
                  </a:lnTo>
                  <a:lnTo>
                    <a:pt x="103" y="140"/>
                  </a:lnTo>
                  <a:lnTo>
                    <a:pt x="110" y="135"/>
                  </a:lnTo>
                  <a:lnTo>
                    <a:pt x="113" y="131"/>
                  </a:lnTo>
                  <a:lnTo>
                    <a:pt x="115" y="128"/>
                  </a:lnTo>
                  <a:lnTo>
                    <a:pt x="118" y="119"/>
                  </a:lnTo>
                  <a:lnTo>
                    <a:pt x="120" y="109"/>
                  </a:lnTo>
                  <a:lnTo>
                    <a:pt x="122" y="97"/>
                  </a:lnTo>
                  <a:lnTo>
                    <a:pt x="122" y="0"/>
                  </a:lnTo>
                  <a:lnTo>
                    <a:pt x="145" y="0"/>
                  </a:lnTo>
                  <a:lnTo>
                    <a:pt x="145"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202" name="Freeform 16"/>
            <p:cNvSpPr>
              <a:spLocks/>
            </p:cNvSpPr>
            <p:nvPr/>
          </p:nvSpPr>
          <p:spPr bwMode="auto">
            <a:xfrm>
              <a:off x="5013" y="635"/>
              <a:ext cx="47" cy="57"/>
            </a:xfrm>
            <a:custGeom>
              <a:avLst/>
              <a:gdLst>
                <a:gd name="T0" fmla="*/ 1 w 92"/>
                <a:gd name="T1" fmla="*/ 1 h 113"/>
                <a:gd name="T2" fmla="*/ 1 w 92"/>
                <a:gd name="T3" fmla="*/ 1 h 113"/>
                <a:gd name="T4" fmla="*/ 1 w 92"/>
                <a:gd name="T5" fmla="*/ 1 h 113"/>
                <a:gd name="T6" fmla="*/ 1 w 92"/>
                <a:gd name="T7" fmla="*/ 1 h 113"/>
                <a:gd name="T8" fmla="*/ 1 w 92"/>
                <a:gd name="T9" fmla="*/ 1 h 113"/>
                <a:gd name="T10" fmla="*/ 1 w 92"/>
                <a:gd name="T11" fmla="*/ 1 h 113"/>
                <a:gd name="T12" fmla="*/ 1 w 92"/>
                <a:gd name="T13" fmla="*/ 1 h 113"/>
                <a:gd name="T14" fmla="*/ 1 w 92"/>
                <a:gd name="T15" fmla="*/ 0 h 113"/>
                <a:gd name="T16" fmla="*/ 1 w 92"/>
                <a:gd name="T17" fmla="*/ 0 h 113"/>
                <a:gd name="T18" fmla="*/ 1 w 92"/>
                <a:gd name="T19" fmla="*/ 1 h 113"/>
                <a:gd name="T20" fmla="*/ 1 w 92"/>
                <a:gd name="T21" fmla="*/ 1 h 113"/>
                <a:gd name="T22" fmla="*/ 1 w 92"/>
                <a:gd name="T23" fmla="*/ 1 h 113"/>
                <a:gd name="T24" fmla="*/ 1 w 92"/>
                <a:gd name="T25" fmla="*/ 1 h 113"/>
                <a:gd name="T26" fmla="*/ 1 w 92"/>
                <a:gd name="T27" fmla="*/ 1 h 113"/>
                <a:gd name="T28" fmla="*/ 1 w 92"/>
                <a:gd name="T29" fmla="*/ 1 h 113"/>
                <a:gd name="T30" fmla="*/ 1 w 92"/>
                <a:gd name="T31" fmla="*/ 1 h 113"/>
                <a:gd name="T32" fmla="*/ 1 w 92"/>
                <a:gd name="T33" fmla="*/ 1 h 113"/>
                <a:gd name="T34" fmla="*/ 1 w 92"/>
                <a:gd name="T35" fmla="*/ 1 h 113"/>
                <a:gd name="T36" fmla="*/ 1 w 92"/>
                <a:gd name="T37" fmla="*/ 1 h 113"/>
                <a:gd name="T38" fmla="*/ 1 w 92"/>
                <a:gd name="T39" fmla="*/ 1 h 113"/>
                <a:gd name="T40" fmla="*/ 1 w 92"/>
                <a:gd name="T41" fmla="*/ 1 h 113"/>
                <a:gd name="T42" fmla="*/ 1 w 92"/>
                <a:gd name="T43" fmla="*/ 1 h 113"/>
                <a:gd name="T44" fmla="*/ 1 w 92"/>
                <a:gd name="T45" fmla="*/ 1 h 113"/>
                <a:gd name="T46" fmla="*/ 1 w 92"/>
                <a:gd name="T47" fmla="*/ 1 h 113"/>
                <a:gd name="T48" fmla="*/ 1 w 92"/>
                <a:gd name="T49" fmla="*/ 1 h 113"/>
                <a:gd name="T50" fmla="*/ 1 w 92"/>
                <a:gd name="T51" fmla="*/ 1 h 113"/>
                <a:gd name="T52" fmla="*/ 1 w 92"/>
                <a:gd name="T53" fmla="*/ 1 h 113"/>
                <a:gd name="T54" fmla="*/ 1 w 92"/>
                <a:gd name="T55" fmla="*/ 1 h 113"/>
                <a:gd name="T56" fmla="*/ 1 w 92"/>
                <a:gd name="T57" fmla="*/ 1 h 113"/>
                <a:gd name="T58" fmla="*/ 1 w 92"/>
                <a:gd name="T59" fmla="*/ 1 h 113"/>
                <a:gd name="T60" fmla="*/ 1 w 92"/>
                <a:gd name="T61" fmla="*/ 1 h 113"/>
                <a:gd name="T62" fmla="*/ 1 w 92"/>
                <a:gd name="T63" fmla="*/ 1 h 113"/>
                <a:gd name="T64" fmla="*/ 1 w 92"/>
                <a:gd name="T65" fmla="*/ 1 h 113"/>
                <a:gd name="T66" fmla="*/ 1 w 92"/>
                <a:gd name="T67" fmla="*/ 1 h 113"/>
                <a:gd name="T68" fmla="*/ 1 w 92"/>
                <a:gd name="T69" fmla="*/ 1 h 113"/>
                <a:gd name="T70" fmla="*/ 0 w 92"/>
                <a:gd name="T71" fmla="*/ 1 h 113"/>
                <a:gd name="T72" fmla="*/ 0 w 92"/>
                <a:gd name="T73" fmla="*/ 1 h 113"/>
                <a:gd name="T74" fmla="*/ 1 w 92"/>
                <a:gd name="T75" fmla="*/ 1 h 113"/>
                <a:gd name="T76" fmla="*/ 1 w 92"/>
                <a:gd name="T77" fmla="*/ 1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113"/>
                <a:gd name="T119" fmla="*/ 92 w 92"/>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113">
                  <a:moveTo>
                    <a:pt x="21" y="18"/>
                  </a:moveTo>
                  <a:lnTo>
                    <a:pt x="26" y="14"/>
                  </a:lnTo>
                  <a:lnTo>
                    <a:pt x="29" y="11"/>
                  </a:lnTo>
                  <a:lnTo>
                    <a:pt x="32" y="7"/>
                  </a:lnTo>
                  <a:lnTo>
                    <a:pt x="36" y="6"/>
                  </a:lnTo>
                  <a:lnTo>
                    <a:pt x="41" y="4"/>
                  </a:lnTo>
                  <a:lnTo>
                    <a:pt x="46" y="2"/>
                  </a:lnTo>
                  <a:lnTo>
                    <a:pt x="50" y="0"/>
                  </a:lnTo>
                  <a:lnTo>
                    <a:pt x="55" y="0"/>
                  </a:lnTo>
                  <a:lnTo>
                    <a:pt x="63" y="2"/>
                  </a:lnTo>
                  <a:lnTo>
                    <a:pt x="70" y="4"/>
                  </a:lnTo>
                  <a:lnTo>
                    <a:pt x="77" y="7"/>
                  </a:lnTo>
                  <a:lnTo>
                    <a:pt x="79" y="9"/>
                  </a:lnTo>
                  <a:lnTo>
                    <a:pt x="82" y="12"/>
                  </a:lnTo>
                  <a:lnTo>
                    <a:pt x="84" y="16"/>
                  </a:lnTo>
                  <a:lnTo>
                    <a:pt x="87" y="19"/>
                  </a:lnTo>
                  <a:lnTo>
                    <a:pt x="89" y="26"/>
                  </a:lnTo>
                  <a:lnTo>
                    <a:pt x="92" y="35"/>
                  </a:lnTo>
                  <a:lnTo>
                    <a:pt x="92" y="45"/>
                  </a:lnTo>
                  <a:lnTo>
                    <a:pt x="92" y="113"/>
                  </a:lnTo>
                  <a:lnTo>
                    <a:pt x="70" y="113"/>
                  </a:lnTo>
                  <a:lnTo>
                    <a:pt x="70" y="45"/>
                  </a:lnTo>
                  <a:lnTo>
                    <a:pt x="70" y="40"/>
                  </a:lnTo>
                  <a:lnTo>
                    <a:pt x="68" y="35"/>
                  </a:lnTo>
                  <a:lnTo>
                    <a:pt x="67" y="30"/>
                  </a:lnTo>
                  <a:lnTo>
                    <a:pt x="65" y="26"/>
                  </a:lnTo>
                  <a:lnTo>
                    <a:pt x="62" y="23"/>
                  </a:lnTo>
                  <a:lnTo>
                    <a:pt x="58" y="19"/>
                  </a:lnTo>
                  <a:lnTo>
                    <a:pt x="53" y="19"/>
                  </a:lnTo>
                  <a:lnTo>
                    <a:pt x="50" y="18"/>
                  </a:lnTo>
                  <a:lnTo>
                    <a:pt x="41" y="19"/>
                  </a:lnTo>
                  <a:lnTo>
                    <a:pt x="36" y="21"/>
                  </a:lnTo>
                  <a:lnTo>
                    <a:pt x="29" y="26"/>
                  </a:lnTo>
                  <a:lnTo>
                    <a:pt x="21" y="35"/>
                  </a:lnTo>
                  <a:lnTo>
                    <a:pt x="21" y="113"/>
                  </a:lnTo>
                  <a:lnTo>
                    <a:pt x="0" y="113"/>
                  </a:lnTo>
                  <a:lnTo>
                    <a:pt x="0" y="4"/>
                  </a:lnTo>
                  <a:lnTo>
                    <a:pt x="21" y="4"/>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203" name="Freeform 17"/>
            <p:cNvSpPr>
              <a:spLocks noEditPoints="1"/>
            </p:cNvSpPr>
            <p:nvPr/>
          </p:nvSpPr>
          <p:spPr bwMode="auto">
            <a:xfrm>
              <a:off x="5075" y="613"/>
              <a:ext cx="14" cy="79"/>
            </a:xfrm>
            <a:custGeom>
              <a:avLst/>
              <a:gdLst>
                <a:gd name="T0" fmla="*/ 1 w 27"/>
                <a:gd name="T1" fmla="*/ 1 h 157"/>
                <a:gd name="T2" fmla="*/ 1 w 27"/>
                <a:gd name="T3" fmla="*/ 1 h 157"/>
                <a:gd name="T4" fmla="*/ 1 w 27"/>
                <a:gd name="T5" fmla="*/ 1 h 157"/>
                <a:gd name="T6" fmla="*/ 1 w 27"/>
                <a:gd name="T7" fmla="*/ 1 h 157"/>
                <a:gd name="T8" fmla="*/ 1 w 27"/>
                <a:gd name="T9" fmla="*/ 1 h 157"/>
                <a:gd name="T10" fmla="*/ 1 w 27"/>
                <a:gd name="T11" fmla="*/ 1 h 157"/>
                <a:gd name="T12" fmla="*/ 1 w 27"/>
                <a:gd name="T13" fmla="*/ 1 h 157"/>
                <a:gd name="T14" fmla="*/ 1 w 27"/>
                <a:gd name="T15" fmla="*/ 1 h 157"/>
                <a:gd name="T16" fmla="*/ 1 w 27"/>
                <a:gd name="T17" fmla="*/ 1 h 157"/>
                <a:gd name="T18" fmla="*/ 1 w 27"/>
                <a:gd name="T19" fmla="*/ 1 h 157"/>
                <a:gd name="T20" fmla="*/ 0 w 27"/>
                <a:gd name="T21" fmla="*/ 1 h 157"/>
                <a:gd name="T22" fmla="*/ 1 w 27"/>
                <a:gd name="T23" fmla="*/ 1 h 157"/>
                <a:gd name="T24" fmla="*/ 1 w 27"/>
                <a:gd name="T25" fmla="*/ 1 h 157"/>
                <a:gd name="T26" fmla="*/ 1 w 27"/>
                <a:gd name="T27" fmla="*/ 1 h 157"/>
                <a:gd name="T28" fmla="*/ 1 w 27"/>
                <a:gd name="T29" fmla="*/ 1 h 157"/>
                <a:gd name="T30" fmla="*/ 1 w 27"/>
                <a:gd name="T31" fmla="*/ 0 h 157"/>
                <a:gd name="T32" fmla="*/ 1 w 27"/>
                <a:gd name="T33" fmla="*/ 1 h 157"/>
                <a:gd name="T34" fmla="*/ 1 w 27"/>
                <a:gd name="T35" fmla="*/ 1 h 157"/>
                <a:gd name="T36" fmla="*/ 1 w 27"/>
                <a:gd name="T37" fmla="*/ 1 h 157"/>
                <a:gd name="T38" fmla="*/ 1 w 27"/>
                <a:gd name="T39" fmla="*/ 1 h 157"/>
                <a:gd name="T40" fmla="*/ 1 w 27"/>
                <a:gd name="T41" fmla="*/ 1 h 157"/>
                <a:gd name="T42" fmla="*/ 1 w 27"/>
                <a:gd name="T43" fmla="*/ 1 h 157"/>
                <a:gd name="T44" fmla="*/ 1 w 27"/>
                <a:gd name="T45" fmla="*/ 1 h 157"/>
                <a:gd name="T46" fmla="*/ 1 w 27"/>
                <a:gd name="T47" fmla="*/ 1 h 157"/>
                <a:gd name="T48" fmla="*/ 1 w 27"/>
                <a:gd name="T49" fmla="*/ 1 h 157"/>
                <a:gd name="T50" fmla="*/ 1 w 27"/>
                <a:gd name="T51" fmla="*/ 1 h 1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157"/>
                <a:gd name="T80" fmla="*/ 27 w 27"/>
                <a:gd name="T81" fmla="*/ 157 h 1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157">
                  <a:moveTo>
                    <a:pt x="24" y="157"/>
                  </a:moveTo>
                  <a:lnTo>
                    <a:pt x="2" y="157"/>
                  </a:lnTo>
                  <a:lnTo>
                    <a:pt x="2" y="48"/>
                  </a:lnTo>
                  <a:lnTo>
                    <a:pt x="24" y="48"/>
                  </a:lnTo>
                  <a:lnTo>
                    <a:pt x="24" y="157"/>
                  </a:lnTo>
                  <a:close/>
                  <a:moveTo>
                    <a:pt x="14" y="27"/>
                  </a:moveTo>
                  <a:lnTo>
                    <a:pt x="9" y="26"/>
                  </a:lnTo>
                  <a:lnTo>
                    <a:pt x="7" y="24"/>
                  </a:lnTo>
                  <a:lnTo>
                    <a:pt x="5" y="22"/>
                  </a:lnTo>
                  <a:lnTo>
                    <a:pt x="2" y="19"/>
                  </a:lnTo>
                  <a:lnTo>
                    <a:pt x="0" y="14"/>
                  </a:lnTo>
                  <a:lnTo>
                    <a:pt x="2" y="9"/>
                  </a:lnTo>
                  <a:lnTo>
                    <a:pt x="4" y="7"/>
                  </a:lnTo>
                  <a:lnTo>
                    <a:pt x="5" y="5"/>
                  </a:lnTo>
                  <a:lnTo>
                    <a:pt x="9" y="2"/>
                  </a:lnTo>
                  <a:lnTo>
                    <a:pt x="14" y="0"/>
                  </a:lnTo>
                  <a:lnTo>
                    <a:pt x="19" y="2"/>
                  </a:lnTo>
                  <a:lnTo>
                    <a:pt x="21" y="3"/>
                  </a:lnTo>
                  <a:lnTo>
                    <a:pt x="22" y="5"/>
                  </a:lnTo>
                  <a:lnTo>
                    <a:pt x="26" y="9"/>
                  </a:lnTo>
                  <a:lnTo>
                    <a:pt x="27" y="14"/>
                  </a:lnTo>
                  <a:lnTo>
                    <a:pt x="26" y="19"/>
                  </a:lnTo>
                  <a:lnTo>
                    <a:pt x="24" y="21"/>
                  </a:lnTo>
                  <a:lnTo>
                    <a:pt x="22" y="22"/>
                  </a:lnTo>
                  <a:lnTo>
                    <a:pt x="19" y="26"/>
                  </a:ln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204" name="Freeform 18"/>
            <p:cNvSpPr>
              <a:spLocks/>
            </p:cNvSpPr>
            <p:nvPr/>
          </p:nvSpPr>
          <p:spPr bwMode="auto">
            <a:xfrm>
              <a:off x="5097" y="636"/>
              <a:ext cx="53" cy="57"/>
            </a:xfrm>
            <a:custGeom>
              <a:avLst/>
              <a:gdLst>
                <a:gd name="T0" fmla="*/ 0 w 106"/>
                <a:gd name="T1" fmla="*/ 0 h 113"/>
                <a:gd name="T2" fmla="*/ 1 w 106"/>
                <a:gd name="T3" fmla="*/ 0 h 113"/>
                <a:gd name="T4" fmla="*/ 1 w 106"/>
                <a:gd name="T5" fmla="*/ 1 h 113"/>
                <a:gd name="T6" fmla="*/ 1 w 106"/>
                <a:gd name="T7" fmla="*/ 0 h 113"/>
                <a:gd name="T8" fmla="*/ 1 w 106"/>
                <a:gd name="T9" fmla="*/ 0 h 113"/>
                <a:gd name="T10" fmla="*/ 1 w 106"/>
                <a:gd name="T11" fmla="*/ 1 h 113"/>
                <a:gd name="T12" fmla="*/ 1 w 106"/>
                <a:gd name="T13" fmla="*/ 1 h 113"/>
                <a:gd name="T14" fmla="*/ 0 w 106"/>
                <a:gd name="T15" fmla="*/ 0 h 113"/>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13"/>
                <a:gd name="T26" fmla="*/ 106 w 106"/>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13">
                  <a:moveTo>
                    <a:pt x="0" y="0"/>
                  </a:moveTo>
                  <a:lnTo>
                    <a:pt x="24" y="0"/>
                  </a:lnTo>
                  <a:lnTo>
                    <a:pt x="53" y="69"/>
                  </a:lnTo>
                  <a:lnTo>
                    <a:pt x="82" y="0"/>
                  </a:lnTo>
                  <a:lnTo>
                    <a:pt x="106" y="0"/>
                  </a:lnTo>
                  <a:lnTo>
                    <a:pt x="56" y="113"/>
                  </a:lnTo>
                  <a:lnTo>
                    <a:pt x="49" y="1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205" name="Freeform 19"/>
            <p:cNvSpPr>
              <a:spLocks noEditPoints="1"/>
            </p:cNvSpPr>
            <p:nvPr/>
          </p:nvSpPr>
          <p:spPr bwMode="auto">
            <a:xfrm>
              <a:off x="5155" y="635"/>
              <a:ext cx="49" cy="58"/>
            </a:xfrm>
            <a:custGeom>
              <a:avLst/>
              <a:gdLst>
                <a:gd name="T0" fmla="*/ 0 w 99"/>
                <a:gd name="T1" fmla="*/ 1 h 115"/>
                <a:gd name="T2" fmla="*/ 0 w 99"/>
                <a:gd name="T3" fmla="*/ 1 h 115"/>
                <a:gd name="T4" fmla="*/ 0 w 99"/>
                <a:gd name="T5" fmla="*/ 1 h 115"/>
                <a:gd name="T6" fmla="*/ 0 w 99"/>
                <a:gd name="T7" fmla="*/ 1 h 115"/>
                <a:gd name="T8" fmla="*/ 0 w 99"/>
                <a:gd name="T9" fmla="*/ 1 h 115"/>
                <a:gd name="T10" fmla="*/ 0 w 99"/>
                <a:gd name="T11" fmla="*/ 1 h 115"/>
                <a:gd name="T12" fmla="*/ 0 w 99"/>
                <a:gd name="T13" fmla="*/ 1 h 115"/>
                <a:gd name="T14" fmla="*/ 0 w 99"/>
                <a:gd name="T15" fmla="*/ 1 h 115"/>
                <a:gd name="T16" fmla="*/ 0 w 99"/>
                <a:gd name="T17" fmla="*/ 1 h 115"/>
                <a:gd name="T18" fmla="*/ 0 w 99"/>
                <a:gd name="T19" fmla="*/ 1 h 115"/>
                <a:gd name="T20" fmla="*/ 0 w 99"/>
                <a:gd name="T21" fmla="*/ 1 h 115"/>
                <a:gd name="T22" fmla="*/ 0 w 99"/>
                <a:gd name="T23" fmla="*/ 1 h 115"/>
                <a:gd name="T24" fmla="*/ 0 w 99"/>
                <a:gd name="T25" fmla="*/ 1 h 115"/>
                <a:gd name="T26" fmla="*/ 0 w 99"/>
                <a:gd name="T27" fmla="*/ 0 h 115"/>
                <a:gd name="T28" fmla="*/ 0 w 99"/>
                <a:gd name="T29" fmla="*/ 1 h 115"/>
                <a:gd name="T30" fmla="*/ 0 w 99"/>
                <a:gd name="T31" fmla="*/ 1 h 115"/>
                <a:gd name="T32" fmla="*/ 0 w 99"/>
                <a:gd name="T33" fmla="*/ 1 h 115"/>
                <a:gd name="T34" fmla="*/ 0 w 99"/>
                <a:gd name="T35" fmla="*/ 1 h 115"/>
                <a:gd name="T36" fmla="*/ 0 w 99"/>
                <a:gd name="T37" fmla="*/ 1 h 115"/>
                <a:gd name="T38" fmla="*/ 0 w 99"/>
                <a:gd name="T39" fmla="*/ 1 h 115"/>
                <a:gd name="T40" fmla="*/ 0 w 99"/>
                <a:gd name="T41" fmla="*/ 1 h 115"/>
                <a:gd name="T42" fmla="*/ 0 w 99"/>
                <a:gd name="T43" fmla="*/ 1 h 115"/>
                <a:gd name="T44" fmla="*/ 0 w 99"/>
                <a:gd name="T45" fmla="*/ 1 h 115"/>
                <a:gd name="T46" fmla="*/ 0 w 99"/>
                <a:gd name="T47" fmla="*/ 1 h 115"/>
                <a:gd name="T48" fmla="*/ 0 w 99"/>
                <a:gd name="T49" fmla="*/ 1 h 115"/>
                <a:gd name="T50" fmla="*/ 0 w 99"/>
                <a:gd name="T51" fmla="*/ 1 h 115"/>
                <a:gd name="T52" fmla="*/ 0 w 99"/>
                <a:gd name="T53" fmla="*/ 1 h 115"/>
                <a:gd name="T54" fmla="*/ 0 w 99"/>
                <a:gd name="T55" fmla="*/ 1 h 115"/>
                <a:gd name="T56" fmla="*/ 0 w 99"/>
                <a:gd name="T57" fmla="*/ 1 h 115"/>
                <a:gd name="T58" fmla="*/ 0 w 99"/>
                <a:gd name="T59" fmla="*/ 1 h 115"/>
                <a:gd name="T60" fmla="*/ 0 w 99"/>
                <a:gd name="T61" fmla="*/ 1 h 115"/>
                <a:gd name="T62" fmla="*/ 0 w 99"/>
                <a:gd name="T63" fmla="*/ 1 h 115"/>
                <a:gd name="T64" fmla="*/ 0 w 99"/>
                <a:gd name="T65" fmla="*/ 1 h 115"/>
                <a:gd name="T66" fmla="*/ 0 w 99"/>
                <a:gd name="T67" fmla="*/ 1 h 115"/>
                <a:gd name="T68" fmla="*/ 0 w 99"/>
                <a:gd name="T69" fmla="*/ 1 h 115"/>
                <a:gd name="T70" fmla="*/ 0 w 99"/>
                <a:gd name="T71" fmla="*/ 1 h 1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115"/>
                <a:gd name="T110" fmla="*/ 99 w 99"/>
                <a:gd name="T111" fmla="*/ 115 h 1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115">
                  <a:moveTo>
                    <a:pt x="98" y="103"/>
                  </a:moveTo>
                  <a:lnTo>
                    <a:pt x="87" y="108"/>
                  </a:lnTo>
                  <a:lnTo>
                    <a:pt x="77" y="113"/>
                  </a:lnTo>
                  <a:lnTo>
                    <a:pt x="67" y="115"/>
                  </a:lnTo>
                  <a:lnTo>
                    <a:pt x="53" y="115"/>
                  </a:lnTo>
                  <a:lnTo>
                    <a:pt x="48" y="115"/>
                  </a:lnTo>
                  <a:lnTo>
                    <a:pt x="41" y="115"/>
                  </a:lnTo>
                  <a:lnTo>
                    <a:pt x="36" y="113"/>
                  </a:lnTo>
                  <a:lnTo>
                    <a:pt x="31" y="112"/>
                  </a:lnTo>
                  <a:lnTo>
                    <a:pt x="26" y="108"/>
                  </a:lnTo>
                  <a:lnTo>
                    <a:pt x="22" y="106"/>
                  </a:lnTo>
                  <a:lnTo>
                    <a:pt x="17" y="103"/>
                  </a:lnTo>
                  <a:lnTo>
                    <a:pt x="14" y="98"/>
                  </a:lnTo>
                  <a:lnTo>
                    <a:pt x="7" y="89"/>
                  </a:lnTo>
                  <a:lnTo>
                    <a:pt x="4" y="79"/>
                  </a:lnTo>
                  <a:lnTo>
                    <a:pt x="0" y="69"/>
                  </a:lnTo>
                  <a:lnTo>
                    <a:pt x="0" y="57"/>
                  </a:lnTo>
                  <a:lnTo>
                    <a:pt x="0" y="45"/>
                  </a:lnTo>
                  <a:lnTo>
                    <a:pt x="2" y="40"/>
                  </a:lnTo>
                  <a:lnTo>
                    <a:pt x="4" y="35"/>
                  </a:lnTo>
                  <a:lnTo>
                    <a:pt x="7" y="24"/>
                  </a:lnTo>
                  <a:lnTo>
                    <a:pt x="14" y="16"/>
                  </a:lnTo>
                  <a:lnTo>
                    <a:pt x="22" y="9"/>
                  </a:lnTo>
                  <a:lnTo>
                    <a:pt x="26" y="7"/>
                  </a:lnTo>
                  <a:lnTo>
                    <a:pt x="31" y="4"/>
                  </a:lnTo>
                  <a:lnTo>
                    <a:pt x="40" y="2"/>
                  </a:lnTo>
                  <a:lnTo>
                    <a:pt x="46" y="0"/>
                  </a:lnTo>
                  <a:lnTo>
                    <a:pt x="51" y="0"/>
                  </a:lnTo>
                  <a:lnTo>
                    <a:pt x="62" y="2"/>
                  </a:lnTo>
                  <a:lnTo>
                    <a:pt x="67" y="2"/>
                  </a:lnTo>
                  <a:lnTo>
                    <a:pt x="72" y="4"/>
                  </a:lnTo>
                  <a:lnTo>
                    <a:pt x="79" y="9"/>
                  </a:lnTo>
                  <a:lnTo>
                    <a:pt x="84" y="12"/>
                  </a:lnTo>
                  <a:lnTo>
                    <a:pt x="87" y="16"/>
                  </a:lnTo>
                  <a:lnTo>
                    <a:pt x="93" y="24"/>
                  </a:lnTo>
                  <a:lnTo>
                    <a:pt x="94" y="30"/>
                  </a:lnTo>
                  <a:lnTo>
                    <a:pt x="96" y="35"/>
                  </a:lnTo>
                  <a:lnTo>
                    <a:pt x="99" y="48"/>
                  </a:lnTo>
                  <a:lnTo>
                    <a:pt x="99" y="62"/>
                  </a:lnTo>
                  <a:lnTo>
                    <a:pt x="22" y="62"/>
                  </a:lnTo>
                  <a:lnTo>
                    <a:pt x="24" y="69"/>
                  </a:lnTo>
                  <a:lnTo>
                    <a:pt x="26" y="76"/>
                  </a:lnTo>
                  <a:lnTo>
                    <a:pt x="29" y="83"/>
                  </a:lnTo>
                  <a:lnTo>
                    <a:pt x="33" y="86"/>
                  </a:lnTo>
                  <a:lnTo>
                    <a:pt x="38" y="89"/>
                  </a:lnTo>
                  <a:lnTo>
                    <a:pt x="45" y="93"/>
                  </a:lnTo>
                  <a:lnTo>
                    <a:pt x="51" y="94"/>
                  </a:lnTo>
                  <a:lnTo>
                    <a:pt x="58" y="94"/>
                  </a:lnTo>
                  <a:lnTo>
                    <a:pt x="69" y="94"/>
                  </a:lnTo>
                  <a:lnTo>
                    <a:pt x="77" y="91"/>
                  </a:lnTo>
                  <a:lnTo>
                    <a:pt x="87" y="88"/>
                  </a:lnTo>
                  <a:lnTo>
                    <a:pt x="98" y="81"/>
                  </a:lnTo>
                  <a:lnTo>
                    <a:pt x="98" y="103"/>
                  </a:lnTo>
                  <a:close/>
                  <a:moveTo>
                    <a:pt x="77" y="47"/>
                  </a:moveTo>
                  <a:lnTo>
                    <a:pt x="77" y="42"/>
                  </a:lnTo>
                  <a:lnTo>
                    <a:pt x="75" y="36"/>
                  </a:lnTo>
                  <a:lnTo>
                    <a:pt x="74" y="31"/>
                  </a:lnTo>
                  <a:lnTo>
                    <a:pt x="72" y="30"/>
                  </a:lnTo>
                  <a:lnTo>
                    <a:pt x="70" y="28"/>
                  </a:lnTo>
                  <a:lnTo>
                    <a:pt x="67" y="24"/>
                  </a:lnTo>
                  <a:lnTo>
                    <a:pt x="62" y="21"/>
                  </a:lnTo>
                  <a:lnTo>
                    <a:pt x="57" y="21"/>
                  </a:lnTo>
                  <a:lnTo>
                    <a:pt x="51" y="19"/>
                  </a:lnTo>
                  <a:lnTo>
                    <a:pt x="46" y="21"/>
                  </a:lnTo>
                  <a:lnTo>
                    <a:pt x="41" y="21"/>
                  </a:lnTo>
                  <a:lnTo>
                    <a:pt x="36" y="24"/>
                  </a:lnTo>
                  <a:lnTo>
                    <a:pt x="33" y="26"/>
                  </a:lnTo>
                  <a:lnTo>
                    <a:pt x="29" y="31"/>
                  </a:lnTo>
                  <a:lnTo>
                    <a:pt x="26" y="35"/>
                  </a:lnTo>
                  <a:lnTo>
                    <a:pt x="24" y="42"/>
                  </a:lnTo>
                  <a:lnTo>
                    <a:pt x="22" y="47"/>
                  </a:lnTo>
                  <a:lnTo>
                    <a:pt x="7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206" name="Freeform 20"/>
            <p:cNvSpPr>
              <a:spLocks/>
            </p:cNvSpPr>
            <p:nvPr/>
          </p:nvSpPr>
          <p:spPr bwMode="auto">
            <a:xfrm>
              <a:off x="5218" y="635"/>
              <a:ext cx="40" cy="57"/>
            </a:xfrm>
            <a:custGeom>
              <a:avLst/>
              <a:gdLst>
                <a:gd name="T0" fmla="*/ 1 w 80"/>
                <a:gd name="T1" fmla="*/ 1 h 113"/>
                <a:gd name="T2" fmla="*/ 1 w 80"/>
                <a:gd name="T3" fmla="*/ 1 h 113"/>
                <a:gd name="T4" fmla="*/ 1 w 80"/>
                <a:gd name="T5" fmla="*/ 1 h 113"/>
                <a:gd name="T6" fmla="*/ 1 w 80"/>
                <a:gd name="T7" fmla="*/ 1 h 113"/>
                <a:gd name="T8" fmla="*/ 1 w 80"/>
                <a:gd name="T9" fmla="*/ 1 h 113"/>
                <a:gd name="T10" fmla="*/ 1 w 80"/>
                <a:gd name="T11" fmla="*/ 1 h 113"/>
                <a:gd name="T12" fmla="*/ 1 w 80"/>
                <a:gd name="T13" fmla="*/ 1 h 113"/>
                <a:gd name="T14" fmla="*/ 1 w 80"/>
                <a:gd name="T15" fmla="*/ 0 h 113"/>
                <a:gd name="T16" fmla="*/ 1 w 80"/>
                <a:gd name="T17" fmla="*/ 0 h 113"/>
                <a:gd name="T18" fmla="*/ 1 w 80"/>
                <a:gd name="T19" fmla="*/ 1 h 113"/>
                <a:gd name="T20" fmla="*/ 1 w 80"/>
                <a:gd name="T21" fmla="*/ 1 h 113"/>
                <a:gd name="T22" fmla="*/ 1 w 80"/>
                <a:gd name="T23" fmla="*/ 1 h 113"/>
                <a:gd name="T24" fmla="*/ 1 w 80"/>
                <a:gd name="T25" fmla="*/ 1 h 113"/>
                <a:gd name="T26" fmla="*/ 1 w 80"/>
                <a:gd name="T27" fmla="*/ 1 h 113"/>
                <a:gd name="T28" fmla="*/ 1 w 80"/>
                <a:gd name="T29" fmla="*/ 1 h 113"/>
                <a:gd name="T30" fmla="*/ 1 w 80"/>
                <a:gd name="T31" fmla="*/ 1 h 113"/>
                <a:gd name="T32" fmla="*/ 1 w 80"/>
                <a:gd name="T33" fmla="*/ 1 h 113"/>
                <a:gd name="T34" fmla="*/ 1 w 80"/>
                <a:gd name="T35" fmla="*/ 1 h 113"/>
                <a:gd name="T36" fmla="*/ 1 w 80"/>
                <a:gd name="T37" fmla="*/ 1 h 113"/>
                <a:gd name="T38" fmla="*/ 1 w 80"/>
                <a:gd name="T39" fmla="*/ 1 h 113"/>
                <a:gd name="T40" fmla="*/ 1 w 80"/>
                <a:gd name="T41" fmla="*/ 1 h 113"/>
                <a:gd name="T42" fmla="*/ 1 w 80"/>
                <a:gd name="T43" fmla="*/ 1 h 113"/>
                <a:gd name="T44" fmla="*/ 1 w 80"/>
                <a:gd name="T45" fmla="*/ 1 h 113"/>
                <a:gd name="T46" fmla="*/ 1 w 80"/>
                <a:gd name="T47" fmla="*/ 1 h 113"/>
                <a:gd name="T48" fmla="*/ 1 w 80"/>
                <a:gd name="T49" fmla="*/ 1 h 113"/>
                <a:gd name="T50" fmla="*/ 1 w 80"/>
                <a:gd name="T51" fmla="*/ 1 h 113"/>
                <a:gd name="T52" fmla="*/ 1 w 80"/>
                <a:gd name="T53" fmla="*/ 1 h 113"/>
                <a:gd name="T54" fmla="*/ 0 w 80"/>
                <a:gd name="T55" fmla="*/ 1 h 113"/>
                <a:gd name="T56" fmla="*/ 0 w 80"/>
                <a:gd name="T57" fmla="*/ 1 h 113"/>
                <a:gd name="T58" fmla="*/ 1 w 80"/>
                <a:gd name="T59" fmla="*/ 1 h 1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113"/>
                <a:gd name="T92" fmla="*/ 80 w 80"/>
                <a:gd name="T93" fmla="*/ 113 h 1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113">
                  <a:moveTo>
                    <a:pt x="22" y="4"/>
                  </a:moveTo>
                  <a:lnTo>
                    <a:pt x="22" y="28"/>
                  </a:lnTo>
                  <a:lnTo>
                    <a:pt x="25" y="23"/>
                  </a:lnTo>
                  <a:lnTo>
                    <a:pt x="31" y="16"/>
                  </a:lnTo>
                  <a:lnTo>
                    <a:pt x="34" y="12"/>
                  </a:lnTo>
                  <a:lnTo>
                    <a:pt x="37" y="7"/>
                  </a:lnTo>
                  <a:lnTo>
                    <a:pt x="46" y="2"/>
                  </a:lnTo>
                  <a:lnTo>
                    <a:pt x="51" y="0"/>
                  </a:lnTo>
                  <a:lnTo>
                    <a:pt x="54" y="0"/>
                  </a:lnTo>
                  <a:lnTo>
                    <a:pt x="61" y="2"/>
                  </a:lnTo>
                  <a:lnTo>
                    <a:pt x="66" y="4"/>
                  </a:lnTo>
                  <a:lnTo>
                    <a:pt x="73" y="7"/>
                  </a:lnTo>
                  <a:lnTo>
                    <a:pt x="80" y="14"/>
                  </a:lnTo>
                  <a:lnTo>
                    <a:pt x="70" y="33"/>
                  </a:lnTo>
                  <a:lnTo>
                    <a:pt x="63" y="28"/>
                  </a:lnTo>
                  <a:lnTo>
                    <a:pt x="58" y="24"/>
                  </a:lnTo>
                  <a:lnTo>
                    <a:pt x="53" y="23"/>
                  </a:lnTo>
                  <a:lnTo>
                    <a:pt x="49" y="21"/>
                  </a:lnTo>
                  <a:lnTo>
                    <a:pt x="42" y="23"/>
                  </a:lnTo>
                  <a:lnTo>
                    <a:pt x="39" y="24"/>
                  </a:lnTo>
                  <a:lnTo>
                    <a:pt x="34" y="28"/>
                  </a:lnTo>
                  <a:lnTo>
                    <a:pt x="29" y="31"/>
                  </a:lnTo>
                  <a:lnTo>
                    <a:pt x="25" y="36"/>
                  </a:lnTo>
                  <a:lnTo>
                    <a:pt x="24" y="43"/>
                  </a:lnTo>
                  <a:lnTo>
                    <a:pt x="22" y="48"/>
                  </a:lnTo>
                  <a:lnTo>
                    <a:pt x="22" y="55"/>
                  </a:lnTo>
                  <a:lnTo>
                    <a:pt x="22" y="113"/>
                  </a:lnTo>
                  <a:lnTo>
                    <a:pt x="0" y="113"/>
                  </a:lnTo>
                  <a:lnTo>
                    <a:pt x="0" y="4"/>
                  </a:lnTo>
                  <a:lnTo>
                    <a:pt x="2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207" name="Freeform 21"/>
            <p:cNvSpPr>
              <a:spLocks/>
            </p:cNvSpPr>
            <p:nvPr/>
          </p:nvSpPr>
          <p:spPr bwMode="auto">
            <a:xfrm>
              <a:off x="5265" y="635"/>
              <a:ext cx="37" cy="58"/>
            </a:xfrm>
            <a:custGeom>
              <a:avLst/>
              <a:gdLst>
                <a:gd name="T0" fmla="*/ 1 w 73"/>
                <a:gd name="T1" fmla="*/ 1 h 115"/>
                <a:gd name="T2" fmla="*/ 1 w 73"/>
                <a:gd name="T3" fmla="*/ 1 h 115"/>
                <a:gd name="T4" fmla="*/ 1 w 73"/>
                <a:gd name="T5" fmla="*/ 1 h 115"/>
                <a:gd name="T6" fmla="*/ 1 w 73"/>
                <a:gd name="T7" fmla="*/ 1 h 115"/>
                <a:gd name="T8" fmla="*/ 1 w 73"/>
                <a:gd name="T9" fmla="*/ 1 h 115"/>
                <a:gd name="T10" fmla="*/ 1 w 73"/>
                <a:gd name="T11" fmla="*/ 1 h 115"/>
                <a:gd name="T12" fmla="*/ 1 w 73"/>
                <a:gd name="T13" fmla="*/ 1 h 115"/>
                <a:gd name="T14" fmla="*/ 1 w 73"/>
                <a:gd name="T15" fmla="*/ 1 h 115"/>
                <a:gd name="T16" fmla="*/ 1 w 73"/>
                <a:gd name="T17" fmla="*/ 1 h 115"/>
                <a:gd name="T18" fmla="*/ 1 w 73"/>
                <a:gd name="T19" fmla="*/ 1 h 115"/>
                <a:gd name="T20" fmla="*/ 1 w 73"/>
                <a:gd name="T21" fmla="*/ 1 h 115"/>
                <a:gd name="T22" fmla="*/ 1 w 73"/>
                <a:gd name="T23" fmla="*/ 1 h 115"/>
                <a:gd name="T24" fmla="*/ 1 w 73"/>
                <a:gd name="T25" fmla="*/ 1 h 115"/>
                <a:gd name="T26" fmla="*/ 1 w 73"/>
                <a:gd name="T27" fmla="*/ 1 h 115"/>
                <a:gd name="T28" fmla="*/ 1 w 73"/>
                <a:gd name="T29" fmla="*/ 1 h 115"/>
                <a:gd name="T30" fmla="*/ 1 w 73"/>
                <a:gd name="T31" fmla="*/ 1 h 115"/>
                <a:gd name="T32" fmla="*/ 0 w 73"/>
                <a:gd name="T33" fmla="*/ 1 h 115"/>
                <a:gd name="T34" fmla="*/ 1 w 73"/>
                <a:gd name="T35" fmla="*/ 1 h 115"/>
                <a:gd name="T36" fmla="*/ 1 w 73"/>
                <a:gd name="T37" fmla="*/ 1 h 115"/>
                <a:gd name="T38" fmla="*/ 1 w 73"/>
                <a:gd name="T39" fmla="*/ 1 h 115"/>
                <a:gd name="T40" fmla="*/ 1 w 73"/>
                <a:gd name="T41" fmla="*/ 1 h 115"/>
                <a:gd name="T42" fmla="*/ 1 w 73"/>
                <a:gd name="T43" fmla="*/ 1 h 115"/>
                <a:gd name="T44" fmla="*/ 1 w 73"/>
                <a:gd name="T45" fmla="*/ 1 h 115"/>
                <a:gd name="T46" fmla="*/ 1 w 73"/>
                <a:gd name="T47" fmla="*/ 1 h 115"/>
                <a:gd name="T48" fmla="*/ 1 w 73"/>
                <a:gd name="T49" fmla="*/ 1 h 115"/>
                <a:gd name="T50" fmla="*/ 1 w 73"/>
                <a:gd name="T51" fmla="*/ 1 h 115"/>
                <a:gd name="T52" fmla="*/ 0 w 73"/>
                <a:gd name="T53" fmla="*/ 1 h 115"/>
                <a:gd name="T54" fmla="*/ 0 w 73"/>
                <a:gd name="T55" fmla="*/ 1 h 115"/>
                <a:gd name="T56" fmla="*/ 1 w 73"/>
                <a:gd name="T57" fmla="*/ 1 h 115"/>
                <a:gd name="T58" fmla="*/ 1 w 73"/>
                <a:gd name="T59" fmla="*/ 1 h 115"/>
                <a:gd name="T60" fmla="*/ 1 w 73"/>
                <a:gd name="T61" fmla="*/ 1 h 115"/>
                <a:gd name="T62" fmla="*/ 1 w 73"/>
                <a:gd name="T63" fmla="*/ 1 h 115"/>
                <a:gd name="T64" fmla="*/ 1 w 73"/>
                <a:gd name="T65" fmla="*/ 1 h 115"/>
                <a:gd name="T66" fmla="*/ 1 w 73"/>
                <a:gd name="T67" fmla="*/ 1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
                <a:gd name="T103" fmla="*/ 0 h 115"/>
                <a:gd name="T104" fmla="*/ 73 w 73"/>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 h="115">
                  <a:moveTo>
                    <a:pt x="68" y="31"/>
                  </a:moveTo>
                  <a:lnTo>
                    <a:pt x="60" y="26"/>
                  </a:lnTo>
                  <a:lnTo>
                    <a:pt x="51" y="23"/>
                  </a:lnTo>
                  <a:lnTo>
                    <a:pt x="44" y="21"/>
                  </a:lnTo>
                  <a:lnTo>
                    <a:pt x="37" y="19"/>
                  </a:lnTo>
                  <a:lnTo>
                    <a:pt x="31" y="21"/>
                  </a:lnTo>
                  <a:lnTo>
                    <a:pt x="25" y="23"/>
                  </a:lnTo>
                  <a:lnTo>
                    <a:pt x="24" y="26"/>
                  </a:lnTo>
                  <a:lnTo>
                    <a:pt x="22" y="28"/>
                  </a:lnTo>
                  <a:lnTo>
                    <a:pt x="22" y="30"/>
                  </a:lnTo>
                  <a:lnTo>
                    <a:pt x="24" y="35"/>
                  </a:lnTo>
                  <a:lnTo>
                    <a:pt x="29" y="38"/>
                  </a:lnTo>
                  <a:lnTo>
                    <a:pt x="36" y="45"/>
                  </a:lnTo>
                  <a:lnTo>
                    <a:pt x="49" y="52"/>
                  </a:lnTo>
                  <a:lnTo>
                    <a:pt x="61" y="60"/>
                  </a:lnTo>
                  <a:lnTo>
                    <a:pt x="65" y="65"/>
                  </a:lnTo>
                  <a:lnTo>
                    <a:pt x="68" y="69"/>
                  </a:lnTo>
                  <a:lnTo>
                    <a:pt x="72" y="72"/>
                  </a:lnTo>
                  <a:lnTo>
                    <a:pt x="73" y="76"/>
                  </a:lnTo>
                  <a:lnTo>
                    <a:pt x="73" y="79"/>
                  </a:lnTo>
                  <a:lnTo>
                    <a:pt x="73" y="83"/>
                  </a:lnTo>
                  <a:lnTo>
                    <a:pt x="73" y="89"/>
                  </a:lnTo>
                  <a:lnTo>
                    <a:pt x="72" y="96"/>
                  </a:lnTo>
                  <a:lnTo>
                    <a:pt x="68" y="101"/>
                  </a:lnTo>
                  <a:lnTo>
                    <a:pt x="63" y="106"/>
                  </a:lnTo>
                  <a:lnTo>
                    <a:pt x="61" y="108"/>
                  </a:lnTo>
                  <a:lnTo>
                    <a:pt x="58" y="110"/>
                  </a:lnTo>
                  <a:lnTo>
                    <a:pt x="53" y="113"/>
                  </a:lnTo>
                  <a:lnTo>
                    <a:pt x="46" y="115"/>
                  </a:lnTo>
                  <a:lnTo>
                    <a:pt x="37" y="115"/>
                  </a:lnTo>
                  <a:lnTo>
                    <a:pt x="27" y="115"/>
                  </a:lnTo>
                  <a:lnTo>
                    <a:pt x="19" y="113"/>
                  </a:lnTo>
                  <a:lnTo>
                    <a:pt x="10" y="110"/>
                  </a:lnTo>
                  <a:lnTo>
                    <a:pt x="0" y="106"/>
                  </a:lnTo>
                  <a:lnTo>
                    <a:pt x="0" y="83"/>
                  </a:lnTo>
                  <a:lnTo>
                    <a:pt x="10" y="88"/>
                  </a:lnTo>
                  <a:lnTo>
                    <a:pt x="19" y="93"/>
                  </a:lnTo>
                  <a:lnTo>
                    <a:pt x="27" y="96"/>
                  </a:lnTo>
                  <a:lnTo>
                    <a:pt x="36" y="96"/>
                  </a:lnTo>
                  <a:lnTo>
                    <a:pt x="41" y="96"/>
                  </a:lnTo>
                  <a:lnTo>
                    <a:pt x="44" y="94"/>
                  </a:lnTo>
                  <a:lnTo>
                    <a:pt x="48" y="93"/>
                  </a:lnTo>
                  <a:lnTo>
                    <a:pt x="51" y="89"/>
                  </a:lnTo>
                  <a:lnTo>
                    <a:pt x="51" y="84"/>
                  </a:lnTo>
                  <a:lnTo>
                    <a:pt x="51" y="83"/>
                  </a:lnTo>
                  <a:lnTo>
                    <a:pt x="49" y="81"/>
                  </a:lnTo>
                  <a:lnTo>
                    <a:pt x="44" y="76"/>
                  </a:lnTo>
                  <a:lnTo>
                    <a:pt x="25" y="62"/>
                  </a:lnTo>
                  <a:lnTo>
                    <a:pt x="15" y="55"/>
                  </a:lnTo>
                  <a:lnTo>
                    <a:pt x="10" y="52"/>
                  </a:lnTo>
                  <a:lnTo>
                    <a:pt x="7" y="47"/>
                  </a:lnTo>
                  <a:lnTo>
                    <a:pt x="3" y="43"/>
                  </a:lnTo>
                  <a:lnTo>
                    <a:pt x="1" y="40"/>
                  </a:lnTo>
                  <a:lnTo>
                    <a:pt x="0" y="35"/>
                  </a:lnTo>
                  <a:lnTo>
                    <a:pt x="0" y="31"/>
                  </a:lnTo>
                  <a:lnTo>
                    <a:pt x="0" y="24"/>
                  </a:lnTo>
                  <a:lnTo>
                    <a:pt x="1" y="19"/>
                  </a:lnTo>
                  <a:lnTo>
                    <a:pt x="5" y="14"/>
                  </a:lnTo>
                  <a:lnTo>
                    <a:pt x="10" y="9"/>
                  </a:lnTo>
                  <a:lnTo>
                    <a:pt x="15" y="6"/>
                  </a:lnTo>
                  <a:lnTo>
                    <a:pt x="22" y="2"/>
                  </a:lnTo>
                  <a:lnTo>
                    <a:pt x="29" y="2"/>
                  </a:lnTo>
                  <a:lnTo>
                    <a:pt x="36" y="0"/>
                  </a:lnTo>
                  <a:lnTo>
                    <a:pt x="44" y="2"/>
                  </a:lnTo>
                  <a:lnTo>
                    <a:pt x="53" y="4"/>
                  </a:lnTo>
                  <a:lnTo>
                    <a:pt x="60" y="6"/>
                  </a:lnTo>
                  <a:lnTo>
                    <a:pt x="68" y="11"/>
                  </a:lnTo>
                  <a:lnTo>
                    <a:pt x="6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208" name="Freeform 22"/>
            <p:cNvSpPr>
              <a:spLocks noEditPoints="1"/>
            </p:cNvSpPr>
            <p:nvPr/>
          </p:nvSpPr>
          <p:spPr bwMode="auto">
            <a:xfrm>
              <a:off x="5314" y="613"/>
              <a:ext cx="13" cy="79"/>
            </a:xfrm>
            <a:custGeom>
              <a:avLst/>
              <a:gdLst>
                <a:gd name="T0" fmla="*/ 0 w 28"/>
                <a:gd name="T1" fmla="*/ 1 h 157"/>
                <a:gd name="T2" fmla="*/ 0 w 28"/>
                <a:gd name="T3" fmla="*/ 1 h 157"/>
                <a:gd name="T4" fmla="*/ 0 w 28"/>
                <a:gd name="T5" fmla="*/ 1 h 157"/>
                <a:gd name="T6" fmla="*/ 0 w 28"/>
                <a:gd name="T7" fmla="*/ 1 h 157"/>
                <a:gd name="T8" fmla="*/ 0 w 28"/>
                <a:gd name="T9" fmla="*/ 1 h 157"/>
                <a:gd name="T10" fmla="*/ 0 w 28"/>
                <a:gd name="T11" fmla="*/ 1 h 157"/>
                <a:gd name="T12" fmla="*/ 0 w 28"/>
                <a:gd name="T13" fmla="*/ 1 h 157"/>
                <a:gd name="T14" fmla="*/ 0 w 28"/>
                <a:gd name="T15" fmla="*/ 1 h 157"/>
                <a:gd name="T16" fmla="*/ 0 w 28"/>
                <a:gd name="T17" fmla="*/ 1 h 157"/>
                <a:gd name="T18" fmla="*/ 0 w 28"/>
                <a:gd name="T19" fmla="*/ 1 h 157"/>
                <a:gd name="T20" fmla="*/ 0 w 28"/>
                <a:gd name="T21" fmla="*/ 1 h 157"/>
                <a:gd name="T22" fmla="*/ 0 w 28"/>
                <a:gd name="T23" fmla="*/ 1 h 157"/>
                <a:gd name="T24" fmla="*/ 0 w 28"/>
                <a:gd name="T25" fmla="*/ 1 h 157"/>
                <a:gd name="T26" fmla="*/ 0 w 28"/>
                <a:gd name="T27" fmla="*/ 1 h 157"/>
                <a:gd name="T28" fmla="*/ 0 w 28"/>
                <a:gd name="T29" fmla="*/ 1 h 157"/>
                <a:gd name="T30" fmla="*/ 0 w 28"/>
                <a:gd name="T31" fmla="*/ 0 h 157"/>
                <a:gd name="T32" fmla="*/ 0 w 28"/>
                <a:gd name="T33" fmla="*/ 1 h 157"/>
                <a:gd name="T34" fmla="*/ 0 w 28"/>
                <a:gd name="T35" fmla="*/ 1 h 157"/>
                <a:gd name="T36" fmla="*/ 0 w 28"/>
                <a:gd name="T37" fmla="*/ 1 h 157"/>
                <a:gd name="T38" fmla="*/ 0 w 28"/>
                <a:gd name="T39" fmla="*/ 1 h 157"/>
                <a:gd name="T40" fmla="*/ 0 w 28"/>
                <a:gd name="T41" fmla="*/ 1 h 157"/>
                <a:gd name="T42" fmla="*/ 0 w 28"/>
                <a:gd name="T43" fmla="*/ 1 h 157"/>
                <a:gd name="T44" fmla="*/ 0 w 28"/>
                <a:gd name="T45" fmla="*/ 1 h 157"/>
                <a:gd name="T46" fmla="*/ 0 w 28"/>
                <a:gd name="T47" fmla="*/ 1 h 157"/>
                <a:gd name="T48" fmla="*/ 0 w 28"/>
                <a:gd name="T49" fmla="*/ 1 h 157"/>
                <a:gd name="T50" fmla="*/ 0 w 28"/>
                <a:gd name="T51" fmla="*/ 1 h 1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157"/>
                <a:gd name="T80" fmla="*/ 28 w 28"/>
                <a:gd name="T81" fmla="*/ 157 h 1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157">
                  <a:moveTo>
                    <a:pt x="24" y="157"/>
                  </a:moveTo>
                  <a:lnTo>
                    <a:pt x="4" y="157"/>
                  </a:lnTo>
                  <a:lnTo>
                    <a:pt x="4" y="48"/>
                  </a:lnTo>
                  <a:lnTo>
                    <a:pt x="24" y="48"/>
                  </a:lnTo>
                  <a:lnTo>
                    <a:pt x="24" y="157"/>
                  </a:lnTo>
                  <a:close/>
                  <a:moveTo>
                    <a:pt x="14" y="27"/>
                  </a:moveTo>
                  <a:lnTo>
                    <a:pt x="9" y="26"/>
                  </a:lnTo>
                  <a:lnTo>
                    <a:pt x="7" y="24"/>
                  </a:lnTo>
                  <a:lnTo>
                    <a:pt x="5" y="22"/>
                  </a:lnTo>
                  <a:lnTo>
                    <a:pt x="2" y="19"/>
                  </a:lnTo>
                  <a:lnTo>
                    <a:pt x="0" y="14"/>
                  </a:lnTo>
                  <a:lnTo>
                    <a:pt x="2" y="9"/>
                  </a:lnTo>
                  <a:lnTo>
                    <a:pt x="4" y="7"/>
                  </a:lnTo>
                  <a:lnTo>
                    <a:pt x="5" y="5"/>
                  </a:lnTo>
                  <a:lnTo>
                    <a:pt x="9" y="2"/>
                  </a:lnTo>
                  <a:lnTo>
                    <a:pt x="14" y="0"/>
                  </a:lnTo>
                  <a:lnTo>
                    <a:pt x="19" y="2"/>
                  </a:lnTo>
                  <a:lnTo>
                    <a:pt x="21" y="3"/>
                  </a:lnTo>
                  <a:lnTo>
                    <a:pt x="23" y="5"/>
                  </a:lnTo>
                  <a:lnTo>
                    <a:pt x="26" y="9"/>
                  </a:lnTo>
                  <a:lnTo>
                    <a:pt x="28" y="14"/>
                  </a:lnTo>
                  <a:lnTo>
                    <a:pt x="26" y="19"/>
                  </a:lnTo>
                  <a:lnTo>
                    <a:pt x="24" y="21"/>
                  </a:lnTo>
                  <a:lnTo>
                    <a:pt x="23" y="22"/>
                  </a:lnTo>
                  <a:lnTo>
                    <a:pt x="19" y="26"/>
                  </a:ln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209" name="Freeform 23"/>
            <p:cNvSpPr>
              <a:spLocks/>
            </p:cNvSpPr>
            <p:nvPr/>
          </p:nvSpPr>
          <p:spPr bwMode="auto">
            <a:xfrm>
              <a:off x="5335" y="625"/>
              <a:ext cx="41" cy="68"/>
            </a:xfrm>
            <a:custGeom>
              <a:avLst/>
              <a:gdLst>
                <a:gd name="T0" fmla="*/ 1 w 82"/>
                <a:gd name="T1" fmla="*/ 1 h 135"/>
                <a:gd name="T2" fmla="*/ 1 w 82"/>
                <a:gd name="T3" fmla="*/ 1 h 135"/>
                <a:gd name="T4" fmla="*/ 1 w 82"/>
                <a:gd name="T5" fmla="*/ 1 h 135"/>
                <a:gd name="T6" fmla="*/ 1 w 82"/>
                <a:gd name="T7" fmla="*/ 1 h 135"/>
                <a:gd name="T8" fmla="*/ 1 w 82"/>
                <a:gd name="T9" fmla="*/ 1 h 135"/>
                <a:gd name="T10" fmla="*/ 1 w 82"/>
                <a:gd name="T11" fmla="*/ 1 h 135"/>
                <a:gd name="T12" fmla="*/ 1 w 82"/>
                <a:gd name="T13" fmla="*/ 1 h 135"/>
                <a:gd name="T14" fmla="*/ 1 w 82"/>
                <a:gd name="T15" fmla="*/ 1 h 135"/>
                <a:gd name="T16" fmla="*/ 1 w 82"/>
                <a:gd name="T17" fmla="*/ 1 h 135"/>
                <a:gd name="T18" fmla="*/ 1 w 82"/>
                <a:gd name="T19" fmla="*/ 1 h 135"/>
                <a:gd name="T20" fmla="*/ 1 w 82"/>
                <a:gd name="T21" fmla="*/ 1 h 135"/>
                <a:gd name="T22" fmla="*/ 1 w 82"/>
                <a:gd name="T23" fmla="*/ 1 h 135"/>
                <a:gd name="T24" fmla="*/ 1 w 82"/>
                <a:gd name="T25" fmla="*/ 1 h 135"/>
                <a:gd name="T26" fmla="*/ 1 w 82"/>
                <a:gd name="T27" fmla="*/ 1 h 135"/>
                <a:gd name="T28" fmla="*/ 1 w 82"/>
                <a:gd name="T29" fmla="*/ 1 h 135"/>
                <a:gd name="T30" fmla="*/ 1 w 82"/>
                <a:gd name="T31" fmla="*/ 1 h 135"/>
                <a:gd name="T32" fmla="*/ 1 w 82"/>
                <a:gd name="T33" fmla="*/ 1 h 135"/>
                <a:gd name="T34" fmla="*/ 1 w 82"/>
                <a:gd name="T35" fmla="*/ 1 h 135"/>
                <a:gd name="T36" fmla="*/ 1 w 82"/>
                <a:gd name="T37" fmla="*/ 1 h 135"/>
                <a:gd name="T38" fmla="*/ 1 w 82"/>
                <a:gd name="T39" fmla="*/ 1 h 135"/>
                <a:gd name="T40" fmla="*/ 1 w 82"/>
                <a:gd name="T41" fmla="*/ 1 h 135"/>
                <a:gd name="T42" fmla="*/ 1 w 82"/>
                <a:gd name="T43" fmla="*/ 1 h 135"/>
                <a:gd name="T44" fmla="*/ 1 w 82"/>
                <a:gd name="T45" fmla="*/ 1 h 135"/>
                <a:gd name="T46" fmla="*/ 1 w 82"/>
                <a:gd name="T47" fmla="*/ 1 h 135"/>
                <a:gd name="T48" fmla="*/ 1 w 82"/>
                <a:gd name="T49" fmla="*/ 1 h 135"/>
                <a:gd name="T50" fmla="*/ 1 w 82"/>
                <a:gd name="T51" fmla="*/ 1 h 135"/>
                <a:gd name="T52" fmla="*/ 1 w 82"/>
                <a:gd name="T53" fmla="*/ 1 h 135"/>
                <a:gd name="T54" fmla="*/ 1 w 82"/>
                <a:gd name="T55" fmla="*/ 1 h 135"/>
                <a:gd name="T56" fmla="*/ 1 w 82"/>
                <a:gd name="T57" fmla="*/ 1 h 135"/>
                <a:gd name="T58" fmla="*/ 0 w 82"/>
                <a:gd name="T59" fmla="*/ 1 h 135"/>
                <a:gd name="T60" fmla="*/ 0 w 82"/>
                <a:gd name="T61" fmla="*/ 1 h 135"/>
                <a:gd name="T62" fmla="*/ 1 w 82"/>
                <a:gd name="T63" fmla="*/ 0 h 135"/>
                <a:gd name="T64" fmla="*/ 1 w 82"/>
                <a:gd name="T65" fmla="*/ 1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135"/>
                <a:gd name="T101" fmla="*/ 82 w 82"/>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135">
                  <a:moveTo>
                    <a:pt x="41" y="24"/>
                  </a:moveTo>
                  <a:lnTo>
                    <a:pt x="77" y="24"/>
                  </a:lnTo>
                  <a:lnTo>
                    <a:pt x="77" y="43"/>
                  </a:lnTo>
                  <a:lnTo>
                    <a:pt x="41" y="43"/>
                  </a:lnTo>
                  <a:lnTo>
                    <a:pt x="41" y="99"/>
                  </a:lnTo>
                  <a:lnTo>
                    <a:pt x="43" y="104"/>
                  </a:lnTo>
                  <a:lnTo>
                    <a:pt x="43" y="108"/>
                  </a:lnTo>
                  <a:lnTo>
                    <a:pt x="46" y="113"/>
                  </a:lnTo>
                  <a:lnTo>
                    <a:pt x="51" y="114"/>
                  </a:lnTo>
                  <a:lnTo>
                    <a:pt x="55" y="116"/>
                  </a:lnTo>
                  <a:lnTo>
                    <a:pt x="58" y="116"/>
                  </a:lnTo>
                  <a:lnTo>
                    <a:pt x="63" y="116"/>
                  </a:lnTo>
                  <a:lnTo>
                    <a:pt x="70" y="114"/>
                  </a:lnTo>
                  <a:lnTo>
                    <a:pt x="75" y="111"/>
                  </a:lnTo>
                  <a:lnTo>
                    <a:pt x="82" y="108"/>
                  </a:lnTo>
                  <a:lnTo>
                    <a:pt x="82" y="128"/>
                  </a:lnTo>
                  <a:lnTo>
                    <a:pt x="75" y="132"/>
                  </a:lnTo>
                  <a:lnTo>
                    <a:pt x="68" y="133"/>
                  </a:lnTo>
                  <a:lnTo>
                    <a:pt x="62" y="135"/>
                  </a:lnTo>
                  <a:lnTo>
                    <a:pt x="56" y="135"/>
                  </a:lnTo>
                  <a:lnTo>
                    <a:pt x="48" y="135"/>
                  </a:lnTo>
                  <a:lnTo>
                    <a:pt x="41" y="133"/>
                  </a:lnTo>
                  <a:lnTo>
                    <a:pt x="34" y="130"/>
                  </a:lnTo>
                  <a:lnTo>
                    <a:pt x="29" y="126"/>
                  </a:lnTo>
                  <a:lnTo>
                    <a:pt x="26" y="121"/>
                  </a:lnTo>
                  <a:lnTo>
                    <a:pt x="22" y="114"/>
                  </a:lnTo>
                  <a:lnTo>
                    <a:pt x="21" y="108"/>
                  </a:lnTo>
                  <a:lnTo>
                    <a:pt x="21" y="101"/>
                  </a:lnTo>
                  <a:lnTo>
                    <a:pt x="21" y="43"/>
                  </a:lnTo>
                  <a:lnTo>
                    <a:pt x="0" y="43"/>
                  </a:lnTo>
                  <a:lnTo>
                    <a:pt x="0" y="41"/>
                  </a:lnTo>
                  <a:lnTo>
                    <a:pt x="41" y="0"/>
                  </a:lnTo>
                  <a:lnTo>
                    <a:pt x="4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210" name="Freeform 24"/>
            <p:cNvSpPr>
              <a:spLocks/>
            </p:cNvSpPr>
            <p:nvPr/>
          </p:nvSpPr>
          <p:spPr bwMode="auto">
            <a:xfrm>
              <a:off x="5380" y="636"/>
              <a:ext cx="54" cy="84"/>
            </a:xfrm>
            <a:custGeom>
              <a:avLst/>
              <a:gdLst>
                <a:gd name="T0" fmla="*/ 1 w 107"/>
                <a:gd name="T1" fmla="*/ 1 h 168"/>
                <a:gd name="T2" fmla="*/ 1 w 107"/>
                <a:gd name="T3" fmla="*/ 1 h 168"/>
                <a:gd name="T4" fmla="*/ 1 w 107"/>
                <a:gd name="T5" fmla="*/ 1 h 168"/>
                <a:gd name="T6" fmla="*/ 0 w 107"/>
                <a:gd name="T7" fmla="*/ 0 h 168"/>
                <a:gd name="T8" fmla="*/ 1 w 107"/>
                <a:gd name="T9" fmla="*/ 0 h 168"/>
                <a:gd name="T10" fmla="*/ 1 w 107"/>
                <a:gd name="T11" fmla="*/ 1 h 168"/>
                <a:gd name="T12" fmla="*/ 1 w 107"/>
                <a:gd name="T13" fmla="*/ 0 h 168"/>
                <a:gd name="T14" fmla="*/ 1 w 107"/>
                <a:gd name="T15" fmla="*/ 0 h 168"/>
                <a:gd name="T16" fmla="*/ 1 w 107"/>
                <a:gd name="T17" fmla="*/ 1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168"/>
                <a:gd name="T29" fmla="*/ 107 w 107"/>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168">
                  <a:moveTo>
                    <a:pt x="29" y="168"/>
                  </a:moveTo>
                  <a:lnTo>
                    <a:pt x="3" y="168"/>
                  </a:lnTo>
                  <a:lnTo>
                    <a:pt x="41" y="87"/>
                  </a:lnTo>
                  <a:lnTo>
                    <a:pt x="0" y="0"/>
                  </a:lnTo>
                  <a:lnTo>
                    <a:pt x="24" y="0"/>
                  </a:lnTo>
                  <a:lnTo>
                    <a:pt x="53" y="63"/>
                  </a:lnTo>
                  <a:lnTo>
                    <a:pt x="82" y="0"/>
                  </a:lnTo>
                  <a:lnTo>
                    <a:pt x="107" y="0"/>
                  </a:lnTo>
                  <a:lnTo>
                    <a:pt x="29"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211" name="Freeform 25"/>
            <p:cNvSpPr>
              <a:spLocks/>
            </p:cNvSpPr>
            <p:nvPr/>
          </p:nvSpPr>
          <p:spPr bwMode="auto">
            <a:xfrm>
              <a:off x="5425" y="525"/>
              <a:ext cx="290" cy="290"/>
            </a:xfrm>
            <a:custGeom>
              <a:avLst/>
              <a:gdLst>
                <a:gd name="T0" fmla="*/ 1 w 579"/>
                <a:gd name="T1" fmla="*/ 1 h 579"/>
                <a:gd name="T2" fmla="*/ 1 w 579"/>
                <a:gd name="T3" fmla="*/ 1 h 579"/>
                <a:gd name="T4" fmla="*/ 1 w 579"/>
                <a:gd name="T5" fmla="*/ 1 h 579"/>
                <a:gd name="T6" fmla="*/ 1 w 579"/>
                <a:gd name="T7" fmla="*/ 1 h 579"/>
                <a:gd name="T8" fmla="*/ 1 w 579"/>
                <a:gd name="T9" fmla="*/ 1 h 579"/>
                <a:gd name="T10" fmla="*/ 1 w 579"/>
                <a:gd name="T11" fmla="*/ 1 h 579"/>
                <a:gd name="T12" fmla="*/ 1 w 579"/>
                <a:gd name="T13" fmla="*/ 1 h 579"/>
                <a:gd name="T14" fmla="*/ 1 w 579"/>
                <a:gd name="T15" fmla="*/ 1 h 579"/>
                <a:gd name="T16" fmla="*/ 1 w 579"/>
                <a:gd name="T17" fmla="*/ 1 h 579"/>
                <a:gd name="T18" fmla="*/ 1 w 579"/>
                <a:gd name="T19" fmla="*/ 1 h 579"/>
                <a:gd name="T20" fmla="*/ 1 w 579"/>
                <a:gd name="T21" fmla="*/ 1 h 579"/>
                <a:gd name="T22" fmla="*/ 1 w 579"/>
                <a:gd name="T23" fmla="*/ 1 h 579"/>
                <a:gd name="T24" fmla="*/ 1 w 579"/>
                <a:gd name="T25" fmla="*/ 1 h 579"/>
                <a:gd name="T26" fmla="*/ 1 w 579"/>
                <a:gd name="T27" fmla="*/ 1 h 579"/>
                <a:gd name="T28" fmla="*/ 1 w 579"/>
                <a:gd name="T29" fmla="*/ 1 h 579"/>
                <a:gd name="T30" fmla="*/ 1 w 579"/>
                <a:gd name="T31" fmla="*/ 1 h 579"/>
                <a:gd name="T32" fmla="*/ 1 w 579"/>
                <a:gd name="T33" fmla="*/ 1 h 579"/>
                <a:gd name="T34" fmla="*/ 1 w 579"/>
                <a:gd name="T35" fmla="*/ 1 h 579"/>
                <a:gd name="T36" fmla="*/ 1 w 579"/>
                <a:gd name="T37" fmla="*/ 1 h 579"/>
                <a:gd name="T38" fmla="*/ 1 w 579"/>
                <a:gd name="T39" fmla="*/ 1 h 579"/>
                <a:gd name="T40" fmla="*/ 1 w 579"/>
                <a:gd name="T41" fmla="*/ 1 h 579"/>
                <a:gd name="T42" fmla="*/ 1 w 579"/>
                <a:gd name="T43" fmla="*/ 1 h 579"/>
                <a:gd name="T44" fmla="*/ 1 w 579"/>
                <a:gd name="T45" fmla="*/ 1 h 579"/>
                <a:gd name="T46" fmla="*/ 1 w 579"/>
                <a:gd name="T47" fmla="*/ 1 h 579"/>
                <a:gd name="T48" fmla="*/ 1 w 579"/>
                <a:gd name="T49" fmla="*/ 1 h 579"/>
                <a:gd name="T50" fmla="*/ 1 w 579"/>
                <a:gd name="T51" fmla="*/ 1 h 579"/>
                <a:gd name="T52" fmla="*/ 1 w 579"/>
                <a:gd name="T53" fmla="*/ 1 h 579"/>
                <a:gd name="T54" fmla="*/ 1 w 579"/>
                <a:gd name="T55" fmla="*/ 1 h 579"/>
                <a:gd name="T56" fmla="*/ 1 w 579"/>
                <a:gd name="T57" fmla="*/ 1 h 579"/>
                <a:gd name="T58" fmla="*/ 1 w 579"/>
                <a:gd name="T59" fmla="*/ 1 h 579"/>
                <a:gd name="T60" fmla="*/ 1 w 579"/>
                <a:gd name="T61" fmla="*/ 1 h 579"/>
                <a:gd name="T62" fmla="*/ 1 w 579"/>
                <a:gd name="T63" fmla="*/ 1 h 579"/>
                <a:gd name="T64" fmla="*/ 1 w 579"/>
                <a:gd name="T65" fmla="*/ 1 h 579"/>
                <a:gd name="T66" fmla="*/ 1 w 579"/>
                <a:gd name="T67" fmla="*/ 1 h 579"/>
                <a:gd name="T68" fmla="*/ 1 w 579"/>
                <a:gd name="T69" fmla="*/ 1 h 579"/>
                <a:gd name="T70" fmla="*/ 1 w 579"/>
                <a:gd name="T71" fmla="*/ 1 h 579"/>
                <a:gd name="T72" fmla="*/ 1 w 579"/>
                <a:gd name="T73" fmla="*/ 1 h 579"/>
                <a:gd name="T74" fmla="*/ 1 w 579"/>
                <a:gd name="T75" fmla="*/ 1 h 579"/>
                <a:gd name="T76" fmla="*/ 1 w 579"/>
                <a:gd name="T77" fmla="*/ 1 h 579"/>
                <a:gd name="T78" fmla="*/ 1 w 579"/>
                <a:gd name="T79" fmla="*/ 1 h 579"/>
                <a:gd name="T80" fmla="*/ 1 w 579"/>
                <a:gd name="T81" fmla="*/ 1 h 579"/>
                <a:gd name="T82" fmla="*/ 1 w 579"/>
                <a:gd name="T83" fmla="*/ 1 h 579"/>
                <a:gd name="T84" fmla="*/ 1 w 579"/>
                <a:gd name="T85" fmla="*/ 1 h 5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9"/>
                <a:gd name="T130" fmla="*/ 0 h 579"/>
                <a:gd name="T131" fmla="*/ 579 w 579"/>
                <a:gd name="T132" fmla="*/ 579 h 5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9" h="579">
                  <a:moveTo>
                    <a:pt x="118" y="579"/>
                  </a:moveTo>
                  <a:lnTo>
                    <a:pt x="140" y="576"/>
                  </a:lnTo>
                  <a:lnTo>
                    <a:pt x="152" y="574"/>
                  </a:lnTo>
                  <a:lnTo>
                    <a:pt x="165" y="571"/>
                  </a:lnTo>
                  <a:lnTo>
                    <a:pt x="198" y="562"/>
                  </a:lnTo>
                  <a:lnTo>
                    <a:pt x="215" y="557"/>
                  </a:lnTo>
                  <a:lnTo>
                    <a:pt x="232" y="550"/>
                  </a:lnTo>
                  <a:lnTo>
                    <a:pt x="251" y="544"/>
                  </a:lnTo>
                  <a:lnTo>
                    <a:pt x="270" y="535"/>
                  </a:lnTo>
                  <a:lnTo>
                    <a:pt x="287" y="525"/>
                  </a:lnTo>
                  <a:lnTo>
                    <a:pt x="306" y="514"/>
                  </a:lnTo>
                  <a:lnTo>
                    <a:pt x="314" y="509"/>
                  </a:lnTo>
                  <a:lnTo>
                    <a:pt x="321" y="503"/>
                  </a:lnTo>
                  <a:lnTo>
                    <a:pt x="338" y="489"/>
                  </a:lnTo>
                  <a:lnTo>
                    <a:pt x="348" y="479"/>
                  </a:lnTo>
                  <a:lnTo>
                    <a:pt x="359" y="468"/>
                  </a:lnTo>
                  <a:lnTo>
                    <a:pt x="367" y="458"/>
                  </a:lnTo>
                  <a:lnTo>
                    <a:pt x="376" y="450"/>
                  </a:lnTo>
                  <a:lnTo>
                    <a:pt x="381" y="439"/>
                  </a:lnTo>
                  <a:lnTo>
                    <a:pt x="386" y="431"/>
                  </a:lnTo>
                  <a:lnTo>
                    <a:pt x="391" y="420"/>
                  </a:lnTo>
                  <a:lnTo>
                    <a:pt x="395" y="412"/>
                  </a:lnTo>
                  <a:lnTo>
                    <a:pt x="396" y="403"/>
                  </a:lnTo>
                  <a:lnTo>
                    <a:pt x="398" y="395"/>
                  </a:lnTo>
                  <a:lnTo>
                    <a:pt x="398" y="379"/>
                  </a:lnTo>
                  <a:lnTo>
                    <a:pt x="396" y="373"/>
                  </a:lnTo>
                  <a:lnTo>
                    <a:pt x="395" y="364"/>
                  </a:lnTo>
                  <a:lnTo>
                    <a:pt x="391" y="357"/>
                  </a:lnTo>
                  <a:lnTo>
                    <a:pt x="388" y="350"/>
                  </a:lnTo>
                  <a:lnTo>
                    <a:pt x="383" y="344"/>
                  </a:lnTo>
                  <a:lnTo>
                    <a:pt x="378" y="337"/>
                  </a:lnTo>
                  <a:lnTo>
                    <a:pt x="366" y="323"/>
                  </a:lnTo>
                  <a:lnTo>
                    <a:pt x="359" y="316"/>
                  </a:lnTo>
                  <a:lnTo>
                    <a:pt x="352" y="311"/>
                  </a:lnTo>
                  <a:lnTo>
                    <a:pt x="343" y="304"/>
                  </a:lnTo>
                  <a:lnTo>
                    <a:pt x="335" y="299"/>
                  </a:lnTo>
                  <a:lnTo>
                    <a:pt x="318" y="287"/>
                  </a:lnTo>
                  <a:lnTo>
                    <a:pt x="297" y="277"/>
                  </a:lnTo>
                  <a:lnTo>
                    <a:pt x="254" y="255"/>
                  </a:lnTo>
                  <a:lnTo>
                    <a:pt x="208" y="234"/>
                  </a:lnTo>
                  <a:lnTo>
                    <a:pt x="162" y="215"/>
                  </a:lnTo>
                  <a:lnTo>
                    <a:pt x="119" y="195"/>
                  </a:lnTo>
                  <a:lnTo>
                    <a:pt x="78" y="174"/>
                  </a:lnTo>
                  <a:lnTo>
                    <a:pt x="61" y="164"/>
                  </a:lnTo>
                  <a:lnTo>
                    <a:pt x="44" y="152"/>
                  </a:lnTo>
                  <a:lnTo>
                    <a:pt x="30" y="142"/>
                  </a:lnTo>
                  <a:lnTo>
                    <a:pt x="18" y="130"/>
                  </a:lnTo>
                  <a:lnTo>
                    <a:pt x="10" y="118"/>
                  </a:lnTo>
                  <a:lnTo>
                    <a:pt x="6" y="111"/>
                  </a:lnTo>
                  <a:lnTo>
                    <a:pt x="3" y="104"/>
                  </a:lnTo>
                  <a:lnTo>
                    <a:pt x="1" y="99"/>
                  </a:lnTo>
                  <a:lnTo>
                    <a:pt x="1" y="92"/>
                  </a:lnTo>
                  <a:lnTo>
                    <a:pt x="0" y="85"/>
                  </a:lnTo>
                  <a:lnTo>
                    <a:pt x="1" y="77"/>
                  </a:lnTo>
                  <a:lnTo>
                    <a:pt x="3" y="72"/>
                  </a:lnTo>
                  <a:lnTo>
                    <a:pt x="5" y="65"/>
                  </a:lnTo>
                  <a:lnTo>
                    <a:pt x="10" y="55"/>
                  </a:lnTo>
                  <a:lnTo>
                    <a:pt x="17" y="44"/>
                  </a:lnTo>
                  <a:lnTo>
                    <a:pt x="22" y="41"/>
                  </a:lnTo>
                  <a:lnTo>
                    <a:pt x="27" y="36"/>
                  </a:lnTo>
                  <a:lnTo>
                    <a:pt x="36" y="29"/>
                  </a:lnTo>
                  <a:lnTo>
                    <a:pt x="47" y="22"/>
                  </a:lnTo>
                  <a:lnTo>
                    <a:pt x="58" y="17"/>
                  </a:lnTo>
                  <a:lnTo>
                    <a:pt x="70" y="12"/>
                  </a:lnTo>
                  <a:lnTo>
                    <a:pt x="92" y="5"/>
                  </a:lnTo>
                  <a:lnTo>
                    <a:pt x="112" y="2"/>
                  </a:lnTo>
                  <a:lnTo>
                    <a:pt x="126" y="0"/>
                  </a:lnTo>
                  <a:lnTo>
                    <a:pt x="131" y="0"/>
                  </a:lnTo>
                  <a:lnTo>
                    <a:pt x="123" y="3"/>
                  </a:lnTo>
                  <a:lnTo>
                    <a:pt x="116" y="9"/>
                  </a:lnTo>
                  <a:lnTo>
                    <a:pt x="107" y="15"/>
                  </a:lnTo>
                  <a:lnTo>
                    <a:pt x="102" y="21"/>
                  </a:lnTo>
                  <a:lnTo>
                    <a:pt x="99" y="26"/>
                  </a:lnTo>
                  <a:lnTo>
                    <a:pt x="94" y="31"/>
                  </a:lnTo>
                  <a:lnTo>
                    <a:pt x="90" y="36"/>
                  </a:lnTo>
                  <a:lnTo>
                    <a:pt x="87" y="43"/>
                  </a:lnTo>
                  <a:lnTo>
                    <a:pt x="85" y="50"/>
                  </a:lnTo>
                  <a:lnTo>
                    <a:pt x="83" y="58"/>
                  </a:lnTo>
                  <a:lnTo>
                    <a:pt x="82" y="65"/>
                  </a:lnTo>
                  <a:lnTo>
                    <a:pt x="82" y="75"/>
                  </a:lnTo>
                  <a:lnTo>
                    <a:pt x="83" y="85"/>
                  </a:lnTo>
                  <a:lnTo>
                    <a:pt x="85" y="94"/>
                  </a:lnTo>
                  <a:lnTo>
                    <a:pt x="89" y="103"/>
                  </a:lnTo>
                  <a:lnTo>
                    <a:pt x="94" y="113"/>
                  </a:lnTo>
                  <a:lnTo>
                    <a:pt x="99" y="121"/>
                  </a:lnTo>
                  <a:lnTo>
                    <a:pt x="106" y="130"/>
                  </a:lnTo>
                  <a:lnTo>
                    <a:pt x="112" y="138"/>
                  </a:lnTo>
                  <a:lnTo>
                    <a:pt x="128" y="156"/>
                  </a:lnTo>
                  <a:lnTo>
                    <a:pt x="138" y="162"/>
                  </a:lnTo>
                  <a:lnTo>
                    <a:pt x="148" y="171"/>
                  </a:lnTo>
                  <a:lnTo>
                    <a:pt x="169" y="186"/>
                  </a:lnTo>
                  <a:lnTo>
                    <a:pt x="193" y="200"/>
                  </a:lnTo>
                  <a:lnTo>
                    <a:pt x="219" y="215"/>
                  </a:lnTo>
                  <a:lnTo>
                    <a:pt x="246" y="229"/>
                  </a:lnTo>
                  <a:lnTo>
                    <a:pt x="304" y="256"/>
                  </a:lnTo>
                  <a:lnTo>
                    <a:pt x="362" y="282"/>
                  </a:lnTo>
                  <a:lnTo>
                    <a:pt x="419" y="306"/>
                  </a:lnTo>
                  <a:lnTo>
                    <a:pt x="472" y="330"/>
                  </a:lnTo>
                  <a:lnTo>
                    <a:pt x="496" y="342"/>
                  </a:lnTo>
                  <a:lnTo>
                    <a:pt x="518" y="354"/>
                  </a:lnTo>
                  <a:lnTo>
                    <a:pt x="537" y="366"/>
                  </a:lnTo>
                  <a:lnTo>
                    <a:pt x="552" y="379"/>
                  </a:lnTo>
                  <a:lnTo>
                    <a:pt x="564" y="391"/>
                  </a:lnTo>
                  <a:lnTo>
                    <a:pt x="569" y="398"/>
                  </a:lnTo>
                  <a:lnTo>
                    <a:pt x="574" y="403"/>
                  </a:lnTo>
                  <a:lnTo>
                    <a:pt x="576" y="410"/>
                  </a:lnTo>
                  <a:lnTo>
                    <a:pt x="579" y="417"/>
                  </a:lnTo>
                  <a:lnTo>
                    <a:pt x="579" y="424"/>
                  </a:lnTo>
                  <a:lnTo>
                    <a:pt x="579" y="429"/>
                  </a:lnTo>
                  <a:lnTo>
                    <a:pt x="578" y="436"/>
                  </a:lnTo>
                  <a:lnTo>
                    <a:pt x="574" y="443"/>
                  </a:lnTo>
                  <a:lnTo>
                    <a:pt x="571" y="450"/>
                  </a:lnTo>
                  <a:lnTo>
                    <a:pt x="566" y="456"/>
                  </a:lnTo>
                  <a:lnTo>
                    <a:pt x="559" y="465"/>
                  </a:lnTo>
                  <a:lnTo>
                    <a:pt x="550" y="472"/>
                  </a:lnTo>
                  <a:lnTo>
                    <a:pt x="542" y="479"/>
                  </a:lnTo>
                  <a:lnTo>
                    <a:pt x="530" y="485"/>
                  </a:lnTo>
                  <a:lnTo>
                    <a:pt x="518" y="494"/>
                  </a:lnTo>
                  <a:lnTo>
                    <a:pt x="504" y="501"/>
                  </a:lnTo>
                  <a:lnTo>
                    <a:pt x="470" y="518"/>
                  </a:lnTo>
                  <a:lnTo>
                    <a:pt x="444" y="528"/>
                  </a:lnTo>
                  <a:lnTo>
                    <a:pt x="415" y="537"/>
                  </a:lnTo>
                  <a:lnTo>
                    <a:pt x="386" y="545"/>
                  </a:lnTo>
                  <a:lnTo>
                    <a:pt x="357" y="552"/>
                  </a:lnTo>
                  <a:lnTo>
                    <a:pt x="328" y="559"/>
                  </a:lnTo>
                  <a:lnTo>
                    <a:pt x="299" y="564"/>
                  </a:lnTo>
                  <a:lnTo>
                    <a:pt x="242" y="571"/>
                  </a:lnTo>
                  <a:lnTo>
                    <a:pt x="193" y="576"/>
                  </a:lnTo>
                  <a:lnTo>
                    <a:pt x="154" y="578"/>
                  </a:lnTo>
                  <a:lnTo>
                    <a:pt x="128" y="579"/>
                  </a:lnTo>
                  <a:lnTo>
                    <a:pt x="118" y="579"/>
                  </a:lnTo>
                  <a:close/>
                </a:path>
              </a:pathLst>
            </a:custGeom>
            <a:solidFill>
              <a:srgbClr val="FF91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93189"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5956300"/>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5688013"/>
            <a:ext cx="1049338"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394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4638"/>
            <a:ext cx="8229600" cy="777875"/>
          </a:xfrm>
        </p:spPr>
        <p:txBody>
          <a:bodyPr/>
          <a:lstStyle/>
          <a:p>
            <a:pPr eaLnBrk="1" hangingPunct="1"/>
            <a:r>
              <a:rPr lang="en-GB" altLang="en-US" sz="4800" b="1" smtClean="0">
                <a:ea typeface="Geneva"/>
              </a:rPr>
              <a:t>Quiz</a:t>
            </a:r>
          </a:p>
        </p:txBody>
      </p:sp>
      <p:sp>
        <p:nvSpPr>
          <p:cNvPr id="80899" name="Rectangle 3"/>
          <p:cNvSpPr>
            <a:spLocks noGrp="1" noChangeArrowheads="1"/>
          </p:cNvSpPr>
          <p:nvPr>
            <p:ph idx="1"/>
          </p:nvPr>
        </p:nvSpPr>
        <p:spPr>
          <a:xfrm>
            <a:off x="444500" y="1184275"/>
            <a:ext cx="8229600" cy="4525963"/>
          </a:xfrm>
        </p:spPr>
        <p:txBody>
          <a:bodyPr/>
          <a:lstStyle/>
          <a:p>
            <a:pPr marL="533400" indent="-533400" eaLnBrk="1" hangingPunct="1">
              <a:lnSpc>
                <a:spcPct val="80000"/>
              </a:lnSpc>
              <a:buFontTx/>
              <a:buAutoNum type="arabicPeriod"/>
              <a:defRPr/>
            </a:pPr>
            <a:r>
              <a:rPr lang="en-GB" dirty="0" smtClean="0">
                <a:cs typeface="+mn-cs"/>
              </a:rPr>
              <a:t>According to Phil Race what 5 factors make learning happen?</a:t>
            </a:r>
          </a:p>
          <a:p>
            <a:pPr marL="533400" indent="-533400" eaLnBrk="1" hangingPunct="1">
              <a:lnSpc>
                <a:spcPct val="80000"/>
              </a:lnSpc>
              <a:buFontTx/>
              <a:buAutoNum type="arabicPeriod"/>
              <a:defRPr/>
            </a:pPr>
            <a:r>
              <a:rPr lang="en-GB" dirty="0" smtClean="0">
                <a:cs typeface="+mn-cs"/>
              </a:rPr>
              <a:t>Name 3 of the theories we have looked at in relation to teaching and learning?</a:t>
            </a:r>
          </a:p>
          <a:p>
            <a:pPr marL="533400" indent="-533400" eaLnBrk="1" hangingPunct="1">
              <a:lnSpc>
                <a:spcPct val="80000"/>
              </a:lnSpc>
              <a:buFontTx/>
              <a:buAutoNum type="arabicPeriod"/>
              <a:defRPr/>
            </a:pPr>
            <a:r>
              <a:rPr lang="en-GB" dirty="0" smtClean="0">
                <a:cs typeface="+mn-cs"/>
              </a:rPr>
              <a:t>What does </a:t>
            </a:r>
            <a:r>
              <a:rPr lang="en-GB" dirty="0" smtClean="0">
                <a:effectLst>
                  <a:outerShdw blurRad="38100" dist="38100" dir="2700000" algn="tl">
                    <a:srgbClr val="FFFFFF"/>
                  </a:outerShdw>
                </a:effectLst>
                <a:cs typeface="+mn-cs"/>
              </a:rPr>
              <a:t>Andragogy refer to ?</a:t>
            </a:r>
          </a:p>
          <a:p>
            <a:pPr marL="533400" indent="-533400" eaLnBrk="1" hangingPunct="1">
              <a:lnSpc>
                <a:spcPct val="80000"/>
              </a:lnSpc>
              <a:buFontTx/>
              <a:buAutoNum type="arabicPeriod"/>
              <a:defRPr/>
            </a:pPr>
            <a:r>
              <a:rPr lang="en-GB" dirty="0" smtClean="0">
                <a:effectLst>
                  <a:outerShdw blurRad="38100" dist="38100" dir="2700000" algn="tl">
                    <a:srgbClr val="FFFFFF"/>
                  </a:outerShdw>
                </a:effectLst>
                <a:cs typeface="+mn-cs"/>
              </a:rPr>
              <a:t>Who developed a cycle of experiential learning? </a:t>
            </a:r>
          </a:p>
          <a:p>
            <a:pPr marL="533400" indent="-533400" eaLnBrk="1" hangingPunct="1">
              <a:lnSpc>
                <a:spcPct val="80000"/>
              </a:lnSpc>
              <a:buFontTx/>
              <a:buAutoNum type="arabicPeriod"/>
              <a:defRPr/>
            </a:pPr>
            <a:r>
              <a:rPr lang="en-GB" dirty="0" smtClean="0">
                <a:effectLst>
                  <a:outerShdw blurRad="38100" dist="38100" dir="2700000" algn="tl">
                    <a:srgbClr val="FFFFFF"/>
                  </a:outerShdw>
                </a:effectLst>
                <a:cs typeface="+mn-cs"/>
              </a:rPr>
              <a:t>What are the four learning styles developed by </a:t>
            </a:r>
            <a:r>
              <a:rPr lang="en-GB" dirty="0" smtClean="0">
                <a:cs typeface="+mn-cs"/>
              </a:rPr>
              <a:t>Honey and Mumford (1982)?</a:t>
            </a:r>
          </a:p>
        </p:txBody>
      </p:sp>
      <p:pic>
        <p:nvPicPr>
          <p:cNvPr id="942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867400"/>
            <a:ext cx="21859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8250" y="5318125"/>
            <a:ext cx="2322513" cy="1209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42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1088" y="5773738"/>
            <a:ext cx="879475"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5838825"/>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86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a:xfrm>
            <a:off x="-107950" y="765175"/>
            <a:ext cx="8229600" cy="935038"/>
          </a:xfrm>
        </p:spPr>
        <p:txBody>
          <a:bodyPr/>
          <a:lstStyle/>
          <a:p>
            <a:pPr eaLnBrk="1" hangingPunct="1"/>
            <a:r>
              <a:rPr lang="en-GB" altLang="en-US" b="1" smtClean="0">
                <a:ea typeface="Geneva"/>
              </a:rPr>
              <a:t>Aim of the session</a:t>
            </a:r>
          </a:p>
        </p:txBody>
      </p:sp>
      <p:sp>
        <p:nvSpPr>
          <p:cNvPr id="63491" name="Rectangle 3"/>
          <p:cNvSpPr>
            <a:spLocks noGrp="1"/>
          </p:cNvSpPr>
          <p:nvPr>
            <p:ph idx="1"/>
          </p:nvPr>
        </p:nvSpPr>
        <p:spPr>
          <a:xfrm>
            <a:off x="457200" y="2781300"/>
            <a:ext cx="8229600" cy="3344863"/>
          </a:xfrm>
        </p:spPr>
        <p:txBody>
          <a:bodyPr/>
          <a:lstStyle/>
          <a:p>
            <a:pPr marL="0" indent="0" eaLnBrk="1" hangingPunct="1">
              <a:buFont typeface="Arial" pitchFamily="34" charset="0"/>
              <a:buNone/>
              <a:defRPr/>
            </a:pPr>
            <a:r>
              <a:rPr lang="en-GB" altLang="en-US" sz="4000" dirty="0" smtClean="0">
                <a:ea typeface="Geneva"/>
              </a:rPr>
              <a:t>To understand how reflection can develop and improve practice and how it applies to mentoring students </a:t>
            </a:r>
          </a:p>
          <a:p>
            <a:pPr eaLnBrk="1" hangingPunct="1">
              <a:defRPr/>
            </a:pPr>
            <a:endParaRPr lang="en-GB" altLang="en-US" sz="4000" dirty="0" smtClean="0">
              <a:ea typeface="Geneva"/>
            </a:endParaRPr>
          </a:p>
        </p:txBody>
      </p:sp>
      <p:pic>
        <p:nvPicPr>
          <p:cNvPr id="76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994400"/>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5726113"/>
            <a:ext cx="104933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9788" y="549275"/>
            <a:ext cx="143192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5938838"/>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654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633412"/>
          </a:xfrm>
        </p:spPr>
        <p:txBody>
          <a:bodyPr/>
          <a:lstStyle/>
          <a:p>
            <a:pPr eaLnBrk="1" hangingPunct="1"/>
            <a:r>
              <a:rPr lang="en-GB" altLang="en-US" sz="3600" b="1" smtClean="0">
                <a:ea typeface="Geneva"/>
              </a:rPr>
              <a:t>To Summarise We have:</a:t>
            </a:r>
          </a:p>
        </p:txBody>
      </p:sp>
      <p:sp>
        <p:nvSpPr>
          <p:cNvPr id="95235" name="Rectangle 3"/>
          <p:cNvSpPr>
            <a:spLocks noGrp="1" noChangeArrowheads="1"/>
          </p:cNvSpPr>
          <p:nvPr>
            <p:ph idx="1"/>
          </p:nvPr>
        </p:nvSpPr>
        <p:spPr>
          <a:xfrm>
            <a:off x="666750" y="981075"/>
            <a:ext cx="7772400" cy="4906963"/>
          </a:xfrm>
        </p:spPr>
        <p:txBody>
          <a:bodyPr/>
          <a:lstStyle/>
          <a:p>
            <a:pPr eaLnBrk="1" hangingPunct="1">
              <a:lnSpc>
                <a:spcPct val="80000"/>
              </a:lnSpc>
            </a:pPr>
            <a:r>
              <a:rPr lang="en-GB" altLang="en-US" smtClean="0">
                <a:ea typeface="Geneva"/>
              </a:rPr>
              <a:t>Defined  the differences between learning, teaching and mentorship.</a:t>
            </a:r>
          </a:p>
          <a:p>
            <a:pPr eaLnBrk="1" hangingPunct="1">
              <a:lnSpc>
                <a:spcPct val="80000"/>
              </a:lnSpc>
            </a:pPr>
            <a:r>
              <a:rPr lang="en-GB" altLang="en-US" smtClean="0">
                <a:ea typeface="Geneva"/>
              </a:rPr>
              <a:t>Examined research into successful and unsuccessful learning.</a:t>
            </a:r>
          </a:p>
          <a:p>
            <a:pPr eaLnBrk="1" hangingPunct="1">
              <a:lnSpc>
                <a:spcPct val="80000"/>
              </a:lnSpc>
            </a:pPr>
            <a:r>
              <a:rPr lang="en-GB" altLang="en-US" smtClean="0">
                <a:ea typeface="Geneva"/>
              </a:rPr>
              <a:t>Looked at some of the theories that underpin learning.</a:t>
            </a:r>
          </a:p>
          <a:p>
            <a:pPr eaLnBrk="1" hangingPunct="1">
              <a:lnSpc>
                <a:spcPct val="80000"/>
              </a:lnSpc>
            </a:pPr>
            <a:r>
              <a:rPr lang="en-GB" altLang="en-US" smtClean="0">
                <a:ea typeface="Geneva"/>
              </a:rPr>
              <a:t>Discussed learning styles.</a:t>
            </a:r>
          </a:p>
          <a:p>
            <a:pPr eaLnBrk="1" hangingPunct="1">
              <a:lnSpc>
                <a:spcPct val="80000"/>
              </a:lnSpc>
            </a:pPr>
            <a:r>
              <a:rPr lang="en-GB" altLang="en-US" smtClean="0">
                <a:ea typeface="Geneva"/>
              </a:rPr>
              <a:t>Noted the nature of holism in our approach to students. </a:t>
            </a:r>
          </a:p>
          <a:p>
            <a:pPr eaLnBrk="1" hangingPunct="1">
              <a:lnSpc>
                <a:spcPct val="80000"/>
              </a:lnSpc>
            </a:pPr>
            <a:r>
              <a:rPr lang="en-GB" altLang="en-US" smtClean="0">
                <a:ea typeface="Geneva"/>
              </a:rPr>
              <a:t>Looked at how we can deliver a micro teaching session and gained feedback from others</a:t>
            </a:r>
          </a:p>
          <a:p>
            <a:pPr eaLnBrk="1" hangingPunct="1">
              <a:lnSpc>
                <a:spcPct val="80000"/>
              </a:lnSpc>
            </a:pPr>
            <a:endParaRPr lang="en-GB" altLang="en-US" smtClean="0">
              <a:ea typeface="Geneva"/>
            </a:endParaRPr>
          </a:p>
          <a:p>
            <a:pPr eaLnBrk="1" hangingPunct="1">
              <a:lnSpc>
                <a:spcPct val="80000"/>
              </a:lnSpc>
            </a:pPr>
            <a:endParaRPr lang="en-GB" altLang="en-US" smtClean="0">
              <a:ea typeface="Geneva"/>
            </a:endParaRPr>
          </a:p>
          <a:p>
            <a:pPr eaLnBrk="1" hangingPunct="1">
              <a:lnSpc>
                <a:spcPct val="80000"/>
              </a:lnSpc>
            </a:pPr>
            <a:endParaRPr lang="en-GB" altLang="en-US" smtClean="0">
              <a:ea typeface="Geneva"/>
            </a:endParaRPr>
          </a:p>
        </p:txBody>
      </p:sp>
      <p:grpSp>
        <p:nvGrpSpPr>
          <p:cNvPr id="95236" name="Group 4"/>
          <p:cNvGrpSpPr>
            <a:grpSpLocks/>
          </p:cNvGrpSpPr>
          <p:nvPr/>
        </p:nvGrpSpPr>
        <p:grpSpPr bwMode="auto">
          <a:xfrm>
            <a:off x="4427538" y="6148388"/>
            <a:ext cx="1384300" cy="533400"/>
            <a:chOff x="4888" y="525"/>
            <a:chExt cx="872" cy="336"/>
          </a:xfrm>
        </p:grpSpPr>
        <p:sp>
          <p:nvSpPr>
            <p:cNvPr id="95239" name="Rectangle 5"/>
            <p:cNvSpPr>
              <a:spLocks noChangeArrowheads="1"/>
            </p:cNvSpPr>
            <p:nvPr/>
          </p:nvSpPr>
          <p:spPr bwMode="auto">
            <a:xfrm>
              <a:off x="5468" y="569"/>
              <a:ext cx="292" cy="292"/>
            </a:xfrm>
            <a:prstGeom prst="rect">
              <a:avLst/>
            </a:prstGeom>
            <a:solidFill>
              <a:srgbClr val="008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Geneva"/>
                  <a:cs typeface="Geneva"/>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a:cs typeface="Geneva"/>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a:cs typeface="Geneva"/>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a:cs typeface="Geneva"/>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a:cs typeface="Geneva"/>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9pPr>
            </a:lstStyle>
            <a:p>
              <a:pPr>
                <a:spcBef>
                  <a:spcPct val="0"/>
                </a:spcBef>
                <a:buFontTx/>
                <a:buNone/>
              </a:pPr>
              <a:endParaRPr lang="en-US" altLang="en-US" sz="1800">
                <a:cs typeface="Arial" pitchFamily="34" charset="0"/>
              </a:endParaRPr>
            </a:p>
          </p:txBody>
        </p:sp>
        <p:sp>
          <p:nvSpPr>
            <p:cNvPr id="95240" name="Rectangle 6"/>
            <p:cNvSpPr>
              <a:spLocks noChangeArrowheads="1"/>
            </p:cNvSpPr>
            <p:nvPr/>
          </p:nvSpPr>
          <p:spPr bwMode="auto">
            <a:xfrm>
              <a:off x="4888" y="569"/>
              <a:ext cx="583" cy="292"/>
            </a:xfrm>
            <a:prstGeom prst="rect">
              <a:avLst/>
            </a:prstGeom>
            <a:solidFill>
              <a:srgbClr val="0024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Geneva"/>
                  <a:cs typeface="Geneva"/>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a:cs typeface="Geneva"/>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a:cs typeface="Geneva"/>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a:cs typeface="Geneva"/>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a:cs typeface="Geneva"/>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9pPr>
            </a:lstStyle>
            <a:p>
              <a:pPr>
                <a:spcBef>
                  <a:spcPct val="0"/>
                </a:spcBef>
                <a:buFontTx/>
                <a:buNone/>
              </a:pPr>
              <a:endParaRPr lang="en-US" altLang="en-US" sz="1800">
                <a:cs typeface="Arial" pitchFamily="34" charset="0"/>
              </a:endParaRPr>
            </a:p>
          </p:txBody>
        </p:sp>
        <p:sp>
          <p:nvSpPr>
            <p:cNvPr id="95241" name="Freeform 7"/>
            <p:cNvSpPr>
              <a:spLocks noEditPoints="1"/>
            </p:cNvSpPr>
            <p:nvPr/>
          </p:nvSpPr>
          <p:spPr bwMode="auto">
            <a:xfrm>
              <a:off x="4923" y="758"/>
              <a:ext cx="55" cy="58"/>
            </a:xfrm>
            <a:custGeom>
              <a:avLst/>
              <a:gdLst>
                <a:gd name="T0" fmla="*/ 0 w 111"/>
                <a:gd name="T1" fmla="*/ 1 h 114"/>
                <a:gd name="T2" fmla="*/ 0 w 111"/>
                <a:gd name="T3" fmla="*/ 1 h 114"/>
                <a:gd name="T4" fmla="*/ 0 w 111"/>
                <a:gd name="T5" fmla="*/ 1 h 114"/>
                <a:gd name="T6" fmla="*/ 0 w 111"/>
                <a:gd name="T7" fmla="*/ 1 h 114"/>
                <a:gd name="T8" fmla="*/ 0 w 111"/>
                <a:gd name="T9" fmla="*/ 1 h 114"/>
                <a:gd name="T10" fmla="*/ 0 w 111"/>
                <a:gd name="T11" fmla="*/ 1 h 114"/>
                <a:gd name="T12" fmla="*/ 0 w 111"/>
                <a:gd name="T13" fmla="*/ 1 h 114"/>
                <a:gd name="T14" fmla="*/ 0 w 111"/>
                <a:gd name="T15" fmla="*/ 1 h 114"/>
                <a:gd name="T16" fmla="*/ 0 w 111"/>
                <a:gd name="T17" fmla="*/ 1 h 114"/>
                <a:gd name="T18" fmla="*/ 0 w 111"/>
                <a:gd name="T19" fmla="*/ 1 h 114"/>
                <a:gd name="T20" fmla="*/ 0 w 111"/>
                <a:gd name="T21" fmla="*/ 1 h 114"/>
                <a:gd name="T22" fmla="*/ 0 w 111"/>
                <a:gd name="T23" fmla="*/ 0 h 114"/>
                <a:gd name="T24" fmla="*/ 0 w 111"/>
                <a:gd name="T25" fmla="*/ 1 h 114"/>
                <a:gd name="T26" fmla="*/ 0 w 111"/>
                <a:gd name="T27" fmla="*/ 1 h 114"/>
                <a:gd name="T28" fmla="*/ 0 w 111"/>
                <a:gd name="T29" fmla="*/ 1 h 114"/>
                <a:gd name="T30" fmla="*/ 0 w 111"/>
                <a:gd name="T31" fmla="*/ 1 h 114"/>
                <a:gd name="T32" fmla="*/ 0 w 111"/>
                <a:gd name="T33" fmla="*/ 1 h 114"/>
                <a:gd name="T34" fmla="*/ 0 w 111"/>
                <a:gd name="T35" fmla="*/ 1 h 114"/>
                <a:gd name="T36" fmla="*/ 0 w 111"/>
                <a:gd name="T37" fmla="*/ 1 h 114"/>
                <a:gd name="T38" fmla="*/ 0 w 111"/>
                <a:gd name="T39" fmla="*/ 1 h 114"/>
                <a:gd name="T40" fmla="*/ 0 w 111"/>
                <a:gd name="T41" fmla="*/ 1 h 114"/>
                <a:gd name="T42" fmla="*/ 0 w 111"/>
                <a:gd name="T43" fmla="*/ 1 h 114"/>
                <a:gd name="T44" fmla="*/ 0 w 111"/>
                <a:gd name="T45" fmla="*/ 1 h 114"/>
                <a:gd name="T46" fmla="*/ 0 w 111"/>
                <a:gd name="T47" fmla="*/ 1 h 114"/>
                <a:gd name="T48" fmla="*/ 0 w 111"/>
                <a:gd name="T49" fmla="*/ 1 h 114"/>
                <a:gd name="T50" fmla="*/ 0 w 111"/>
                <a:gd name="T51" fmla="*/ 1 h 114"/>
                <a:gd name="T52" fmla="*/ 0 w 111"/>
                <a:gd name="T53" fmla="*/ 1 h 114"/>
                <a:gd name="T54" fmla="*/ 0 w 111"/>
                <a:gd name="T55" fmla="*/ 1 h 114"/>
                <a:gd name="T56" fmla="*/ 0 w 111"/>
                <a:gd name="T57" fmla="*/ 1 h 114"/>
                <a:gd name="T58" fmla="*/ 0 w 111"/>
                <a:gd name="T59" fmla="*/ 1 h 114"/>
                <a:gd name="T60" fmla="*/ 0 w 111"/>
                <a:gd name="T61" fmla="*/ 1 h 114"/>
                <a:gd name="T62" fmla="*/ 0 w 111"/>
                <a:gd name="T63" fmla="*/ 1 h 114"/>
                <a:gd name="T64" fmla="*/ 0 w 111"/>
                <a:gd name="T65" fmla="*/ 1 h 114"/>
                <a:gd name="T66" fmla="*/ 0 w 111"/>
                <a:gd name="T67" fmla="*/ 1 h 114"/>
                <a:gd name="T68" fmla="*/ 0 w 111"/>
                <a:gd name="T69" fmla="*/ 1 h 114"/>
                <a:gd name="T70" fmla="*/ 0 w 111"/>
                <a:gd name="T71" fmla="*/ 1 h 114"/>
                <a:gd name="T72" fmla="*/ 0 w 111"/>
                <a:gd name="T73" fmla="*/ 1 h 114"/>
                <a:gd name="T74" fmla="*/ 0 w 111"/>
                <a:gd name="T75" fmla="*/ 1 h 114"/>
                <a:gd name="T76" fmla="*/ 0 w 111"/>
                <a:gd name="T77" fmla="*/ 1 h 114"/>
                <a:gd name="T78" fmla="*/ 0 w 111"/>
                <a:gd name="T79" fmla="*/ 1 h 114"/>
                <a:gd name="T80" fmla="*/ 0 w 111"/>
                <a:gd name="T81" fmla="*/ 1 h 114"/>
                <a:gd name="T82" fmla="*/ 0 w 111"/>
                <a:gd name="T83" fmla="*/ 1 h 114"/>
                <a:gd name="T84" fmla="*/ 0 w 111"/>
                <a:gd name="T85" fmla="*/ 1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
                <a:gd name="T130" fmla="*/ 0 h 114"/>
                <a:gd name="T131" fmla="*/ 111 w 111"/>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 h="114">
                  <a:moveTo>
                    <a:pt x="56" y="114"/>
                  </a:moveTo>
                  <a:lnTo>
                    <a:pt x="44" y="114"/>
                  </a:lnTo>
                  <a:lnTo>
                    <a:pt x="32" y="111"/>
                  </a:lnTo>
                  <a:lnTo>
                    <a:pt x="29" y="109"/>
                  </a:lnTo>
                  <a:lnTo>
                    <a:pt x="24" y="106"/>
                  </a:lnTo>
                  <a:lnTo>
                    <a:pt x="19" y="102"/>
                  </a:lnTo>
                  <a:lnTo>
                    <a:pt x="15" y="99"/>
                  </a:lnTo>
                  <a:lnTo>
                    <a:pt x="12" y="94"/>
                  </a:lnTo>
                  <a:lnTo>
                    <a:pt x="8" y="90"/>
                  </a:lnTo>
                  <a:lnTo>
                    <a:pt x="5" y="85"/>
                  </a:lnTo>
                  <a:lnTo>
                    <a:pt x="3" y="80"/>
                  </a:lnTo>
                  <a:lnTo>
                    <a:pt x="0" y="70"/>
                  </a:lnTo>
                  <a:lnTo>
                    <a:pt x="0" y="63"/>
                  </a:lnTo>
                  <a:lnTo>
                    <a:pt x="0" y="58"/>
                  </a:lnTo>
                  <a:lnTo>
                    <a:pt x="0" y="46"/>
                  </a:lnTo>
                  <a:lnTo>
                    <a:pt x="3" y="36"/>
                  </a:lnTo>
                  <a:lnTo>
                    <a:pt x="5" y="30"/>
                  </a:lnTo>
                  <a:lnTo>
                    <a:pt x="8" y="25"/>
                  </a:lnTo>
                  <a:lnTo>
                    <a:pt x="15" y="17"/>
                  </a:lnTo>
                  <a:lnTo>
                    <a:pt x="24" y="10"/>
                  </a:lnTo>
                  <a:lnTo>
                    <a:pt x="32" y="5"/>
                  </a:lnTo>
                  <a:lnTo>
                    <a:pt x="39" y="3"/>
                  </a:lnTo>
                  <a:lnTo>
                    <a:pt x="44" y="1"/>
                  </a:lnTo>
                  <a:lnTo>
                    <a:pt x="49" y="0"/>
                  </a:lnTo>
                  <a:lnTo>
                    <a:pt x="56" y="0"/>
                  </a:lnTo>
                  <a:lnTo>
                    <a:pt x="66" y="1"/>
                  </a:lnTo>
                  <a:lnTo>
                    <a:pt x="78" y="5"/>
                  </a:lnTo>
                  <a:lnTo>
                    <a:pt x="82" y="6"/>
                  </a:lnTo>
                  <a:lnTo>
                    <a:pt x="87" y="10"/>
                  </a:lnTo>
                  <a:lnTo>
                    <a:pt x="92" y="13"/>
                  </a:lnTo>
                  <a:lnTo>
                    <a:pt x="95" y="17"/>
                  </a:lnTo>
                  <a:lnTo>
                    <a:pt x="99" y="20"/>
                  </a:lnTo>
                  <a:lnTo>
                    <a:pt x="102" y="25"/>
                  </a:lnTo>
                  <a:lnTo>
                    <a:pt x="106" y="30"/>
                  </a:lnTo>
                  <a:lnTo>
                    <a:pt x="107" y="36"/>
                  </a:lnTo>
                  <a:lnTo>
                    <a:pt x="111" y="46"/>
                  </a:lnTo>
                  <a:lnTo>
                    <a:pt x="111" y="51"/>
                  </a:lnTo>
                  <a:lnTo>
                    <a:pt x="111" y="58"/>
                  </a:lnTo>
                  <a:lnTo>
                    <a:pt x="111" y="70"/>
                  </a:lnTo>
                  <a:lnTo>
                    <a:pt x="107" y="80"/>
                  </a:lnTo>
                  <a:lnTo>
                    <a:pt x="106" y="85"/>
                  </a:lnTo>
                  <a:lnTo>
                    <a:pt x="102" y="90"/>
                  </a:lnTo>
                  <a:lnTo>
                    <a:pt x="95" y="99"/>
                  </a:lnTo>
                  <a:lnTo>
                    <a:pt x="87" y="106"/>
                  </a:lnTo>
                  <a:lnTo>
                    <a:pt x="82" y="109"/>
                  </a:lnTo>
                  <a:lnTo>
                    <a:pt x="77" y="111"/>
                  </a:lnTo>
                  <a:lnTo>
                    <a:pt x="72" y="112"/>
                  </a:lnTo>
                  <a:lnTo>
                    <a:pt x="66" y="114"/>
                  </a:lnTo>
                  <a:lnTo>
                    <a:pt x="61" y="114"/>
                  </a:lnTo>
                  <a:lnTo>
                    <a:pt x="56" y="114"/>
                  </a:lnTo>
                  <a:close/>
                  <a:moveTo>
                    <a:pt x="56" y="12"/>
                  </a:moveTo>
                  <a:lnTo>
                    <a:pt x="46" y="12"/>
                  </a:lnTo>
                  <a:lnTo>
                    <a:pt x="42" y="13"/>
                  </a:lnTo>
                  <a:lnTo>
                    <a:pt x="37" y="15"/>
                  </a:lnTo>
                  <a:lnTo>
                    <a:pt x="30" y="18"/>
                  </a:lnTo>
                  <a:lnTo>
                    <a:pt x="24" y="25"/>
                  </a:lnTo>
                  <a:lnTo>
                    <a:pt x="19" y="32"/>
                  </a:lnTo>
                  <a:lnTo>
                    <a:pt x="15" y="39"/>
                  </a:lnTo>
                  <a:lnTo>
                    <a:pt x="12" y="47"/>
                  </a:lnTo>
                  <a:lnTo>
                    <a:pt x="12" y="58"/>
                  </a:lnTo>
                  <a:lnTo>
                    <a:pt x="12" y="66"/>
                  </a:lnTo>
                  <a:lnTo>
                    <a:pt x="15" y="77"/>
                  </a:lnTo>
                  <a:lnTo>
                    <a:pt x="19" y="83"/>
                  </a:lnTo>
                  <a:lnTo>
                    <a:pt x="24" y="90"/>
                  </a:lnTo>
                  <a:lnTo>
                    <a:pt x="30" y="95"/>
                  </a:lnTo>
                  <a:lnTo>
                    <a:pt x="34" y="99"/>
                  </a:lnTo>
                  <a:lnTo>
                    <a:pt x="37" y="100"/>
                  </a:lnTo>
                  <a:lnTo>
                    <a:pt x="46" y="102"/>
                  </a:lnTo>
                  <a:lnTo>
                    <a:pt x="56" y="104"/>
                  </a:lnTo>
                  <a:lnTo>
                    <a:pt x="65" y="102"/>
                  </a:lnTo>
                  <a:lnTo>
                    <a:pt x="68" y="102"/>
                  </a:lnTo>
                  <a:lnTo>
                    <a:pt x="72" y="100"/>
                  </a:lnTo>
                  <a:lnTo>
                    <a:pt x="80" y="95"/>
                  </a:lnTo>
                  <a:lnTo>
                    <a:pt x="87" y="90"/>
                  </a:lnTo>
                  <a:lnTo>
                    <a:pt x="92" y="83"/>
                  </a:lnTo>
                  <a:lnTo>
                    <a:pt x="95" y="75"/>
                  </a:lnTo>
                  <a:lnTo>
                    <a:pt x="99" y="66"/>
                  </a:lnTo>
                  <a:lnTo>
                    <a:pt x="99" y="58"/>
                  </a:lnTo>
                  <a:lnTo>
                    <a:pt x="99" y="47"/>
                  </a:lnTo>
                  <a:lnTo>
                    <a:pt x="95" y="39"/>
                  </a:lnTo>
                  <a:lnTo>
                    <a:pt x="94" y="36"/>
                  </a:lnTo>
                  <a:lnTo>
                    <a:pt x="92" y="32"/>
                  </a:lnTo>
                  <a:lnTo>
                    <a:pt x="87" y="25"/>
                  </a:lnTo>
                  <a:lnTo>
                    <a:pt x="80" y="18"/>
                  </a:lnTo>
                  <a:lnTo>
                    <a:pt x="73" y="15"/>
                  </a:lnTo>
                  <a:lnTo>
                    <a:pt x="65" y="12"/>
                  </a:lnTo>
                  <a:lnTo>
                    <a:pt x="5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42" name="Freeform 8"/>
            <p:cNvSpPr>
              <a:spLocks/>
            </p:cNvSpPr>
            <p:nvPr/>
          </p:nvSpPr>
          <p:spPr bwMode="auto">
            <a:xfrm>
              <a:off x="4985" y="730"/>
              <a:ext cx="40" cy="85"/>
            </a:xfrm>
            <a:custGeom>
              <a:avLst/>
              <a:gdLst>
                <a:gd name="T0" fmla="*/ 1 w 78"/>
                <a:gd name="T1" fmla="*/ 1 h 169"/>
                <a:gd name="T2" fmla="*/ 1 w 78"/>
                <a:gd name="T3" fmla="*/ 1 h 169"/>
                <a:gd name="T4" fmla="*/ 1 w 78"/>
                <a:gd name="T5" fmla="*/ 1 h 169"/>
                <a:gd name="T6" fmla="*/ 1 w 78"/>
                <a:gd name="T7" fmla="*/ 1 h 169"/>
                <a:gd name="T8" fmla="*/ 1 w 78"/>
                <a:gd name="T9" fmla="*/ 1 h 169"/>
                <a:gd name="T10" fmla="*/ 1 w 78"/>
                <a:gd name="T11" fmla="*/ 1 h 169"/>
                <a:gd name="T12" fmla="*/ 1 w 78"/>
                <a:gd name="T13" fmla="*/ 1 h 169"/>
                <a:gd name="T14" fmla="*/ 1 w 78"/>
                <a:gd name="T15" fmla="*/ 1 h 169"/>
                <a:gd name="T16" fmla="*/ 1 w 78"/>
                <a:gd name="T17" fmla="*/ 1 h 169"/>
                <a:gd name="T18" fmla="*/ 1 w 78"/>
                <a:gd name="T19" fmla="*/ 1 h 169"/>
                <a:gd name="T20" fmla="*/ 1 w 78"/>
                <a:gd name="T21" fmla="*/ 1 h 169"/>
                <a:gd name="T22" fmla="*/ 1 w 78"/>
                <a:gd name="T23" fmla="*/ 1 h 169"/>
                <a:gd name="T24" fmla="*/ 1 w 78"/>
                <a:gd name="T25" fmla="*/ 1 h 169"/>
                <a:gd name="T26" fmla="*/ 1 w 78"/>
                <a:gd name="T27" fmla="*/ 1 h 169"/>
                <a:gd name="T28" fmla="*/ 1 w 78"/>
                <a:gd name="T29" fmla="*/ 1 h 169"/>
                <a:gd name="T30" fmla="*/ 1 w 78"/>
                <a:gd name="T31" fmla="*/ 1 h 169"/>
                <a:gd name="T32" fmla="*/ 1 w 78"/>
                <a:gd name="T33" fmla="*/ 1 h 169"/>
                <a:gd name="T34" fmla="*/ 1 w 78"/>
                <a:gd name="T35" fmla="*/ 1 h 169"/>
                <a:gd name="T36" fmla="*/ 1 w 78"/>
                <a:gd name="T37" fmla="*/ 1 h 169"/>
                <a:gd name="T38" fmla="*/ 0 w 78"/>
                <a:gd name="T39" fmla="*/ 1 h 169"/>
                <a:gd name="T40" fmla="*/ 0 w 78"/>
                <a:gd name="T41" fmla="*/ 1 h 169"/>
                <a:gd name="T42" fmla="*/ 1 w 78"/>
                <a:gd name="T43" fmla="*/ 1 h 169"/>
                <a:gd name="T44" fmla="*/ 1 w 78"/>
                <a:gd name="T45" fmla="*/ 1 h 169"/>
                <a:gd name="T46" fmla="*/ 1 w 78"/>
                <a:gd name="T47" fmla="*/ 1 h 169"/>
                <a:gd name="T48" fmla="*/ 1 w 78"/>
                <a:gd name="T49" fmla="*/ 1 h 169"/>
                <a:gd name="T50" fmla="*/ 1 w 78"/>
                <a:gd name="T51" fmla="*/ 1 h 169"/>
                <a:gd name="T52" fmla="*/ 1 w 78"/>
                <a:gd name="T53" fmla="*/ 1 h 169"/>
                <a:gd name="T54" fmla="*/ 1 w 78"/>
                <a:gd name="T55" fmla="*/ 1 h 169"/>
                <a:gd name="T56" fmla="*/ 1 w 78"/>
                <a:gd name="T57" fmla="*/ 1 h 169"/>
                <a:gd name="T58" fmla="*/ 1 w 78"/>
                <a:gd name="T59" fmla="*/ 1 h 169"/>
                <a:gd name="T60" fmla="*/ 1 w 78"/>
                <a:gd name="T61" fmla="*/ 0 h 169"/>
                <a:gd name="T62" fmla="*/ 1 w 78"/>
                <a:gd name="T63" fmla="*/ 0 h 169"/>
                <a:gd name="T64" fmla="*/ 1 w 78"/>
                <a:gd name="T65" fmla="*/ 0 h 169"/>
                <a:gd name="T66" fmla="*/ 1 w 78"/>
                <a:gd name="T67" fmla="*/ 1 h 169"/>
                <a:gd name="T68" fmla="*/ 1 w 78"/>
                <a:gd name="T69" fmla="*/ 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69"/>
                <a:gd name="T107" fmla="*/ 78 w 78"/>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69">
                  <a:moveTo>
                    <a:pt x="78" y="16"/>
                  </a:moveTo>
                  <a:lnTo>
                    <a:pt x="68" y="12"/>
                  </a:lnTo>
                  <a:lnTo>
                    <a:pt x="63" y="12"/>
                  </a:lnTo>
                  <a:lnTo>
                    <a:pt x="59" y="10"/>
                  </a:lnTo>
                  <a:lnTo>
                    <a:pt x="53" y="12"/>
                  </a:lnTo>
                  <a:lnTo>
                    <a:pt x="47" y="14"/>
                  </a:lnTo>
                  <a:lnTo>
                    <a:pt x="42" y="16"/>
                  </a:lnTo>
                  <a:lnTo>
                    <a:pt x="39" y="19"/>
                  </a:lnTo>
                  <a:lnTo>
                    <a:pt x="35" y="24"/>
                  </a:lnTo>
                  <a:lnTo>
                    <a:pt x="34" y="31"/>
                  </a:lnTo>
                  <a:lnTo>
                    <a:pt x="32" y="38"/>
                  </a:lnTo>
                  <a:lnTo>
                    <a:pt x="32" y="45"/>
                  </a:lnTo>
                  <a:lnTo>
                    <a:pt x="32" y="60"/>
                  </a:lnTo>
                  <a:lnTo>
                    <a:pt x="54" y="60"/>
                  </a:lnTo>
                  <a:lnTo>
                    <a:pt x="54" y="69"/>
                  </a:lnTo>
                  <a:lnTo>
                    <a:pt x="32" y="69"/>
                  </a:lnTo>
                  <a:lnTo>
                    <a:pt x="32" y="169"/>
                  </a:lnTo>
                  <a:lnTo>
                    <a:pt x="20" y="169"/>
                  </a:lnTo>
                  <a:lnTo>
                    <a:pt x="20" y="69"/>
                  </a:lnTo>
                  <a:lnTo>
                    <a:pt x="0" y="69"/>
                  </a:lnTo>
                  <a:lnTo>
                    <a:pt x="0" y="60"/>
                  </a:lnTo>
                  <a:lnTo>
                    <a:pt x="20" y="60"/>
                  </a:lnTo>
                  <a:lnTo>
                    <a:pt x="20" y="41"/>
                  </a:lnTo>
                  <a:lnTo>
                    <a:pt x="22" y="31"/>
                  </a:lnTo>
                  <a:lnTo>
                    <a:pt x="23" y="24"/>
                  </a:lnTo>
                  <a:lnTo>
                    <a:pt x="27" y="16"/>
                  </a:lnTo>
                  <a:lnTo>
                    <a:pt x="29" y="14"/>
                  </a:lnTo>
                  <a:lnTo>
                    <a:pt x="32" y="10"/>
                  </a:lnTo>
                  <a:lnTo>
                    <a:pt x="37" y="5"/>
                  </a:lnTo>
                  <a:lnTo>
                    <a:pt x="44" y="2"/>
                  </a:lnTo>
                  <a:lnTo>
                    <a:pt x="51" y="0"/>
                  </a:lnTo>
                  <a:lnTo>
                    <a:pt x="59" y="0"/>
                  </a:lnTo>
                  <a:lnTo>
                    <a:pt x="68" y="0"/>
                  </a:lnTo>
                  <a:lnTo>
                    <a:pt x="78" y="4"/>
                  </a:lnTo>
                  <a:lnTo>
                    <a:pt x="7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43" name="Freeform 9"/>
            <p:cNvSpPr>
              <a:spLocks noEditPoints="1"/>
            </p:cNvSpPr>
            <p:nvPr/>
          </p:nvSpPr>
          <p:spPr bwMode="auto">
            <a:xfrm>
              <a:off x="5067" y="731"/>
              <a:ext cx="58" cy="84"/>
            </a:xfrm>
            <a:custGeom>
              <a:avLst/>
              <a:gdLst>
                <a:gd name="T0" fmla="*/ 1 w 114"/>
                <a:gd name="T1" fmla="*/ 0 h 167"/>
                <a:gd name="T2" fmla="*/ 1 w 114"/>
                <a:gd name="T3" fmla="*/ 1 h 167"/>
                <a:gd name="T4" fmla="*/ 1 w 114"/>
                <a:gd name="T5" fmla="*/ 1 h 167"/>
                <a:gd name="T6" fmla="*/ 1 w 114"/>
                <a:gd name="T7" fmla="*/ 1 h 167"/>
                <a:gd name="T8" fmla="*/ 1 w 114"/>
                <a:gd name="T9" fmla="*/ 1 h 167"/>
                <a:gd name="T10" fmla="*/ 1 w 114"/>
                <a:gd name="T11" fmla="*/ 1 h 167"/>
                <a:gd name="T12" fmla="*/ 1 w 114"/>
                <a:gd name="T13" fmla="*/ 1 h 167"/>
                <a:gd name="T14" fmla="*/ 1 w 114"/>
                <a:gd name="T15" fmla="*/ 1 h 167"/>
                <a:gd name="T16" fmla="*/ 1 w 114"/>
                <a:gd name="T17" fmla="*/ 1 h 167"/>
                <a:gd name="T18" fmla="*/ 1 w 114"/>
                <a:gd name="T19" fmla="*/ 1 h 167"/>
                <a:gd name="T20" fmla="*/ 1 w 114"/>
                <a:gd name="T21" fmla="*/ 1 h 167"/>
                <a:gd name="T22" fmla="*/ 1 w 114"/>
                <a:gd name="T23" fmla="*/ 1 h 167"/>
                <a:gd name="T24" fmla="*/ 1 w 114"/>
                <a:gd name="T25" fmla="*/ 1 h 167"/>
                <a:gd name="T26" fmla="*/ 1 w 114"/>
                <a:gd name="T27" fmla="*/ 1 h 167"/>
                <a:gd name="T28" fmla="*/ 1 w 114"/>
                <a:gd name="T29" fmla="*/ 1 h 167"/>
                <a:gd name="T30" fmla="*/ 1 w 114"/>
                <a:gd name="T31" fmla="*/ 1 h 167"/>
                <a:gd name="T32" fmla="*/ 1 w 114"/>
                <a:gd name="T33" fmla="*/ 1 h 167"/>
                <a:gd name="T34" fmla="*/ 1 w 114"/>
                <a:gd name="T35" fmla="*/ 1 h 167"/>
                <a:gd name="T36" fmla="*/ 1 w 114"/>
                <a:gd name="T37" fmla="*/ 1 h 167"/>
                <a:gd name="T38" fmla="*/ 0 w 114"/>
                <a:gd name="T39" fmla="*/ 0 h 167"/>
                <a:gd name="T40" fmla="*/ 1 w 114"/>
                <a:gd name="T41" fmla="*/ 1 h 167"/>
                <a:gd name="T42" fmla="*/ 1 w 114"/>
                <a:gd name="T43" fmla="*/ 1 h 167"/>
                <a:gd name="T44" fmla="*/ 1 w 114"/>
                <a:gd name="T45" fmla="*/ 1 h 167"/>
                <a:gd name="T46" fmla="*/ 1 w 114"/>
                <a:gd name="T47" fmla="*/ 1 h 167"/>
                <a:gd name="T48" fmla="*/ 1 w 114"/>
                <a:gd name="T49" fmla="*/ 1 h 167"/>
                <a:gd name="T50" fmla="*/ 1 w 114"/>
                <a:gd name="T51" fmla="*/ 1 h 167"/>
                <a:gd name="T52" fmla="*/ 1 w 114"/>
                <a:gd name="T53" fmla="*/ 1 h 167"/>
                <a:gd name="T54" fmla="*/ 1 w 114"/>
                <a:gd name="T55" fmla="*/ 1 h 167"/>
                <a:gd name="T56" fmla="*/ 1 w 114"/>
                <a:gd name="T57" fmla="*/ 1 h 167"/>
                <a:gd name="T58" fmla="*/ 1 w 114"/>
                <a:gd name="T59" fmla="*/ 1 h 167"/>
                <a:gd name="T60" fmla="*/ 1 w 114"/>
                <a:gd name="T61" fmla="*/ 1 h 167"/>
                <a:gd name="T62" fmla="*/ 1 w 114"/>
                <a:gd name="T63" fmla="*/ 1 h 167"/>
                <a:gd name="T64" fmla="*/ 1 w 114"/>
                <a:gd name="T65" fmla="*/ 1 h 167"/>
                <a:gd name="T66" fmla="*/ 1 w 114"/>
                <a:gd name="T67" fmla="*/ 1 h 167"/>
                <a:gd name="T68" fmla="*/ 1 w 114"/>
                <a:gd name="T69" fmla="*/ 1 h 167"/>
                <a:gd name="T70" fmla="*/ 1 w 114"/>
                <a:gd name="T71" fmla="*/ 1 h 167"/>
                <a:gd name="T72" fmla="*/ 1 w 114"/>
                <a:gd name="T73" fmla="*/ 1 h 167"/>
                <a:gd name="T74" fmla="*/ 1 w 114"/>
                <a:gd name="T75" fmla="*/ 1 h 167"/>
                <a:gd name="T76" fmla="*/ 1 w 114"/>
                <a:gd name="T77" fmla="*/ 1 h 167"/>
                <a:gd name="T78" fmla="*/ 1 w 114"/>
                <a:gd name="T79" fmla="*/ 1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4"/>
                <a:gd name="T121" fmla="*/ 0 h 167"/>
                <a:gd name="T122" fmla="*/ 114 w 11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4" h="167">
                  <a:moveTo>
                    <a:pt x="0" y="0"/>
                  </a:moveTo>
                  <a:lnTo>
                    <a:pt x="48" y="0"/>
                  </a:lnTo>
                  <a:lnTo>
                    <a:pt x="60" y="0"/>
                  </a:lnTo>
                  <a:lnTo>
                    <a:pt x="65" y="2"/>
                  </a:lnTo>
                  <a:lnTo>
                    <a:pt x="70" y="3"/>
                  </a:lnTo>
                  <a:lnTo>
                    <a:pt x="75" y="5"/>
                  </a:lnTo>
                  <a:lnTo>
                    <a:pt x="80" y="7"/>
                  </a:lnTo>
                  <a:lnTo>
                    <a:pt x="87" y="12"/>
                  </a:lnTo>
                  <a:lnTo>
                    <a:pt x="92" y="19"/>
                  </a:lnTo>
                  <a:lnTo>
                    <a:pt x="97" y="26"/>
                  </a:lnTo>
                  <a:lnTo>
                    <a:pt x="99" y="34"/>
                  </a:lnTo>
                  <a:lnTo>
                    <a:pt x="99" y="43"/>
                  </a:lnTo>
                  <a:lnTo>
                    <a:pt x="99" y="49"/>
                  </a:lnTo>
                  <a:lnTo>
                    <a:pt x="97" y="55"/>
                  </a:lnTo>
                  <a:lnTo>
                    <a:pt x="95" y="60"/>
                  </a:lnTo>
                  <a:lnTo>
                    <a:pt x="94" y="65"/>
                  </a:lnTo>
                  <a:lnTo>
                    <a:pt x="90" y="68"/>
                  </a:lnTo>
                  <a:lnTo>
                    <a:pt x="85" y="72"/>
                  </a:lnTo>
                  <a:lnTo>
                    <a:pt x="80" y="75"/>
                  </a:lnTo>
                  <a:lnTo>
                    <a:pt x="73" y="79"/>
                  </a:lnTo>
                  <a:lnTo>
                    <a:pt x="84" y="80"/>
                  </a:lnTo>
                  <a:lnTo>
                    <a:pt x="90" y="84"/>
                  </a:lnTo>
                  <a:lnTo>
                    <a:pt x="97" y="89"/>
                  </a:lnTo>
                  <a:lnTo>
                    <a:pt x="104" y="94"/>
                  </a:lnTo>
                  <a:lnTo>
                    <a:pt x="109" y="101"/>
                  </a:lnTo>
                  <a:lnTo>
                    <a:pt x="111" y="108"/>
                  </a:lnTo>
                  <a:lnTo>
                    <a:pt x="114" y="114"/>
                  </a:lnTo>
                  <a:lnTo>
                    <a:pt x="114" y="123"/>
                  </a:lnTo>
                  <a:lnTo>
                    <a:pt x="114" y="132"/>
                  </a:lnTo>
                  <a:lnTo>
                    <a:pt x="113" y="135"/>
                  </a:lnTo>
                  <a:lnTo>
                    <a:pt x="111" y="140"/>
                  </a:lnTo>
                  <a:lnTo>
                    <a:pt x="106" y="147"/>
                  </a:lnTo>
                  <a:lnTo>
                    <a:pt x="101" y="154"/>
                  </a:lnTo>
                  <a:lnTo>
                    <a:pt x="92" y="161"/>
                  </a:lnTo>
                  <a:lnTo>
                    <a:pt x="82" y="164"/>
                  </a:lnTo>
                  <a:lnTo>
                    <a:pt x="77" y="166"/>
                  </a:lnTo>
                  <a:lnTo>
                    <a:pt x="70" y="167"/>
                  </a:lnTo>
                  <a:lnTo>
                    <a:pt x="56" y="167"/>
                  </a:lnTo>
                  <a:lnTo>
                    <a:pt x="0" y="167"/>
                  </a:lnTo>
                  <a:lnTo>
                    <a:pt x="0" y="0"/>
                  </a:lnTo>
                  <a:close/>
                  <a:moveTo>
                    <a:pt x="24" y="72"/>
                  </a:moveTo>
                  <a:lnTo>
                    <a:pt x="39" y="72"/>
                  </a:lnTo>
                  <a:lnTo>
                    <a:pt x="48" y="72"/>
                  </a:lnTo>
                  <a:lnTo>
                    <a:pt x="54" y="70"/>
                  </a:lnTo>
                  <a:lnTo>
                    <a:pt x="61" y="68"/>
                  </a:lnTo>
                  <a:lnTo>
                    <a:pt x="66" y="65"/>
                  </a:lnTo>
                  <a:lnTo>
                    <a:pt x="70" y="61"/>
                  </a:lnTo>
                  <a:lnTo>
                    <a:pt x="72" y="60"/>
                  </a:lnTo>
                  <a:lnTo>
                    <a:pt x="73" y="56"/>
                  </a:lnTo>
                  <a:lnTo>
                    <a:pt x="75" y="51"/>
                  </a:lnTo>
                  <a:lnTo>
                    <a:pt x="75" y="44"/>
                  </a:lnTo>
                  <a:lnTo>
                    <a:pt x="75" y="39"/>
                  </a:lnTo>
                  <a:lnTo>
                    <a:pt x="73" y="36"/>
                  </a:lnTo>
                  <a:lnTo>
                    <a:pt x="72" y="31"/>
                  </a:lnTo>
                  <a:lnTo>
                    <a:pt x="68" y="27"/>
                  </a:lnTo>
                  <a:lnTo>
                    <a:pt x="65" y="26"/>
                  </a:lnTo>
                  <a:lnTo>
                    <a:pt x="60" y="24"/>
                  </a:lnTo>
                  <a:lnTo>
                    <a:pt x="53" y="22"/>
                  </a:lnTo>
                  <a:lnTo>
                    <a:pt x="46" y="22"/>
                  </a:lnTo>
                  <a:lnTo>
                    <a:pt x="24" y="22"/>
                  </a:lnTo>
                  <a:lnTo>
                    <a:pt x="24" y="72"/>
                  </a:lnTo>
                  <a:close/>
                  <a:moveTo>
                    <a:pt x="24" y="145"/>
                  </a:moveTo>
                  <a:lnTo>
                    <a:pt x="53" y="145"/>
                  </a:lnTo>
                  <a:lnTo>
                    <a:pt x="63" y="145"/>
                  </a:lnTo>
                  <a:lnTo>
                    <a:pt x="70" y="143"/>
                  </a:lnTo>
                  <a:lnTo>
                    <a:pt x="77" y="142"/>
                  </a:lnTo>
                  <a:lnTo>
                    <a:pt x="82" y="138"/>
                  </a:lnTo>
                  <a:lnTo>
                    <a:pt x="85" y="135"/>
                  </a:lnTo>
                  <a:lnTo>
                    <a:pt x="87" y="130"/>
                  </a:lnTo>
                  <a:lnTo>
                    <a:pt x="89" y="125"/>
                  </a:lnTo>
                  <a:lnTo>
                    <a:pt x="90" y="120"/>
                  </a:lnTo>
                  <a:lnTo>
                    <a:pt x="89" y="114"/>
                  </a:lnTo>
                  <a:lnTo>
                    <a:pt x="87" y="109"/>
                  </a:lnTo>
                  <a:lnTo>
                    <a:pt x="84" y="104"/>
                  </a:lnTo>
                  <a:lnTo>
                    <a:pt x="80" y="101"/>
                  </a:lnTo>
                  <a:lnTo>
                    <a:pt x="75" y="97"/>
                  </a:lnTo>
                  <a:lnTo>
                    <a:pt x="68" y="96"/>
                  </a:lnTo>
                  <a:lnTo>
                    <a:pt x="61" y="94"/>
                  </a:lnTo>
                  <a:lnTo>
                    <a:pt x="53" y="94"/>
                  </a:lnTo>
                  <a:lnTo>
                    <a:pt x="24" y="94"/>
                  </a:lnTo>
                  <a:lnTo>
                    <a:pt x="24"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44" name="Freeform 10"/>
            <p:cNvSpPr>
              <a:spLocks noEditPoints="1"/>
            </p:cNvSpPr>
            <p:nvPr/>
          </p:nvSpPr>
          <p:spPr bwMode="auto">
            <a:xfrm>
              <a:off x="5132" y="758"/>
              <a:ext cx="60" cy="58"/>
            </a:xfrm>
            <a:custGeom>
              <a:avLst/>
              <a:gdLst>
                <a:gd name="T0" fmla="*/ 1 w 119"/>
                <a:gd name="T1" fmla="*/ 1 h 114"/>
                <a:gd name="T2" fmla="*/ 1 w 119"/>
                <a:gd name="T3" fmla="*/ 1 h 114"/>
                <a:gd name="T4" fmla="*/ 1 w 119"/>
                <a:gd name="T5" fmla="*/ 1 h 114"/>
                <a:gd name="T6" fmla="*/ 1 w 119"/>
                <a:gd name="T7" fmla="*/ 1 h 114"/>
                <a:gd name="T8" fmla="*/ 1 w 119"/>
                <a:gd name="T9" fmla="*/ 1 h 114"/>
                <a:gd name="T10" fmla="*/ 1 w 119"/>
                <a:gd name="T11" fmla="*/ 1 h 114"/>
                <a:gd name="T12" fmla="*/ 1 w 119"/>
                <a:gd name="T13" fmla="*/ 1 h 114"/>
                <a:gd name="T14" fmla="*/ 1 w 119"/>
                <a:gd name="T15" fmla="*/ 1 h 114"/>
                <a:gd name="T16" fmla="*/ 1 w 119"/>
                <a:gd name="T17" fmla="*/ 1 h 114"/>
                <a:gd name="T18" fmla="*/ 1 w 119"/>
                <a:gd name="T19" fmla="*/ 1 h 114"/>
                <a:gd name="T20" fmla="*/ 1 w 119"/>
                <a:gd name="T21" fmla="*/ 1 h 114"/>
                <a:gd name="T22" fmla="*/ 1 w 119"/>
                <a:gd name="T23" fmla="*/ 1 h 114"/>
                <a:gd name="T24" fmla="*/ 1 w 119"/>
                <a:gd name="T25" fmla="*/ 1 h 114"/>
                <a:gd name="T26" fmla="*/ 0 w 119"/>
                <a:gd name="T27" fmla="*/ 1 h 114"/>
                <a:gd name="T28" fmla="*/ 1 w 119"/>
                <a:gd name="T29" fmla="*/ 1 h 114"/>
                <a:gd name="T30" fmla="*/ 1 w 119"/>
                <a:gd name="T31" fmla="*/ 1 h 114"/>
                <a:gd name="T32" fmla="*/ 1 w 119"/>
                <a:gd name="T33" fmla="*/ 1 h 114"/>
                <a:gd name="T34" fmla="*/ 1 w 119"/>
                <a:gd name="T35" fmla="*/ 1 h 114"/>
                <a:gd name="T36" fmla="*/ 1 w 119"/>
                <a:gd name="T37" fmla="*/ 1 h 114"/>
                <a:gd name="T38" fmla="*/ 1 w 119"/>
                <a:gd name="T39" fmla="*/ 1 h 114"/>
                <a:gd name="T40" fmla="*/ 1 w 119"/>
                <a:gd name="T41" fmla="*/ 0 h 114"/>
                <a:gd name="T42" fmla="*/ 1 w 119"/>
                <a:gd name="T43" fmla="*/ 1 h 114"/>
                <a:gd name="T44" fmla="*/ 1 w 119"/>
                <a:gd name="T45" fmla="*/ 1 h 114"/>
                <a:gd name="T46" fmla="*/ 1 w 119"/>
                <a:gd name="T47" fmla="*/ 1 h 114"/>
                <a:gd name="T48" fmla="*/ 1 w 119"/>
                <a:gd name="T49" fmla="*/ 1 h 114"/>
                <a:gd name="T50" fmla="*/ 1 w 119"/>
                <a:gd name="T51" fmla="*/ 1 h 114"/>
                <a:gd name="T52" fmla="*/ 1 w 119"/>
                <a:gd name="T53" fmla="*/ 1 h 114"/>
                <a:gd name="T54" fmla="*/ 1 w 119"/>
                <a:gd name="T55" fmla="*/ 1 h 114"/>
                <a:gd name="T56" fmla="*/ 1 w 119"/>
                <a:gd name="T57" fmla="*/ 1 h 114"/>
                <a:gd name="T58" fmla="*/ 1 w 119"/>
                <a:gd name="T59" fmla="*/ 1 h 114"/>
                <a:gd name="T60" fmla="*/ 1 w 119"/>
                <a:gd name="T61" fmla="*/ 1 h 114"/>
                <a:gd name="T62" fmla="*/ 1 w 119"/>
                <a:gd name="T63" fmla="*/ 1 h 114"/>
                <a:gd name="T64" fmla="*/ 1 w 119"/>
                <a:gd name="T65" fmla="*/ 1 h 114"/>
                <a:gd name="T66" fmla="*/ 1 w 119"/>
                <a:gd name="T67" fmla="*/ 1 h 114"/>
                <a:gd name="T68" fmla="*/ 1 w 119"/>
                <a:gd name="T69" fmla="*/ 1 h 114"/>
                <a:gd name="T70" fmla="*/ 1 w 119"/>
                <a:gd name="T71" fmla="*/ 1 h 114"/>
                <a:gd name="T72" fmla="*/ 1 w 119"/>
                <a:gd name="T73" fmla="*/ 1 h 114"/>
                <a:gd name="T74" fmla="*/ 1 w 119"/>
                <a:gd name="T75" fmla="*/ 1 h 114"/>
                <a:gd name="T76" fmla="*/ 1 w 119"/>
                <a:gd name="T77" fmla="*/ 1 h 114"/>
                <a:gd name="T78" fmla="*/ 1 w 119"/>
                <a:gd name="T79" fmla="*/ 1 h 114"/>
                <a:gd name="T80" fmla="*/ 1 w 119"/>
                <a:gd name="T81" fmla="*/ 1 h 114"/>
                <a:gd name="T82" fmla="*/ 1 w 119"/>
                <a:gd name="T83" fmla="*/ 1 h 114"/>
                <a:gd name="T84" fmla="*/ 1 w 119"/>
                <a:gd name="T85" fmla="*/ 1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9"/>
                <a:gd name="T130" fmla="*/ 0 h 114"/>
                <a:gd name="T131" fmla="*/ 119 w 119"/>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9" h="114">
                  <a:moveTo>
                    <a:pt x="119" y="56"/>
                  </a:moveTo>
                  <a:lnTo>
                    <a:pt x="118" y="68"/>
                  </a:lnTo>
                  <a:lnTo>
                    <a:pt x="114" y="80"/>
                  </a:lnTo>
                  <a:lnTo>
                    <a:pt x="113" y="85"/>
                  </a:lnTo>
                  <a:lnTo>
                    <a:pt x="109" y="90"/>
                  </a:lnTo>
                  <a:lnTo>
                    <a:pt x="106" y="94"/>
                  </a:lnTo>
                  <a:lnTo>
                    <a:pt x="102" y="99"/>
                  </a:lnTo>
                  <a:lnTo>
                    <a:pt x="97" y="102"/>
                  </a:lnTo>
                  <a:lnTo>
                    <a:pt x="94" y="106"/>
                  </a:lnTo>
                  <a:lnTo>
                    <a:pt x="89" y="109"/>
                  </a:lnTo>
                  <a:lnTo>
                    <a:pt x="84" y="111"/>
                  </a:lnTo>
                  <a:lnTo>
                    <a:pt x="78" y="112"/>
                  </a:lnTo>
                  <a:lnTo>
                    <a:pt x="72" y="114"/>
                  </a:lnTo>
                  <a:lnTo>
                    <a:pt x="65" y="114"/>
                  </a:lnTo>
                  <a:lnTo>
                    <a:pt x="60" y="114"/>
                  </a:lnTo>
                  <a:lnTo>
                    <a:pt x="46" y="114"/>
                  </a:lnTo>
                  <a:lnTo>
                    <a:pt x="36" y="111"/>
                  </a:lnTo>
                  <a:lnTo>
                    <a:pt x="30" y="109"/>
                  </a:lnTo>
                  <a:lnTo>
                    <a:pt x="25" y="106"/>
                  </a:lnTo>
                  <a:lnTo>
                    <a:pt x="17" y="99"/>
                  </a:lnTo>
                  <a:lnTo>
                    <a:pt x="13" y="94"/>
                  </a:lnTo>
                  <a:lnTo>
                    <a:pt x="10" y="90"/>
                  </a:lnTo>
                  <a:lnTo>
                    <a:pt x="7" y="85"/>
                  </a:lnTo>
                  <a:lnTo>
                    <a:pt x="5" y="80"/>
                  </a:lnTo>
                  <a:lnTo>
                    <a:pt x="3" y="75"/>
                  </a:lnTo>
                  <a:lnTo>
                    <a:pt x="1" y="68"/>
                  </a:lnTo>
                  <a:lnTo>
                    <a:pt x="1" y="63"/>
                  </a:lnTo>
                  <a:lnTo>
                    <a:pt x="0" y="56"/>
                  </a:lnTo>
                  <a:lnTo>
                    <a:pt x="1" y="44"/>
                  </a:lnTo>
                  <a:lnTo>
                    <a:pt x="5" y="34"/>
                  </a:lnTo>
                  <a:lnTo>
                    <a:pt x="7" y="32"/>
                  </a:lnTo>
                  <a:lnTo>
                    <a:pt x="7" y="29"/>
                  </a:lnTo>
                  <a:lnTo>
                    <a:pt x="10" y="25"/>
                  </a:lnTo>
                  <a:lnTo>
                    <a:pt x="17" y="17"/>
                  </a:lnTo>
                  <a:lnTo>
                    <a:pt x="22" y="12"/>
                  </a:lnTo>
                  <a:lnTo>
                    <a:pt x="25" y="10"/>
                  </a:lnTo>
                  <a:lnTo>
                    <a:pt x="30" y="6"/>
                  </a:lnTo>
                  <a:lnTo>
                    <a:pt x="36" y="5"/>
                  </a:lnTo>
                  <a:lnTo>
                    <a:pt x="41" y="3"/>
                  </a:lnTo>
                  <a:lnTo>
                    <a:pt x="48" y="1"/>
                  </a:lnTo>
                  <a:lnTo>
                    <a:pt x="53" y="0"/>
                  </a:lnTo>
                  <a:lnTo>
                    <a:pt x="60" y="0"/>
                  </a:lnTo>
                  <a:lnTo>
                    <a:pt x="72" y="1"/>
                  </a:lnTo>
                  <a:lnTo>
                    <a:pt x="84" y="5"/>
                  </a:lnTo>
                  <a:lnTo>
                    <a:pt x="92" y="8"/>
                  </a:lnTo>
                  <a:lnTo>
                    <a:pt x="97" y="12"/>
                  </a:lnTo>
                  <a:lnTo>
                    <a:pt x="102" y="15"/>
                  </a:lnTo>
                  <a:lnTo>
                    <a:pt x="106" y="20"/>
                  </a:lnTo>
                  <a:lnTo>
                    <a:pt x="109" y="24"/>
                  </a:lnTo>
                  <a:lnTo>
                    <a:pt x="114" y="34"/>
                  </a:lnTo>
                  <a:lnTo>
                    <a:pt x="116" y="39"/>
                  </a:lnTo>
                  <a:lnTo>
                    <a:pt x="118" y="44"/>
                  </a:lnTo>
                  <a:lnTo>
                    <a:pt x="118" y="51"/>
                  </a:lnTo>
                  <a:lnTo>
                    <a:pt x="119" y="56"/>
                  </a:lnTo>
                  <a:close/>
                  <a:moveTo>
                    <a:pt x="24" y="56"/>
                  </a:moveTo>
                  <a:lnTo>
                    <a:pt x="24" y="65"/>
                  </a:lnTo>
                  <a:lnTo>
                    <a:pt x="25" y="73"/>
                  </a:lnTo>
                  <a:lnTo>
                    <a:pt x="29" y="78"/>
                  </a:lnTo>
                  <a:lnTo>
                    <a:pt x="32" y="85"/>
                  </a:lnTo>
                  <a:lnTo>
                    <a:pt x="37" y="88"/>
                  </a:lnTo>
                  <a:lnTo>
                    <a:pt x="44" y="92"/>
                  </a:lnTo>
                  <a:lnTo>
                    <a:pt x="51" y="95"/>
                  </a:lnTo>
                  <a:lnTo>
                    <a:pt x="58" y="95"/>
                  </a:lnTo>
                  <a:lnTo>
                    <a:pt x="66" y="95"/>
                  </a:lnTo>
                  <a:lnTo>
                    <a:pt x="75" y="92"/>
                  </a:lnTo>
                  <a:lnTo>
                    <a:pt x="80" y="90"/>
                  </a:lnTo>
                  <a:lnTo>
                    <a:pt x="87" y="85"/>
                  </a:lnTo>
                  <a:lnTo>
                    <a:pt x="90" y="80"/>
                  </a:lnTo>
                  <a:lnTo>
                    <a:pt x="94" y="73"/>
                  </a:lnTo>
                  <a:lnTo>
                    <a:pt x="95" y="65"/>
                  </a:lnTo>
                  <a:lnTo>
                    <a:pt x="95" y="56"/>
                  </a:lnTo>
                  <a:lnTo>
                    <a:pt x="95" y="49"/>
                  </a:lnTo>
                  <a:lnTo>
                    <a:pt x="94" y="42"/>
                  </a:lnTo>
                  <a:lnTo>
                    <a:pt x="90" y="36"/>
                  </a:lnTo>
                  <a:lnTo>
                    <a:pt x="85" y="30"/>
                  </a:lnTo>
                  <a:lnTo>
                    <a:pt x="80" y="25"/>
                  </a:lnTo>
                  <a:lnTo>
                    <a:pt x="73" y="22"/>
                  </a:lnTo>
                  <a:lnTo>
                    <a:pt x="66" y="20"/>
                  </a:lnTo>
                  <a:lnTo>
                    <a:pt x="58" y="20"/>
                  </a:lnTo>
                  <a:lnTo>
                    <a:pt x="51" y="20"/>
                  </a:lnTo>
                  <a:lnTo>
                    <a:pt x="44" y="22"/>
                  </a:lnTo>
                  <a:lnTo>
                    <a:pt x="39" y="25"/>
                  </a:lnTo>
                  <a:lnTo>
                    <a:pt x="32" y="30"/>
                  </a:lnTo>
                  <a:lnTo>
                    <a:pt x="29" y="36"/>
                  </a:lnTo>
                  <a:lnTo>
                    <a:pt x="25" y="42"/>
                  </a:lnTo>
                  <a:lnTo>
                    <a:pt x="24" y="49"/>
                  </a:lnTo>
                  <a:lnTo>
                    <a:pt x="2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45" name="Rectangle 11"/>
            <p:cNvSpPr>
              <a:spLocks noChangeArrowheads="1"/>
            </p:cNvSpPr>
            <p:nvPr/>
          </p:nvSpPr>
          <p:spPr bwMode="auto">
            <a:xfrm>
              <a:off x="5205" y="731"/>
              <a:ext cx="11" cy="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Geneva"/>
                  <a:cs typeface="Geneva"/>
                </a:defRPr>
              </a:lvl1pPr>
              <a:lvl2pPr marL="742950" indent="-285750" eaLnBrk="0" hangingPunct="0">
                <a:spcBef>
                  <a:spcPct val="20000"/>
                </a:spcBef>
                <a:buFont typeface="Arial" pitchFamily="34" charset="0"/>
                <a:buChar char="–"/>
                <a:defRPr sz="2800">
                  <a:solidFill>
                    <a:schemeClr val="tx1"/>
                  </a:solidFill>
                  <a:latin typeface="Calibri" pitchFamily="34" charset="0"/>
                  <a:ea typeface="Geneva"/>
                  <a:cs typeface="Geneva"/>
                </a:defRPr>
              </a:lvl2pPr>
              <a:lvl3pPr marL="1143000" indent="-228600" eaLnBrk="0" hangingPunct="0">
                <a:spcBef>
                  <a:spcPct val="20000"/>
                </a:spcBef>
                <a:buFont typeface="Arial" pitchFamily="34" charset="0"/>
                <a:buChar char="•"/>
                <a:defRPr sz="2400">
                  <a:solidFill>
                    <a:schemeClr val="tx1"/>
                  </a:solidFill>
                  <a:latin typeface="Calibri" pitchFamily="34" charset="0"/>
                  <a:ea typeface="Geneva"/>
                  <a:cs typeface="Geneva"/>
                </a:defRPr>
              </a:lvl3pPr>
              <a:lvl4pPr marL="1600200" indent="-228600" eaLnBrk="0" hangingPunct="0">
                <a:spcBef>
                  <a:spcPct val="20000"/>
                </a:spcBef>
                <a:buFont typeface="Arial" pitchFamily="34" charset="0"/>
                <a:buChar char="–"/>
                <a:defRPr sz="2000">
                  <a:solidFill>
                    <a:schemeClr val="tx1"/>
                  </a:solidFill>
                  <a:latin typeface="Calibri" pitchFamily="34" charset="0"/>
                  <a:ea typeface="Geneva"/>
                  <a:cs typeface="Geneva"/>
                </a:defRPr>
              </a:lvl4pPr>
              <a:lvl5pPr marL="2057400" indent="-228600" eaLnBrk="0" hangingPunct="0">
                <a:spcBef>
                  <a:spcPct val="20000"/>
                </a:spcBef>
                <a:buFont typeface="Arial" pitchFamily="34" charset="0"/>
                <a:buChar char="»"/>
                <a:defRPr sz="2000">
                  <a:solidFill>
                    <a:schemeClr val="tx1"/>
                  </a:solidFill>
                  <a:latin typeface="Calibri" pitchFamily="34" charset="0"/>
                  <a:ea typeface="Geneva"/>
                  <a:cs typeface="Geneva"/>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a:cs typeface="Geneva"/>
                </a:defRPr>
              </a:lvl9pPr>
            </a:lstStyle>
            <a:p>
              <a:pPr>
                <a:spcBef>
                  <a:spcPct val="0"/>
                </a:spcBef>
                <a:buFontTx/>
                <a:buNone/>
              </a:pPr>
              <a:endParaRPr lang="en-US" altLang="en-US" sz="1800">
                <a:cs typeface="Arial" pitchFamily="34" charset="0"/>
              </a:endParaRPr>
            </a:p>
          </p:txBody>
        </p:sp>
        <p:sp>
          <p:nvSpPr>
            <p:cNvPr id="95246" name="Freeform 12"/>
            <p:cNvSpPr>
              <a:spLocks/>
            </p:cNvSpPr>
            <p:nvPr/>
          </p:nvSpPr>
          <p:spPr bwMode="auto">
            <a:xfrm>
              <a:off x="5226" y="748"/>
              <a:ext cx="41" cy="68"/>
            </a:xfrm>
            <a:custGeom>
              <a:avLst/>
              <a:gdLst>
                <a:gd name="T0" fmla="*/ 1 w 82"/>
                <a:gd name="T1" fmla="*/ 1 h 135"/>
                <a:gd name="T2" fmla="*/ 1 w 82"/>
                <a:gd name="T3" fmla="*/ 1 h 135"/>
                <a:gd name="T4" fmla="*/ 1 w 82"/>
                <a:gd name="T5" fmla="*/ 1 h 135"/>
                <a:gd name="T6" fmla="*/ 1 w 82"/>
                <a:gd name="T7" fmla="*/ 1 h 135"/>
                <a:gd name="T8" fmla="*/ 1 w 82"/>
                <a:gd name="T9" fmla="*/ 1 h 135"/>
                <a:gd name="T10" fmla="*/ 1 w 82"/>
                <a:gd name="T11" fmla="*/ 1 h 135"/>
                <a:gd name="T12" fmla="*/ 1 w 82"/>
                <a:gd name="T13" fmla="*/ 1 h 135"/>
                <a:gd name="T14" fmla="*/ 1 w 82"/>
                <a:gd name="T15" fmla="*/ 1 h 135"/>
                <a:gd name="T16" fmla="*/ 1 w 82"/>
                <a:gd name="T17" fmla="*/ 1 h 135"/>
                <a:gd name="T18" fmla="*/ 1 w 82"/>
                <a:gd name="T19" fmla="*/ 1 h 135"/>
                <a:gd name="T20" fmla="*/ 1 w 82"/>
                <a:gd name="T21" fmla="*/ 1 h 135"/>
                <a:gd name="T22" fmla="*/ 1 w 82"/>
                <a:gd name="T23" fmla="*/ 1 h 135"/>
                <a:gd name="T24" fmla="*/ 1 w 82"/>
                <a:gd name="T25" fmla="*/ 1 h 135"/>
                <a:gd name="T26" fmla="*/ 1 w 82"/>
                <a:gd name="T27" fmla="*/ 1 h 135"/>
                <a:gd name="T28" fmla="*/ 1 w 82"/>
                <a:gd name="T29" fmla="*/ 1 h 135"/>
                <a:gd name="T30" fmla="*/ 1 w 82"/>
                <a:gd name="T31" fmla="*/ 1 h 135"/>
                <a:gd name="T32" fmla="*/ 1 w 82"/>
                <a:gd name="T33" fmla="*/ 1 h 135"/>
                <a:gd name="T34" fmla="*/ 1 w 82"/>
                <a:gd name="T35" fmla="*/ 1 h 135"/>
                <a:gd name="T36" fmla="*/ 1 w 82"/>
                <a:gd name="T37" fmla="*/ 1 h 135"/>
                <a:gd name="T38" fmla="*/ 1 w 82"/>
                <a:gd name="T39" fmla="*/ 1 h 135"/>
                <a:gd name="T40" fmla="*/ 1 w 82"/>
                <a:gd name="T41" fmla="*/ 1 h 135"/>
                <a:gd name="T42" fmla="*/ 1 w 82"/>
                <a:gd name="T43" fmla="*/ 1 h 135"/>
                <a:gd name="T44" fmla="*/ 1 w 82"/>
                <a:gd name="T45" fmla="*/ 1 h 135"/>
                <a:gd name="T46" fmla="*/ 1 w 82"/>
                <a:gd name="T47" fmla="*/ 1 h 135"/>
                <a:gd name="T48" fmla="*/ 1 w 82"/>
                <a:gd name="T49" fmla="*/ 1 h 135"/>
                <a:gd name="T50" fmla="*/ 1 w 82"/>
                <a:gd name="T51" fmla="*/ 1 h 135"/>
                <a:gd name="T52" fmla="*/ 1 w 82"/>
                <a:gd name="T53" fmla="*/ 1 h 135"/>
                <a:gd name="T54" fmla="*/ 1 w 82"/>
                <a:gd name="T55" fmla="*/ 1 h 135"/>
                <a:gd name="T56" fmla="*/ 1 w 82"/>
                <a:gd name="T57" fmla="*/ 1 h 135"/>
                <a:gd name="T58" fmla="*/ 0 w 82"/>
                <a:gd name="T59" fmla="*/ 1 h 135"/>
                <a:gd name="T60" fmla="*/ 0 w 82"/>
                <a:gd name="T61" fmla="*/ 1 h 135"/>
                <a:gd name="T62" fmla="*/ 1 w 82"/>
                <a:gd name="T63" fmla="*/ 0 h 135"/>
                <a:gd name="T64" fmla="*/ 1 w 82"/>
                <a:gd name="T65" fmla="*/ 1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135"/>
                <a:gd name="T101" fmla="*/ 82 w 82"/>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135">
                  <a:moveTo>
                    <a:pt x="41" y="24"/>
                  </a:moveTo>
                  <a:lnTo>
                    <a:pt x="77" y="24"/>
                  </a:lnTo>
                  <a:lnTo>
                    <a:pt x="77" y="43"/>
                  </a:lnTo>
                  <a:lnTo>
                    <a:pt x="41" y="43"/>
                  </a:lnTo>
                  <a:lnTo>
                    <a:pt x="41" y="99"/>
                  </a:lnTo>
                  <a:lnTo>
                    <a:pt x="41" y="104"/>
                  </a:lnTo>
                  <a:lnTo>
                    <a:pt x="43" y="108"/>
                  </a:lnTo>
                  <a:lnTo>
                    <a:pt x="46" y="113"/>
                  </a:lnTo>
                  <a:lnTo>
                    <a:pt x="51" y="115"/>
                  </a:lnTo>
                  <a:lnTo>
                    <a:pt x="55" y="116"/>
                  </a:lnTo>
                  <a:lnTo>
                    <a:pt x="57" y="116"/>
                  </a:lnTo>
                  <a:lnTo>
                    <a:pt x="63" y="116"/>
                  </a:lnTo>
                  <a:lnTo>
                    <a:pt x="69" y="115"/>
                  </a:lnTo>
                  <a:lnTo>
                    <a:pt x="75" y="111"/>
                  </a:lnTo>
                  <a:lnTo>
                    <a:pt x="82" y="108"/>
                  </a:lnTo>
                  <a:lnTo>
                    <a:pt x="82" y="128"/>
                  </a:lnTo>
                  <a:lnTo>
                    <a:pt x="75" y="132"/>
                  </a:lnTo>
                  <a:lnTo>
                    <a:pt x="69" y="133"/>
                  </a:lnTo>
                  <a:lnTo>
                    <a:pt x="62" y="135"/>
                  </a:lnTo>
                  <a:lnTo>
                    <a:pt x="55" y="135"/>
                  </a:lnTo>
                  <a:lnTo>
                    <a:pt x="48" y="135"/>
                  </a:lnTo>
                  <a:lnTo>
                    <a:pt x="41" y="133"/>
                  </a:lnTo>
                  <a:lnTo>
                    <a:pt x="34" y="130"/>
                  </a:lnTo>
                  <a:lnTo>
                    <a:pt x="29" y="127"/>
                  </a:lnTo>
                  <a:lnTo>
                    <a:pt x="24" y="121"/>
                  </a:lnTo>
                  <a:lnTo>
                    <a:pt x="22" y="115"/>
                  </a:lnTo>
                  <a:lnTo>
                    <a:pt x="21" y="108"/>
                  </a:lnTo>
                  <a:lnTo>
                    <a:pt x="19" y="101"/>
                  </a:lnTo>
                  <a:lnTo>
                    <a:pt x="19" y="43"/>
                  </a:lnTo>
                  <a:lnTo>
                    <a:pt x="0" y="43"/>
                  </a:lnTo>
                  <a:lnTo>
                    <a:pt x="0" y="41"/>
                  </a:lnTo>
                  <a:lnTo>
                    <a:pt x="41" y="0"/>
                  </a:lnTo>
                  <a:lnTo>
                    <a:pt x="4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47" name="Freeform 13"/>
            <p:cNvSpPr>
              <a:spLocks noEditPoints="1"/>
            </p:cNvSpPr>
            <p:nvPr/>
          </p:nvSpPr>
          <p:spPr bwMode="auto">
            <a:xfrm>
              <a:off x="5273" y="758"/>
              <a:ext cx="59" cy="58"/>
            </a:xfrm>
            <a:custGeom>
              <a:avLst/>
              <a:gdLst>
                <a:gd name="T0" fmla="*/ 1 w 118"/>
                <a:gd name="T1" fmla="*/ 1 h 114"/>
                <a:gd name="T2" fmla="*/ 1 w 118"/>
                <a:gd name="T3" fmla="*/ 1 h 114"/>
                <a:gd name="T4" fmla="*/ 1 w 118"/>
                <a:gd name="T5" fmla="*/ 1 h 114"/>
                <a:gd name="T6" fmla="*/ 1 w 118"/>
                <a:gd name="T7" fmla="*/ 1 h 114"/>
                <a:gd name="T8" fmla="*/ 1 w 118"/>
                <a:gd name="T9" fmla="*/ 1 h 114"/>
                <a:gd name="T10" fmla="*/ 1 w 118"/>
                <a:gd name="T11" fmla="*/ 1 h 114"/>
                <a:gd name="T12" fmla="*/ 1 w 118"/>
                <a:gd name="T13" fmla="*/ 1 h 114"/>
                <a:gd name="T14" fmla="*/ 1 w 118"/>
                <a:gd name="T15" fmla="*/ 1 h 114"/>
                <a:gd name="T16" fmla="*/ 1 w 118"/>
                <a:gd name="T17" fmla="*/ 1 h 114"/>
                <a:gd name="T18" fmla="*/ 1 w 118"/>
                <a:gd name="T19" fmla="*/ 1 h 114"/>
                <a:gd name="T20" fmla="*/ 1 w 118"/>
                <a:gd name="T21" fmla="*/ 1 h 114"/>
                <a:gd name="T22" fmla="*/ 1 w 118"/>
                <a:gd name="T23" fmla="*/ 1 h 114"/>
                <a:gd name="T24" fmla="*/ 0 w 118"/>
                <a:gd name="T25" fmla="*/ 1 h 114"/>
                <a:gd name="T26" fmla="*/ 0 w 118"/>
                <a:gd name="T27" fmla="*/ 1 h 114"/>
                <a:gd name="T28" fmla="*/ 1 w 118"/>
                <a:gd name="T29" fmla="*/ 1 h 114"/>
                <a:gd name="T30" fmla="*/ 1 w 118"/>
                <a:gd name="T31" fmla="*/ 1 h 114"/>
                <a:gd name="T32" fmla="*/ 1 w 118"/>
                <a:gd name="T33" fmla="*/ 1 h 114"/>
                <a:gd name="T34" fmla="*/ 1 w 118"/>
                <a:gd name="T35" fmla="*/ 1 h 114"/>
                <a:gd name="T36" fmla="*/ 1 w 118"/>
                <a:gd name="T37" fmla="*/ 1 h 114"/>
                <a:gd name="T38" fmla="*/ 1 w 118"/>
                <a:gd name="T39" fmla="*/ 1 h 114"/>
                <a:gd name="T40" fmla="*/ 1 w 118"/>
                <a:gd name="T41" fmla="*/ 0 h 114"/>
                <a:gd name="T42" fmla="*/ 1 w 118"/>
                <a:gd name="T43" fmla="*/ 1 h 114"/>
                <a:gd name="T44" fmla="*/ 1 w 118"/>
                <a:gd name="T45" fmla="*/ 1 h 114"/>
                <a:gd name="T46" fmla="*/ 1 w 118"/>
                <a:gd name="T47" fmla="*/ 1 h 114"/>
                <a:gd name="T48" fmla="*/ 1 w 118"/>
                <a:gd name="T49" fmla="*/ 1 h 114"/>
                <a:gd name="T50" fmla="*/ 1 w 118"/>
                <a:gd name="T51" fmla="*/ 1 h 114"/>
                <a:gd name="T52" fmla="*/ 1 w 118"/>
                <a:gd name="T53" fmla="*/ 1 h 114"/>
                <a:gd name="T54" fmla="*/ 1 w 118"/>
                <a:gd name="T55" fmla="*/ 1 h 114"/>
                <a:gd name="T56" fmla="*/ 1 w 118"/>
                <a:gd name="T57" fmla="*/ 1 h 114"/>
                <a:gd name="T58" fmla="*/ 1 w 118"/>
                <a:gd name="T59" fmla="*/ 1 h 114"/>
                <a:gd name="T60" fmla="*/ 1 w 118"/>
                <a:gd name="T61" fmla="*/ 1 h 114"/>
                <a:gd name="T62" fmla="*/ 1 w 118"/>
                <a:gd name="T63" fmla="*/ 1 h 114"/>
                <a:gd name="T64" fmla="*/ 1 w 118"/>
                <a:gd name="T65" fmla="*/ 1 h 114"/>
                <a:gd name="T66" fmla="*/ 1 w 118"/>
                <a:gd name="T67" fmla="*/ 1 h 114"/>
                <a:gd name="T68" fmla="*/ 1 w 118"/>
                <a:gd name="T69" fmla="*/ 1 h 114"/>
                <a:gd name="T70" fmla="*/ 1 w 118"/>
                <a:gd name="T71" fmla="*/ 1 h 114"/>
                <a:gd name="T72" fmla="*/ 1 w 118"/>
                <a:gd name="T73" fmla="*/ 1 h 114"/>
                <a:gd name="T74" fmla="*/ 1 w 118"/>
                <a:gd name="T75" fmla="*/ 1 h 114"/>
                <a:gd name="T76" fmla="*/ 1 w 118"/>
                <a:gd name="T77" fmla="*/ 1 h 114"/>
                <a:gd name="T78" fmla="*/ 1 w 118"/>
                <a:gd name="T79" fmla="*/ 1 h 114"/>
                <a:gd name="T80" fmla="*/ 1 w 118"/>
                <a:gd name="T81" fmla="*/ 1 h 114"/>
                <a:gd name="T82" fmla="*/ 1 w 118"/>
                <a:gd name="T83" fmla="*/ 1 h 114"/>
                <a:gd name="T84" fmla="*/ 1 w 118"/>
                <a:gd name="T85" fmla="*/ 1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8"/>
                <a:gd name="T130" fmla="*/ 0 h 114"/>
                <a:gd name="T131" fmla="*/ 118 w 118"/>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8" h="114">
                  <a:moveTo>
                    <a:pt x="118" y="56"/>
                  </a:moveTo>
                  <a:lnTo>
                    <a:pt x="116" y="68"/>
                  </a:lnTo>
                  <a:lnTo>
                    <a:pt x="115" y="80"/>
                  </a:lnTo>
                  <a:lnTo>
                    <a:pt x="111" y="85"/>
                  </a:lnTo>
                  <a:lnTo>
                    <a:pt x="108" y="90"/>
                  </a:lnTo>
                  <a:lnTo>
                    <a:pt x="106" y="94"/>
                  </a:lnTo>
                  <a:lnTo>
                    <a:pt x="101" y="99"/>
                  </a:lnTo>
                  <a:lnTo>
                    <a:pt x="98" y="102"/>
                  </a:lnTo>
                  <a:lnTo>
                    <a:pt x="93" y="106"/>
                  </a:lnTo>
                  <a:lnTo>
                    <a:pt x="87" y="109"/>
                  </a:lnTo>
                  <a:lnTo>
                    <a:pt x="82" y="111"/>
                  </a:lnTo>
                  <a:lnTo>
                    <a:pt x="77" y="112"/>
                  </a:lnTo>
                  <a:lnTo>
                    <a:pt x="70" y="114"/>
                  </a:lnTo>
                  <a:lnTo>
                    <a:pt x="65" y="114"/>
                  </a:lnTo>
                  <a:lnTo>
                    <a:pt x="58" y="114"/>
                  </a:lnTo>
                  <a:lnTo>
                    <a:pt x="46" y="114"/>
                  </a:lnTo>
                  <a:lnTo>
                    <a:pt x="34" y="111"/>
                  </a:lnTo>
                  <a:lnTo>
                    <a:pt x="29" y="109"/>
                  </a:lnTo>
                  <a:lnTo>
                    <a:pt x="26" y="106"/>
                  </a:lnTo>
                  <a:lnTo>
                    <a:pt x="16" y="99"/>
                  </a:lnTo>
                  <a:lnTo>
                    <a:pt x="12" y="94"/>
                  </a:lnTo>
                  <a:lnTo>
                    <a:pt x="9" y="90"/>
                  </a:lnTo>
                  <a:lnTo>
                    <a:pt x="7" y="85"/>
                  </a:lnTo>
                  <a:lnTo>
                    <a:pt x="4" y="80"/>
                  </a:lnTo>
                  <a:lnTo>
                    <a:pt x="2" y="75"/>
                  </a:lnTo>
                  <a:lnTo>
                    <a:pt x="0" y="68"/>
                  </a:lnTo>
                  <a:lnTo>
                    <a:pt x="0" y="63"/>
                  </a:lnTo>
                  <a:lnTo>
                    <a:pt x="0" y="56"/>
                  </a:lnTo>
                  <a:lnTo>
                    <a:pt x="0" y="44"/>
                  </a:lnTo>
                  <a:lnTo>
                    <a:pt x="4" y="34"/>
                  </a:lnTo>
                  <a:lnTo>
                    <a:pt x="5" y="32"/>
                  </a:lnTo>
                  <a:lnTo>
                    <a:pt x="7" y="29"/>
                  </a:lnTo>
                  <a:lnTo>
                    <a:pt x="9" y="25"/>
                  </a:lnTo>
                  <a:lnTo>
                    <a:pt x="17" y="17"/>
                  </a:lnTo>
                  <a:lnTo>
                    <a:pt x="21" y="12"/>
                  </a:lnTo>
                  <a:lnTo>
                    <a:pt x="26" y="10"/>
                  </a:lnTo>
                  <a:lnTo>
                    <a:pt x="31" y="6"/>
                  </a:lnTo>
                  <a:lnTo>
                    <a:pt x="36" y="5"/>
                  </a:lnTo>
                  <a:lnTo>
                    <a:pt x="41" y="3"/>
                  </a:lnTo>
                  <a:lnTo>
                    <a:pt x="46" y="1"/>
                  </a:lnTo>
                  <a:lnTo>
                    <a:pt x="51" y="0"/>
                  </a:lnTo>
                  <a:lnTo>
                    <a:pt x="58" y="0"/>
                  </a:lnTo>
                  <a:lnTo>
                    <a:pt x="70" y="1"/>
                  </a:lnTo>
                  <a:lnTo>
                    <a:pt x="82" y="5"/>
                  </a:lnTo>
                  <a:lnTo>
                    <a:pt x="93" y="8"/>
                  </a:lnTo>
                  <a:lnTo>
                    <a:pt x="98" y="12"/>
                  </a:lnTo>
                  <a:lnTo>
                    <a:pt x="101" y="15"/>
                  </a:lnTo>
                  <a:lnTo>
                    <a:pt x="105" y="20"/>
                  </a:lnTo>
                  <a:lnTo>
                    <a:pt x="108" y="24"/>
                  </a:lnTo>
                  <a:lnTo>
                    <a:pt x="113" y="34"/>
                  </a:lnTo>
                  <a:lnTo>
                    <a:pt x="116" y="39"/>
                  </a:lnTo>
                  <a:lnTo>
                    <a:pt x="116" y="44"/>
                  </a:lnTo>
                  <a:lnTo>
                    <a:pt x="118" y="51"/>
                  </a:lnTo>
                  <a:lnTo>
                    <a:pt x="118" y="56"/>
                  </a:lnTo>
                  <a:close/>
                  <a:moveTo>
                    <a:pt x="22" y="56"/>
                  </a:moveTo>
                  <a:lnTo>
                    <a:pt x="22" y="65"/>
                  </a:lnTo>
                  <a:lnTo>
                    <a:pt x="24" y="73"/>
                  </a:lnTo>
                  <a:lnTo>
                    <a:pt x="28" y="78"/>
                  </a:lnTo>
                  <a:lnTo>
                    <a:pt x="33" y="85"/>
                  </a:lnTo>
                  <a:lnTo>
                    <a:pt x="38" y="88"/>
                  </a:lnTo>
                  <a:lnTo>
                    <a:pt x="43" y="92"/>
                  </a:lnTo>
                  <a:lnTo>
                    <a:pt x="50" y="95"/>
                  </a:lnTo>
                  <a:lnTo>
                    <a:pt x="58" y="95"/>
                  </a:lnTo>
                  <a:lnTo>
                    <a:pt x="67" y="95"/>
                  </a:lnTo>
                  <a:lnTo>
                    <a:pt x="74" y="92"/>
                  </a:lnTo>
                  <a:lnTo>
                    <a:pt x="81" y="90"/>
                  </a:lnTo>
                  <a:lnTo>
                    <a:pt x="86" y="85"/>
                  </a:lnTo>
                  <a:lnTo>
                    <a:pt x="89" y="80"/>
                  </a:lnTo>
                  <a:lnTo>
                    <a:pt x="93" y="73"/>
                  </a:lnTo>
                  <a:lnTo>
                    <a:pt x="94" y="65"/>
                  </a:lnTo>
                  <a:lnTo>
                    <a:pt x="96" y="56"/>
                  </a:lnTo>
                  <a:lnTo>
                    <a:pt x="94" y="49"/>
                  </a:lnTo>
                  <a:lnTo>
                    <a:pt x="93" y="42"/>
                  </a:lnTo>
                  <a:lnTo>
                    <a:pt x="89" y="36"/>
                  </a:lnTo>
                  <a:lnTo>
                    <a:pt x="86" y="30"/>
                  </a:lnTo>
                  <a:lnTo>
                    <a:pt x="79" y="25"/>
                  </a:lnTo>
                  <a:lnTo>
                    <a:pt x="74" y="22"/>
                  </a:lnTo>
                  <a:lnTo>
                    <a:pt x="65" y="20"/>
                  </a:lnTo>
                  <a:lnTo>
                    <a:pt x="58" y="20"/>
                  </a:lnTo>
                  <a:lnTo>
                    <a:pt x="50" y="20"/>
                  </a:lnTo>
                  <a:lnTo>
                    <a:pt x="45" y="22"/>
                  </a:lnTo>
                  <a:lnTo>
                    <a:pt x="38" y="25"/>
                  </a:lnTo>
                  <a:lnTo>
                    <a:pt x="33" y="30"/>
                  </a:lnTo>
                  <a:lnTo>
                    <a:pt x="28" y="36"/>
                  </a:lnTo>
                  <a:lnTo>
                    <a:pt x="24" y="42"/>
                  </a:lnTo>
                  <a:lnTo>
                    <a:pt x="22" y="49"/>
                  </a:lnTo>
                  <a:lnTo>
                    <a:pt x="2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48" name="Freeform 14"/>
            <p:cNvSpPr>
              <a:spLocks/>
            </p:cNvSpPr>
            <p:nvPr/>
          </p:nvSpPr>
          <p:spPr bwMode="auto">
            <a:xfrm>
              <a:off x="5344" y="758"/>
              <a:ext cx="47" cy="57"/>
            </a:xfrm>
            <a:custGeom>
              <a:avLst/>
              <a:gdLst>
                <a:gd name="T0" fmla="*/ 1 w 94"/>
                <a:gd name="T1" fmla="*/ 1 h 112"/>
                <a:gd name="T2" fmla="*/ 1 w 94"/>
                <a:gd name="T3" fmla="*/ 1 h 112"/>
                <a:gd name="T4" fmla="*/ 1 w 94"/>
                <a:gd name="T5" fmla="*/ 1 h 112"/>
                <a:gd name="T6" fmla="*/ 1 w 94"/>
                <a:gd name="T7" fmla="*/ 1 h 112"/>
                <a:gd name="T8" fmla="*/ 1 w 94"/>
                <a:gd name="T9" fmla="*/ 1 h 112"/>
                <a:gd name="T10" fmla="*/ 1 w 94"/>
                <a:gd name="T11" fmla="*/ 1 h 112"/>
                <a:gd name="T12" fmla="*/ 1 w 94"/>
                <a:gd name="T13" fmla="*/ 1 h 112"/>
                <a:gd name="T14" fmla="*/ 1 w 94"/>
                <a:gd name="T15" fmla="*/ 0 h 112"/>
                <a:gd name="T16" fmla="*/ 1 w 94"/>
                <a:gd name="T17" fmla="*/ 0 h 112"/>
                <a:gd name="T18" fmla="*/ 1 w 94"/>
                <a:gd name="T19" fmla="*/ 1 h 112"/>
                <a:gd name="T20" fmla="*/ 1 w 94"/>
                <a:gd name="T21" fmla="*/ 1 h 112"/>
                <a:gd name="T22" fmla="*/ 1 w 94"/>
                <a:gd name="T23" fmla="*/ 1 h 112"/>
                <a:gd name="T24" fmla="*/ 1 w 94"/>
                <a:gd name="T25" fmla="*/ 1 h 112"/>
                <a:gd name="T26" fmla="*/ 1 w 94"/>
                <a:gd name="T27" fmla="*/ 1 h 112"/>
                <a:gd name="T28" fmla="*/ 1 w 94"/>
                <a:gd name="T29" fmla="*/ 1 h 112"/>
                <a:gd name="T30" fmla="*/ 1 w 94"/>
                <a:gd name="T31" fmla="*/ 1 h 112"/>
                <a:gd name="T32" fmla="*/ 1 w 94"/>
                <a:gd name="T33" fmla="*/ 1 h 112"/>
                <a:gd name="T34" fmla="*/ 1 w 94"/>
                <a:gd name="T35" fmla="*/ 1 h 112"/>
                <a:gd name="T36" fmla="*/ 1 w 94"/>
                <a:gd name="T37" fmla="*/ 1 h 112"/>
                <a:gd name="T38" fmla="*/ 1 w 94"/>
                <a:gd name="T39" fmla="*/ 1 h 112"/>
                <a:gd name="T40" fmla="*/ 1 w 94"/>
                <a:gd name="T41" fmla="*/ 1 h 112"/>
                <a:gd name="T42" fmla="*/ 1 w 94"/>
                <a:gd name="T43" fmla="*/ 1 h 112"/>
                <a:gd name="T44" fmla="*/ 1 w 94"/>
                <a:gd name="T45" fmla="*/ 1 h 112"/>
                <a:gd name="T46" fmla="*/ 1 w 94"/>
                <a:gd name="T47" fmla="*/ 1 h 112"/>
                <a:gd name="T48" fmla="*/ 1 w 94"/>
                <a:gd name="T49" fmla="*/ 1 h 112"/>
                <a:gd name="T50" fmla="*/ 1 w 94"/>
                <a:gd name="T51" fmla="*/ 1 h 112"/>
                <a:gd name="T52" fmla="*/ 1 w 94"/>
                <a:gd name="T53" fmla="*/ 1 h 112"/>
                <a:gd name="T54" fmla="*/ 1 w 94"/>
                <a:gd name="T55" fmla="*/ 1 h 112"/>
                <a:gd name="T56" fmla="*/ 1 w 94"/>
                <a:gd name="T57" fmla="*/ 1 h 112"/>
                <a:gd name="T58" fmla="*/ 1 w 94"/>
                <a:gd name="T59" fmla="*/ 1 h 112"/>
                <a:gd name="T60" fmla="*/ 1 w 94"/>
                <a:gd name="T61" fmla="*/ 1 h 112"/>
                <a:gd name="T62" fmla="*/ 1 w 94"/>
                <a:gd name="T63" fmla="*/ 1 h 112"/>
                <a:gd name="T64" fmla="*/ 1 w 94"/>
                <a:gd name="T65" fmla="*/ 1 h 112"/>
                <a:gd name="T66" fmla="*/ 1 w 94"/>
                <a:gd name="T67" fmla="*/ 1 h 112"/>
                <a:gd name="T68" fmla="*/ 1 w 94"/>
                <a:gd name="T69" fmla="*/ 1 h 112"/>
                <a:gd name="T70" fmla="*/ 0 w 94"/>
                <a:gd name="T71" fmla="*/ 1 h 112"/>
                <a:gd name="T72" fmla="*/ 0 w 94"/>
                <a:gd name="T73" fmla="*/ 1 h 112"/>
                <a:gd name="T74" fmla="*/ 1 w 94"/>
                <a:gd name="T75" fmla="*/ 1 h 112"/>
                <a:gd name="T76" fmla="*/ 1 w 94"/>
                <a:gd name="T77" fmla="*/ 1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12"/>
                <a:gd name="T119" fmla="*/ 94 w 94"/>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12">
                  <a:moveTo>
                    <a:pt x="22" y="17"/>
                  </a:moveTo>
                  <a:lnTo>
                    <a:pt x="25" y="13"/>
                  </a:lnTo>
                  <a:lnTo>
                    <a:pt x="29" y="10"/>
                  </a:lnTo>
                  <a:lnTo>
                    <a:pt x="34" y="6"/>
                  </a:lnTo>
                  <a:lnTo>
                    <a:pt x="37" y="5"/>
                  </a:lnTo>
                  <a:lnTo>
                    <a:pt x="41" y="3"/>
                  </a:lnTo>
                  <a:lnTo>
                    <a:pt x="46" y="1"/>
                  </a:lnTo>
                  <a:lnTo>
                    <a:pt x="51" y="0"/>
                  </a:lnTo>
                  <a:lnTo>
                    <a:pt x="56" y="0"/>
                  </a:lnTo>
                  <a:lnTo>
                    <a:pt x="63" y="1"/>
                  </a:lnTo>
                  <a:lnTo>
                    <a:pt x="70" y="3"/>
                  </a:lnTo>
                  <a:lnTo>
                    <a:pt x="77" y="6"/>
                  </a:lnTo>
                  <a:lnTo>
                    <a:pt x="80" y="8"/>
                  </a:lnTo>
                  <a:lnTo>
                    <a:pt x="82" y="12"/>
                  </a:lnTo>
                  <a:lnTo>
                    <a:pt x="85" y="15"/>
                  </a:lnTo>
                  <a:lnTo>
                    <a:pt x="87" y="18"/>
                  </a:lnTo>
                  <a:lnTo>
                    <a:pt x="90" y="25"/>
                  </a:lnTo>
                  <a:lnTo>
                    <a:pt x="92" y="34"/>
                  </a:lnTo>
                  <a:lnTo>
                    <a:pt x="94" y="44"/>
                  </a:lnTo>
                  <a:lnTo>
                    <a:pt x="94" y="112"/>
                  </a:lnTo>
                  <a:lnTo>
                    <a:pt x="72" y="112"/>
                  </a:lnTo>
                  <a:lnTo>
                    <a:pt x="72" y="44"/>
                  </a:lnTo>
                  <a:lnTo>
                    <a:pt x="72" y="39"/>
                  </a:lnTo>
                  <a:lnTo>
                    <a:pt x="70" y="34"/>
                  </a:lnTo>
                  <a:lnTo>
                    <a:pt x="68" y="29"/>
                  </a:lnTo>
                  <a:lnTo>
                    <a:pt x="65" y="25"/>
                  </a:lnTo>
                  <a:lnTo>
                    <a:pt x="63" y="22"/>
                  </a:lnTo>
                  <a:lnTo>
                    <a:pt x="58" y="18"/>
                  </a:lnTo>
                  <a:lnTo>
                    <a:pt x="55" y="18"/>
                  </a:lnTo>
                  <a:lnTo>
                    <a:pt x="49" y="17"/>
                  </a:lnTo>
                  <a:lnTo>
                    <a:pt x="43" y="18"/>
                  </a:lnTo>
                  <a:lnTo>
                    <a:pt x="36" y="20"/>
                  </a:lnTo>
                  <a:lnTo>
                    <a:pt x="29" y="25"/>
                  </a:lnTo>
                  <a:lnTo>
                    <a:pt x="22" y="34"/>
                  </a:lnTo>
                  <a:lnTo>
                    <a:pt x="22" y="112"/>
                  </a:lnTo>
                  <a:lnTo>
                    <a:pt x="0" y="112"/>
                  </a:lnTo>
                  <a:lnTo>
                    <a:pt x="0" y="3"/>
                  </a:lnTo>
                  <a:lnTo>
                    <a:pt x="22" y="3"/>
                  </a:lnTo>
                  <a:lnTo>
                    <a:pt x="2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49" name="Freeform 15"/>
            <p:cNvSpPr>
              <a:spLocks/>
            </p:cNvSpPr>
            <p:nvPr/>
          </p:nvSpPr>
          <p:spPr bwMode="auto">
            <a:xfrm>
              <a:off x="4925" y="608"/>
              <a:ext cx="72" cy="85"/>
            </a:xfrm>
            <a:custGeom>
              <a:avLst/>
              <a:gdLst>
                <a:gd name="T0" fmla="*/ 0 w 145"/>
                <a:gd name="T1" fmla="*/ 1 h 169"/>
                <a:gd name="T2" fmla="*/ 0 w 145"/>
                <a:gd name="T3" fmla="*/ 1 h 169"/>
                <a:gd name="T4" fmla="*/ 0 w 145"/>
                <a:gd name="T5" fmla="*/ 1 h 169"/>
                <a:gd name="T6" fmla="*/ 0 w 145"/>
                <a:gd name="T7" fmla="*/ 1 h 169"/>
                <a:gd name="T8" fmla="*/ 0 w 145"/>
                <a:gd name="T9" fmla="*/ 1 h 169"/>
                <a:gd name="T10" fmla="*/ 0 w 145"/>
                <a:gd name="T11" fmla="*/ 1 h 169"/>
                <a:gd name="T12" fmla="*/ 0 w 145"/>
                <a:gd name="T13" fmla="*/ 1 h 169"/>
                <a:gd name="T14" fmla="*/ 0 w 145"/>
                <a:gd name="T15" fmla="*/ 1 h 169"/>
                <a:gd name="T16" fmla="*/ 0 w 145"/>
                <a:gd name="T17" fmla="*/ 1 h 169"/>
                <a:gd name="T18" fmla="*/ 0 w 145"/>
                <a:gd name="T19" fmla="*/ 1 h 169"/>
                <a:gd name="T20" fmla="*/ 0 w 145"/>
                <a:gd name="T21" fmla="*/ 1 h 169"/>
                <a:gd name="T22" fmla="*/ 0 w 145"/>
                <a:gd name="T23" fmla="*/ 1 h 169"/>
                <a:gd name="T24" fmla="*/ 0 w 145"/>
                <a:gd name="T25" fmla="*/ 1 h 169"/>
                <a:gd name="T26" fmla="*/ 0 w 145"/>
                <a:gd name="T27" fmla="*/ 1 h 169"/>
                <a:gd name="T28" fmla="*/ 0 w 145"/>
                <a:gd name="T29" fmla="*/ 1 h 169"/>
                <a:gd name="T30" fmla="*/ 0 w 145"/>
                <a:gd name="T31" fmla="*/ 1 h 169"/>
                <a:gd name="T32" fmla="*/ 0 w 145"/>
                <a:gd name="T33" fmla="*/ 1 h 169"/>
                <a:gd name="T34" fmla="*/ 0 w 145"/>
                <a:gd name="T35" fmla="*/ 1 h 169"/>
                <a:gd name="T36" fmla="*/ 0 w 145"/>
                <a:gd name="T37" fmla="*/ 1 h 169"/>
                <a:gd name="T38" fmla="*/ 0 w 145"/>
                <a:gd name="T39" fmla="*/ 1 h 169"/>
                <a:gd name="T40" fmla="*/ 0 w 145"/>
                <a:gd name="T41" fmla="*/ 1 h 169"/>
                <a:gd name="T42" fmla="*/ 0 w 145"/>
                <a:gd name="T43" fmla="*/ 1 h 169"/>
                <a:gd name="T44" fmla="*/ 0 w 145"/>
                <a:gd name="T45" fmla="*/ 1 h 169"/>
                <a:gd name="T46" fmla="*/ 0 w 145"/>
                <a:gd name="T47" fmla="*/ 1 h 169"/>
                <a:gd name="T48" fmla="*/ 0 w 145"/>
                <a:gd name="T49" fmla="*/ 1 h 169"/>
                <a:gd name="T50" fmla="*/ 0 w 145"/>
                <a:gd name="T51" fmla="*/ 1 h 169"/>
                <a:gd name="T52" fmla="*/ 0 w 145"/>
                <a:gd name="T53" fmla="*/ 1 h 169"/>
                <a:gd name="T54" fmla="*/ 0 w 145"/>
                <a:gd name="T55" fmla="*/ 0 h 169"/>
                <a:gd name="T56" fmla="*/ 0 w 145"/>
                <a:gd name="T57" fmla="*/ 0 h 169"/>
                <a:gd name="T58" fmla="*/ 0 w 145"/>
                <a:gd name="T59" fmla="*/ 1 h 169"/>
                <a:gd name="T60" fmla="*/ 0 w 145"/>
                <a:gd name="T61" fmla="*/ 1 h 169"/>
                <a:gd name="T62" fmla="*/ 0 w 145"/>
                <a:gd name="T63" fmla="*/ 1 h 169"/>
                <a:gd name="T64" fmla="*/ 0 w 145"/>
                <a:gd name="T65" fmla="*/ 1 h 169"/>
                <a:gd name="T66" fmla="*/ 0 w 145"/>
                <a:gd name="T67" fmla="*/ 1 h 169"/>
                <a:gd name="T68" fmla="*/ 0 w 145"/>
                <a:gd name="T69" fmla="*/ 1 h 169"/>
                <a:gd name="T70" fmla="*/ 0 w 145"/>
                <a:gd name="T71" fmla="*/ 1 h 169"/>
                <a:gd name="T72" fmla="*/ 0 w 145"/>
                <a:gd name="T73" fmla="*/ 1 h 169"/>
                <a:gd name="T74" fmla="*/ 0 w 145"/>
                <a:gd name="T75" fmla="*/ 1 h 169"/>
                <a:gd name="T76" fmla="*/ 0 w 145"/>
                <a:gd name="T77" fmla="*/ 1 h 169"/>
                <a:gd name="T78" fmla="*/ 0 w 145"/>
                <a:gd name="T79" fmla="*/ 1 h 169"/>
                <a:gd name="T80" fmla="*/ 0 w 145"/>
                <a:gd name="T81" fmla="*/ 1 h 169"/>
                <a:gd name="T82" fmla="*/ 0 w 145"/>
                <a:gd name="T83" fmla="*/ 1 h 169"/>
                <a:gd name="T84" fmla="*/ 0 w 145"/>
                <a:gd name="T85" fmla="*/ 1 h 169"/>
                <a:gd name="T86" fmla="*/ 0 w 145"/>
                <a:gd name="T87" fmla="*/ 1 h 169"/>
                <a:gd name="T88" fmla="*/ 0 w 145"/>
                <a:gd name="T89" fmla="*/ 1 h 169"/>
                <a:gd name="T90" fmla="*/ 0 w 145"/>
                <a:gd name="T91" fmla="*/ 1 h 169"/>
                <a:gd name="T92" fmla="*/ 0 w 145"/>
                <a:gd name="T93" fmla="*/ 1 h 169"/>
                <a:gd name="T94" fmla="*/ 0 w 145"/>
                <a:gd name="T95" fmla="*/ 1 h 169"/>
                <a:gd name="T96" fmla="*/ 0 w 145"/>
                <a:gd name="T97" fmla="*/ 0 h 169"/>
                <a:gd name="T98" fmla="*/ 0 w 145"/>
                <a:gd name="T99" fmla="*/ 0 h 169"/>
                <a:gd name="T100" fmla="*/ 0 w 145"/>
                <a:gd name="T101" fmla="*/ 1 h 1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
                <a:gd name="T154" fmla="*/ 0 h 169"/>
                <a:gd name="T155" fmla="*/ 145 w 145"/>
                <a:gd name="T156" fmla="*/ 169 h 1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 h="169">
                  <a:moveTo>
                    <a:pt x="145" y="102"/>
                  </a:moveTo>
                  <a:lnTo>
                    <a:pt x="145" y="109"/>
                  </a:lnTo>
                  <a:lnTo>
                    <a:pt x="144" y="116"/>
                  </a:lnTo>
                  <a:lnTo>
                    <a:pt x="140" y="130"/>
                  </a:lnTo>
                  <a:lnTo>
                    <a:pt x="137" y="137"/>
                  </a:lnTo>
                  <a:lnTo>
                    <a:pt x="135" y="142"/>
                  </a:lnTo>
                  <a:lnTo>
                    <a:pt x="127" y="152"/>
                  </a:lnTo>
                  <a:lnTo>
                    <a:pt x="122" y="155"/>
                  </a:lnTo>
                  <a:lnTo>
                    <a:pt x="116" y="159"/>
                  </a:lnTo>
                  <a:lnTo>
                    <a:pt x="110" y="162"/>
                  </a:lnTo>
                  <a:lnTo>
                    <a:pt x="103" y="166"/>
                  </a:lnTo>
                  <a:lnTo>
                    <a:pt x="96" y="167"/>
                  </a:lnTo>
                  <a:lnTo>
                    <a:pt x="87" y="169"/>
                  </a:lnTo>
                  <a:lnTo>
                    <a:pt x="70" y="169"/>
                  </a:lnTo>
                  <a:lnTo>
                    <a:pt x="57" y="169"/>
                  </a:lnTo>
                  <a:lnTo>
                    <a:pt x="43" y="166"/>
                  </a:lnTo>
                  <a:lnTo>
                    <a:pt x="38" y="164"/>
                  </a:lnTo>
                  <a:lnTo>
                    <a:pt x="31" y="160"/>
                  </a:lnTo>
                  <a:lnTo>
                    <a:pt x="21" y="154"/>
                  </a:lnTo>
                  <a:lnTo>
                    <a:pt x="16" y="148"/>
                  </a:lnTo>
                  <a:lnTo>
                    <a:pt x="12" y="143"/>
                  </a:lnTo>
                  <a:lnTo>
                    <a:pt x="9" y="138"/>
                  </a:lnTo>
                  <a:lnTo>
                    <a:pt x="5" y="133"/>
                  </a:lnTo>
                  <a:lnTo>
                    <a:pt x="4" y="126"/>
                  </a:lnTo>
                  <a:lnTo>
                    <a:pt x="2" y="119"/>
                  </a:lnTo>
                  <a:lnTo>
                    <a:pt x="0" y="113"/>
                  </a:lnTo>
                  <a:lnTo>
                    <a:pt x="0" y="104"/>
                  </a:lnTo>
                  <a:lnTo>
                    <a:pt x="0" y="0"/>
                  </a:lnTo>
                  <a:lnTo>
                    <a:pt x="24" y="0"/>
                  </a:lnTo>
                  <a:lnTo>
                    <a:pt x="24" y="99"/>
                  </a:lnTo>
                  <a:lnTo>
                    <a:pt x="26" y="111"/>
                  </a:lnTo>
                  <a:lnTo>
                    <a:pt x="27" y="121"/>
                  </a:lnTo>
                  <a:lnTo>
                    <a:pt x="31" y="128"/>
                  </a:lnTo>
                  <a:lnTo>
                    <a:pt x="39" y="138"/>
                  </a:lnTo>
                  <a:lnTo>
                    <a:pt x="45" y="142"/>
                  </a:lnTo>
                  <a:lnTo>
                    <a:pt x="51" y="145"/>
                  </a:lnTo>
                  <a:lnTo>
                    <a:pt x="60" y="147"/>
                  </a:lnTo>
                  <a:lnTo>
                    <a:pt x="70" y="147"/>
                  </a:lnTo>
                  <a:lnTo>
                    <a:pt x="84" y="147"/>
                  </a:lnTo>
                  <a:lnTo>
                    <a:pt x="89" y="145"/>
                  </a:lnTo>
                  <a:lnTo>
                    <a:pt x="94" y="143"/>
                  </a:lnTo>
                  <a:lnTo>
                    <a:pt x="103" y="140"/>
                  </a:lnTo>
                  <a:lnTo>
                    <a:pt x="110" y="135"/>
                  </a:lnTo>
                  <a:lnTo>
                    <a:pt x="113" y="131"/>
                  </a:lnTo>
                  <a:lnTo>
                    <a:pt x="115" y="128"/>
                  </a:lnTo>
                  <a:lnTo>
                    <a:pt x="118" y="119"/>
                  </a:lnTo>
                  <a:lnTo>
                    <a:pt x="120" y="109"/>
                  </a:lnTo>
                  <a:lnTo>
                    <a:pt x="122" y="97"/>
                  </a:lnTo>
                  <a:lnTo>
                    <a:pt x="122" y="0"/>
                  </a:lnTo>
                  <a:lnTo>
                    <a:pt x="145" y="0"/>
                  </a:lnTo>
                  <a:lnTo>
                    <a:pt x="145"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0" name="Freeform 16"/>
            <p:cNvSpPr>
              <a:spLocks/>
            </p:cNvSpPr>
            <p:nvPr/>
          </p:nvSpPr>
          <p:spPr bwMode="auto">
            <a:xfrm>
              <a:off x="5013" y="635"/>
              <a:ext cx="47" cy="57"/>
            </a:xfrm>
            <a:custGeom>
              <a:avLst/>
              <a:gdLst>
                <a:gd name="T0" fmla="*/ 1 w 92"/>
                <a:gd name="T1" fmla="*/ 1 h 113"/>
                <a:gd name="T2" fmla="*/ 1 w 92"/>
                <a:gd name="T3" fmla="*/ 1 h 113"/>
                <a:gd name="T4" fmla="*/ 1 w 92"/>
                <a:gd name="T5" fmla="*/ 1 h 113"/>
                <a:gd name="T6" fmla="*/ 1 w 92"/>
                <a:gd name="T7" fmla="*/ 1 h 113"/>
                <a:gd name="T8" fmla="*/ 1 w 92"/>
                <a:gd name="T9" fmla="*/ 1 h 113"/>
                <a:gd name="T10" fmla="*/ 1 w 92"/>
                <a:gd name="T11" fmla="*/ 1 h 113"/>
                <a:gd name="T12" fmla="*/ 1 w 92"/>
                <a:gd name="T13" fmla="*/ 1 h 113"/>
                <a:gd name="T14" fmla="*/ 1 w 92"/>
                <a:gd name="T15" fmla="*/ 0 h 113"/>
                <a:gd name="T16" fmla="*/ 1 w 92"/>
                <a:gd name="T17" fmla="*/ 0 h 113"/>
                <a:gd name="T18" fmla="*/ 1 w 92"/>
                <a:gd name="T19" fmla="*/ 1 h 113"/>
                <a:gd name="T20" fmla="*/ 1 w 92"/>
                <a:gd name="T21" fmla="*/ 1 h 113"/>
                <a:gd name="T22" fmla="*/ 1 w 92"/>
                <a:gd name="T23" fmla="*/ 1 h 113"/>
                <a:gd name="T24" fmla="*/ 1 w 92"/>
                <a:gd name="T25" fmla="*/ 1 h 113"/>
                <a:gd name="T26" fmla="*/ 1 w 92"/>
                <a:gd name="T27" fmla="*/ 1 h 113"/>
                <a:gd name="T28" fmla="*/ 1 w 92"/>
                <a:gd name="T29" fmla="*/ 1 h 113"/>
                <a:gd name="T30" fmla="*/ 1 w 92"/>
                <a:gd name="T31" fmla="*/ 1 h 113"/>
                <a:gd name="T32" fmla="*/ 1 w 92"/>
                <a:gd name="T33" fmla="*/ 1 h 113"/>
                <a:gd name="T34" fmla="*/ 1 w 92"/>
                <a:gd name="T35" fmla="*/ 1 h 113"/>
                <a:gd name="T36" fmla="*/ 1 w 92"/>
                <a:gd name="T37" fmla="*/ 1 h 113"/>
                <a:gd name="T38" fmla="*/ 1 w 92"/>
                <a:gd name="T39" fmla="*/ 1 h 113"/>
                <a:gd name="T40" fmla="*/ 1 w 92"/>
                <a:gd name="T41" fmla="*/ 1 h 113"/>
                <a:gd name="T42" fmla="*/ 1 w 92"/>
                <a:gd name="T43" fmla="*/ 1 h 113"/>
                <a:gd name="T44" fmla="*/ 1 w 92"/>
                <a:gd name="T45" fmla="*/ 1 h 113"/>
                <a:gd name="T46" fmla="*/ 1 w 92"/>
                <a:gd name="T47" fmla="*/ 1 h 113"/>
                <a:gd name="T48" fmla="*/ 1 w 92"/>
                <a:gd name="T49" fmla="*/ 1 h 113"/>
                <a:gd name="T50" fmla="*/ 1 w 92"/>
                <a:gd name="T51" fmla="*/ 1 h 113"/>
                <a:gd name="T52" fmla="*/ 1 w 92"/>
                <a:gd name="T53" fmla="*/ 1 h 113"/>
                <a:gd name="T54" fmla="*/ 1 w 92"/>
                <a:gd name="T55" fmla="*/ 1 h 113"/>
                <a:gd name="T56" fmla="*/ 1 w 92"/>
                <a:gd name="T57" fmla="*/ 1 h 113"/>
                <a:gd name="T58" fmla="*/ 1 w 92"/>
                <a:gd name="T59" fmla="*/ 1 h 113"/>
                <a:gd name="T60" fmla="*/ 1 w 92"/>
                <a:gd name="T61" fmla="*/ 1 h 113"/>
                <a:gd name="T62" fmla="*/ 1 w 92"/>
                <a:gd name="T63" fmla="*/ 1 h 113"/>
                <a:gd name="T64" fmla="*/ 1 w 92"/>
                <a:gd name="T65" fmla="*/ 1 h 113"/>
                <a:gd name="T66" fmla="*/ 1 w 92"/>
                <a:gd name="T67" fmla="*/ 1 h 113"/>
                <a:gd name="T68" fmla="*/ 1 w 92"/>
                <a:gd name="T69" fmla="*/ 1 h 113"/>
                <a:gd name="T70" fmla="*/ 0 w 92"/>
                <a:gd name="T71" fmla="*/ 1 h 113"/>
                <a:gd name="T72" fmla="*/ 0 w 92"/>
                <a:gd name="T73" fmla="*/ 1 h 113"/>
                <a:gd name="T74" fmla="*/ 1 w 92"/>
                <a:gd name="T75" fmla="*/ 1 h 113"/>
                <a:gd name="T76" fmla="*/ 1 w 92"/>
                <a:gd name="T77" fmla="*/ 1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113"/>
                <a:gd name="T119" fmla="*/ 92 w 92"/>
                <a:gd name="T120" fmla="*/ 113 h 1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113">
                  <a:moveTo>
                    <a:pt x="21" y="18"/>
                  </a:moveTo>
                  <a:lnTo>
                    <a:pt x="26" y="14"/>
                  </a:lnTo>
                  <a:lnTo>
                    <a:pt x="29" y="11"/>
                  </a:lnTo>
                  <a:lnTo>
                    <a:pt x="32" y="7"/>
                  </a:lnTo>
                  <a:lnTo>
                    <a:pt x="36" y="6"/>
                  </a:lnTo>
                  <a:lnTo>
                    <a:pt x="41" y="4"/>
                  </a:lnTo>
                  <a:lnTo>
                    <a:pt x="46" y="2"/>
                  </a:lnTo>
                  <a:lnTo>
                    <a:pt x="50" y="0"/>
                  </a:lnTo>
                  <a:lnTo>
                    <a:pt x="55" y="0"/>
                  </a:lnTo>
                  <a:lnTo>
                    <a:pt x="63" y="2"/>
                  </a:lnTo>
                  <a:lnTo>
                    <a:pt x="70" y="4"/>
                  </a:lnTo>
                  <a:lnTo>
                    <a:pt x="77" y="7"/>
                  </a:lnTo>
                  <a:lnTo>
                    <a:pt x="79" y="9"/>
                  </a:lnTo>
                  <a:lnTo>
                    <a:pt x="82" y="12"/>
                  </a:lnTo>
                  <a:lnTo>
                    <a:pt x="84" y="16"/>
                  </a:lnTo>
                  <a:lnTo>
                    <a:pt x="87" y="19"/>
                  </a:lnTo>
                  <a:lnTo>
                    <a:pt x="89" y="26"/>
                  </a:lnTo>
                  <a:lnTo>
                    <a:pt x="92" y="35"/>
                  </a:lnTo>
                  <a:lnTo>
                    <a:pt x="92" y="45"/>
                  </a:lnTo>
                  <a:lnTo>
                    <a:pt x="92" y="113"/>
                  </a:lnTo>
                  <a:lnTo>
                    <a:pt x="70" y="113"/>
                  </a:lnTo>
                  <a:lnTo>
                    <a:pt x="70" y="45"/>
                  </a:lnTo>
                  <a:lnTo>
                    <a:pt x="70" y="40"/>
                  </a:lnTo>
                  <a:lnTo>
                    <a:pt x="68" y="35"/>
                  </a:lnTo>
                  <a:lnTo>
                    <a:pt x="67" y="30"/>
                  </a:lnTo>
                  <a:lnTo>
                    <a:pt x="65" y="26"/>
                  </a:lnTo>
                  <a:lnTo>
                    <a:pt x="62" y="23"/>
                  </a:lnTo>
                  <a:lnTo>
                    <a:pt x="58" y="19"/>
                  </a:lnTo>
                  <a:lnTo>
                    <a:pt x="53" y="19"/>
                  </a:lnTo>
                  <a:lnTo>
                    <a:pt x="50" y="18"/>
                  </a:lnTo>
                  <a:lnTo>
                    <a:pt x="41" y="19"/>
                  </a:lnTo>
                  <a:lnTo>
                    <a:pt x="36" y="21"/>
                  </a:lnTo>
                  <a:lnTo>
                    <a:pt x="29" y="26"/>
                  </a:lnTo>
                  <a:lnTo>
                    <a:pt x="21" y="35"/>
                  </a:lnTo>
                  <a:lnTo>
                    <a:pt x="21" y="113"/>
                  </a:lnTo>
                  <a:lnTo>
                    <a:pt x="0" y="113"/>
                  </a:lnTo>
                  <a:lnTo>
                    <a:pt x="0" y="4"/>
                  </a:lnTo>
                  <a:lnTo>
                    <a:pt x="21" y="4"/>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1" name="Freeform 17"/>
            <p:cNvSpPr>
              <a:spLocks noEditPoints="1"/>
            </p:cNvSpPr>
            <p:nvPr/>
          </p:nvSpPr>
          <p:spPr bwMode="auto">
            <a:xfrm>
              <a:off x="5075" y="613"/>
              <a:ext cx="14" cy="79"/>
            </a:xfrm>
            <a:custGeom>
              <a:avLst/>
              <a:gdLst>
                <a:gd name="T0" fmla="*/ 1 w 27"/>
                <a:gd name="T1" fmla="*/ 1 h 157"/>
                <a:gd name="T2" fmla="*/ 1 w 27"/>
                <a:gd name="T3" fmla="*/ 1 h 157"/>
                <a:gd name="T4" fmla="*/ 1 w 27"/>
                <a:gd name="T5" fmla="*/ 1 h 157"/>
                <a:gd name="T6" fmla="*/ 1 w 27"/>
                <a:gd name="T7" fmla="*/ 1 h 157"/>
                <a:gd name="T8" fmla="*/ 1 w 27"/>
                <a:gd name="T9" fmla="*/ 1 h 157"/>
                <a:gd name="T10" fmla="*/ 1 w 27"/>
                <a:gd name="T11" fmla="*/ 1 h 157"/>
                <a:gd name="T12" fmla="*/ 1 w 27"/>
                <a:gd name="T13" fmla="*/ 1 h 157"/>
                <a:gd name="T14" fmla="*/ 1 w 27"/>
                <a:gd name="T15" fmla="*/ 1 h 157"/>
                <a:gd name="T16" fmla="*/ 1 w 27"/>
                <a:gd name="T17" fmla="*/ 1 h 157"/>
                <a:gd name="T18" fmla="*/ 1 w 27"/>
                <a:gd name="T19" fmla="*/ 1 h 157"/>
                <a:gd name="T20" fmla="*/ 0 w 27"/>
                <a:gd name="T21" fmla="*/ 1 h 157"/>
                <a:gd name="T22" fmla="*/ 1 w 27"/>
                <a:gd name="T23" fmla="*/ 1 h 157"/>
                <a:gd name="T24" fmla="*/ 1 w 27"/>
                <a:gd name="T25" fmla="*/ 1 h 157"/>
                <a:gd name="T26" fmla="*/ 1 w 27"/>
                <a:gd name="T27" fmla="*/ 1 h 157"/>
                <a:gd name="T28" fmla="*/ 1 w 27"/>
                <a:gd name="T29" fmla="*/ 1 h 157"/>
                <a:gd name="T30" fmla="*/ 1 w 27"/>
                <a:gd name="T31" fmla="*/ 0 h 157"/>
                <a:gd name="T32" fmla="*/ 1 w 27"/>
                <a:gd name="T33" fmla="*/ 1 h 157"/>
                <a:gd name="T34" fmla="*/ 1 w 27"/>
                <a:gd name="T35" fmla="*/ 1 h 157"/>
                <a:gd name="T36" fmla="*/ 1 w 27"/>
                <a:gd name="T37" fmla="*/ 1 h 157"/>
                <a:gd name="T38" fmla="*/ 1 w 27"/>
                <a:gd name="T39" fmla="*/ 1 h 157"/>
                <a:gd name="T40" fmla="*/ 1 w 27"/>
                <a:gd name="T41" fmla="*/ 1 h 157"/>
                <a:gd name="T42" fmla="*/ 1 w 27"/>
                <a:gd name="T43" fmla="*/ 1 h 157"/>
                <a:gd name="T44" fmla="*/ 1 w 27"/>
                <a:gd name="T45" fmla="*/ 1 h 157"/>
                <a:gd name="T46" fmla="*/ 1 w 27"/>
                <a:gd name="T47" fmla="*/ 1 h 157"/>
                <a:gd name="T48" fmla="*/ 1 w 27"/>
                <a:gd name="T49" fmla="*/ 1 h 157"/>
                <a:gd name="T50" fmla="*/ 1 w 27"/>
                <a:gd name="T51" fmla="*/ 1 h 1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157"/>
                <a:gd name="T80" fmla="*/ 27 w 27"/>
                <a:gd name="T81" fmla="*/ 157 h 1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157">
                  <a:moveTo>
                    <a:pt x="24" y="157"/>
                  </a:moveTo>
                  <a:lnTo>
                    <a:pt x="2" y="157"/>
                  </a:lnTo>
                  <a:lnTo>
                    <a:pt x="2" y="48"/>
                  </a:lnTo>
                  <a:lnTo>
                    <a:pt x="24" y="48"/>
                  </a:lnTo>
                  <a:lnTo>
                    <a:pt x="24" y="157"/>
                  </a:lnTo>
                  <a:close/>
                  <a:moveTo>
                    <a:pt x="14" y="27"/>
                  </a:moveTo>
                  <a:lnTo>
                    <a:pt x="9" y="26"/>
                  </a:lnTo>
                  <a:lnTo>
                    <a:pt x="7" y="24"/>
                  </a:lnTo>
                  <a:lnTo>
                    <a:pt x="5" y="22"/>
                  </a:lnTo>
                  <a:lnTo>
                    <a:pt x="2" y="19"/>
                  </a:lnTo>
                  <a:lnTo>
                    <a:pt x="0" y="14"/>
                  </a:lnTo>
                  <a:lnTo>
                    <a:pt x="2" y="9"/>
                  </a:lnTo>
                  <a:lnTo>
                    <a:pt x="4" y="7"/>
                  </a:lnTo>
                  <a:lnTo>
                    <a:pt x="5" y="5"/>
                  </a:lnTo>
                  <a:lnTo>
                    <a:pt x="9" y="2"/>
                  </a:lnTo>
                  <a:lnTo>
                    <a:pt x="14" y="0"/>
                  </a:lnTo>
                  <a:lnTo>
                    <a:pt x="19" y="2"/>
                  </a:lnTo>
                  <a:lnTo>
                    <a:pt x="21" y="3"/>
                  </a:lnTo>
                  <a:lnTo>
                    <a:pt x="22" y="5"/>
                  </a:lnTo>
                  <a:lnTo>
                    <a:pt x="26" y="9"/>
                  </a:lnTo>
                  <a:lnTo>
                    <a:pt x="27" y="14"/>
                  </a:lnTo>
                  <a:lnTo>
                    <a:pt x="26" y="19"/>
                  </a:lnTo>
                  <a:lnTo>
                    <a:pt x="24" y="21"/>
                  </a:lnTo>
                  <a:lnTo>
                    <a:pt x="22" y="22"/>
                  </a:lnTo>
                  <a:lnTo>
                    <a:pt x="19" y="26"/>
                  </a:ln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2" name="Freeform 18"/>
            <p:cNvSpPr>
              <a:spLocks/>
            </p:cNvSpPr>
            <p:nvPr/>
          </p:nvSpPr>
          <p:spPr bwMode="auto">
            <a:xfrm>
              <a:off x="5097" y="636"/>
              <a:ext cx="53" cy="57"/>
            </a:xfrm>
            <a:custGeom>
              <a:avLst/>
              <a:gdLst>
                <a:gd name="T0" fmla="*/ 0 w 106"/>
                <a:gd name="T1" fmla="*/ 0 h 113"/>
                <a:gd name="T2" fmla="*/ 1 w 106"/>
                <a:gd name="T3" fmla="*/ 0 h 113"/>
                <a:gd name="T4" fmla="*/ 1 w 106"/>
                <a:gd name="T5" fmla="*/ 1 h 113"/>
                <a:gd name="T6" fmla="*/ 1 w 106"/>
                <a:gd name="T7" fmla="*/ 0 h 113"/>
                <a:gd name="T8" fmla="*/ 1 w 106"/>
                <a:gd name="T9" fmla="*/ 0 h 113"/>
                <a:gd name="T10" fmla="*/ 1 w 106"/>
                <a:gd name="T11" fmla="*/ 1 h 113"/>
                <a:gd name="T12" fmla="*/ 1 w 106"/>
                <a:gd name="T13" fmla="*/ 1 h 113"/>
                <a:gd name="T14" fmla="*/ 0 w 106"/>
                <a:gd name="T15" fmla="*/ 0 h 113"/>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13"/>
                <a:gd name="T26" fmla="*/ 106 w 106"/>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13">
                  <a:moveTo>
                    <a:pt x="0" y="0"/>
                  </a:moveTo>
                  <a:lnTo>
                    <a:pt x="24" y="0"/>
                  </a:lnTo>
                  <a:lnTo>
                    <a:pt x="53" y="69"/>
                  </a:lnTo>
                  <a:lnTo>
                    <a:pt x="82" y="0"/>
                  </a:lnTo>
                  <a:lnTo>
                    <a:pt x="106" y="0"/>
                  </a:lnTo>
                  <a:lnTo>
                    <a:pt x="56" y="113"/>
                  </a:lnTo>
                  <a:lnTo>
                    <a:pt x="49" y="1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3" name="Freeform 19"/>
            <p:cNvSpPr>
              <a:spLocks noEditPoints="1"/>
            </p:cNvSpPr>
            <p:nvPr/>
          </p:nvSpPr>
          <p:spPr bwMode="auto">
            <a:xfrm>
              <a:off x="5155" y="635"/>
              <a:ext cx="49" cy="58"/>
            </a:xfrm>
            <a:custGeom>
              <a:avLst/>
              <a:gdLst>
                <a:gd name="T0" fmla="*/ 0 w 99"/>
                <a:gd name="T1" fmla="*/ 1 h 115"/>
                <a:gd name="T2" fmla="*/ 0 w 99"/>
                <a:gd name="T3" fmla="*/ 1 h 115"/>
                <a:gd name="T4" fmla="*/ 0 w 99"/>
                <a:gd name="T5" fmla="*/ 1 h 115"/>
                <a:gd name="T6" fmla="*/ 0 w 99"/>
                <a:gd name="T7" fmla="*/ 1 h 115"/>
                <a:gd name="T8" fmla="*/ 0 w 99"/>
                <a:gd name="T9" fmla="*/ 1 h 115"/>
                <a:gd name="T10" fmla="*/ 0 w 99"/>
                <a:gd name="T11" fmla="*/ 1 h 115"/>
                <a:gd name="T12" fmla="*/ 0 w 99"/>
                <a:gd name="T13" fmla="*/ 1 h 115"/>
                <a:gd name="T14" fmla="*/ 0 w 99"/>
                <a:gd name="T15" fmla="*/ 1 h 115"/>
                <a:gd name="T16" fmla="*/ 0 w 99"/>
                <a:gd name="T17" fmla="*/ 1 h 115"/>
                <a:gd name="T18" fmla="*/ 0 w 99"/>
                <a:gd name="T19" fmla="*/ 1 h 115"/>
                <a:gd name="T20" fmla="*/ 0 w 99"/>
                <a:gd name="T21" fmla="*/ 1 h 115"/>
                <a:gd name="T22" fmla="*/ 0 w 99"/>
                <a:gd name="T23" fmla="*/ 1 h 115"/>
                <a:gd name="T24" fmla="*/ 0 w 99"/>
                <a:gd name="T25" fmla="*/ 1 h 115"/>
                <a:gd name="T26" fmla="*/ 0 w 99"/>
                <a:gd name="T27" fmla="*/ 0 h 115"/>
                <a:gd name="T28" fmla="*/ 0 w 99"/>
                <a:gd name="T29" fmla="*/ 1 h 115"/>
                <a:gd name="T30" fmla="*/ 0 w 99"/>
                <a:gd name="T31" fmla="*/ 1 h 115"/>
                <a:gd name="T32" fmla="*/ 0 w 99"/>
                <a:gd name="T33" fmla="*/ 1 h 115"/>
                <a:gd name="T34" fmla="*/ 0 w 99"/>
                <a:gd name="T35" fmla="*/ 1 h 115"/>
                <a:gd name="T36" fmla="*/ 0 w 99"/>
                <a:gd name="T37" fmla="*/ 1 h 115"/>
                <a:gd name="T38" fmla="*/ 0 w 99"/>
                <a:gd name="T39" fmla="*/ 1 h 115"/>
                <a:gd name="T40" fmla="*/ 0 w 99"/>
                <a:gd name="T41" fmla="*/ 1 h 115"/>
                <a:gd name="T42" fmla="*/ 0 w 99"/>
                <a:gd name="T43" fmla="*/ 1 h 115"/>
                <a:gd name="T44" fmla="*/ 0 w 99"/>
                <a:gd name="T45" fmla="*/ 1 h 115"/>
                <a:gd name="T46" fmla="*/ 0 w 99"/>
                <a:gd name="T47" fmla="*/ 1 h 115"/>
                <a:gd name="T48" fmla="*/ 0 w 99"/>
                <a:gd name="T49" fmla="*/ 1 h 115"/>
                <a:gd name="T50" fmla="*/ 0 w 99"/>
                <a:gd name="T51" fmla="*/ 1 h 115"/>
                <a:gd name="T52" fmla="*/ 0 w 99"/>
                <a:gd name="T53" fmla="*/ 1 h 115"/>
                <a:gd name="T54" fmla="*/ 0 w 99"/>
                <a:gd name="T55" fmla="*/ 1 h 115"/>
                <a:gd name="T56" fmla="*/ 0 w 99"/>
                <a:gd name="T57" fmla="*/ 1 h 115"/>
                <a:gd name="T58" fmla="*/ 0 w 99"/>
                <a:gd name="T59" fmla="*/ 1 h 115"/>
                <a:gd name="T60" fmla="*/ 0 w 99"/>
                <a:gd name="T61" fmla="*/ 1 h 115"/>
                <a:gd name="T62" fmla="*/ 0 w 99"/>
                <a:gd name="T63" fmla="*/ 1 h 115"/>
                <a:gd name="T64" fmla="*/ 0 w 99"/>
                <a:gd name="T65" fmla="*/ 1 h 115"/>
                <a:gd name="T66" fmla="*/ 0 w 99"/>
                <a:gd name="T67" fmla="*/ 1 h 115"/>
                <a:gd name="T68" fmla="*/ 0 w 99"/>
                <a:gd name="T69" fmla="*/ 1 h 115"/>
                <a:gd name="T70" fmla="*/ 0 w 99"/>
                <a:gd name="T71" fmla="*/ 1 h 1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115"/>
                <a:gd name="T110" fmla="*/ 99 w 99"/>
                <a:gd name="T111" fmla="*/ 115 h 1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115">
                  <a:moveTo>
                    <a:pt x="98" y="103"/>
                  </a:moveTo>
                  <a:lnTo>
                    <a:pt x="87" y="108"/>
                  </a:lnTo>
                  <a:lnTo>
                    <a:pt x="77" y="113"/>
                  </a:lnTo>
                  <a:lnTo>
                    <a:pt x="67" y="115"/>
                  </a:lnTo>
                  <a:lnTo>
                    <a:pt x="53" y="115"/>
                  </a:lnTo>
                  <a:lnTo>
                    <a:pt x="48" y="115"/>
                  </a:lnTo>
                  <a:lnTo>
                    <a:pt x="41" y="115"/>
                  </a:lnTo>
                  <a:lnTo>
                    <a:pt x="36" y="113"/>
                  </a:lnTo>
                  <a:lnTo>
                    <a:pt x="31" y="112"/>
                  </a:lnTo>
                  <a:lnTo>
                    <a:pt x="26" y="108"/>
                  </a:lnTo>
                  <a:lnTo>
                    <a:pt x="22" y="106"/>
                  </a:lnTo>
                  <a:lnTo>
                    <a:pt x="17" y="103"/>
                  </a:lnTo>
                  <a:lnTo>
                    <a:pt x="14" y="98"/>
                  </a:lnTo>
                  <a:lnTo>
                    <a:pt x="7" y="89"/>
                  </a:lnTo>
                  <a:lnTo>
                    <a:pt x="4" y="79"/>
                  </a:lnTo>
                  <a:lnTo>
                    <a:pt x="0" y="69"/>
                  </a:lnTo>
                  <a:lnTo>
                    <a:pt x="0" y="57"/>
                  </a:lnTo>
                  <a:lnTo>
                    <a:pt x="0" y="45"/>
                  </a:lnTo>
                  <a:lnTo>
                    <a:pt x="2" y="40"/>
                  </a:lnTo>
                  <a:lnTo>
                    <a:pt x="4" y="35"/>
                  </a:lnTo>
                  <a:lnTo>
                    <a:pt x="7" y="24"/>
                  </a:lnTo>
                  <a:lnTo>
                    <a:pt x="14" y="16"/>
                  </a:lnTo>
                  <a:lnTo>
                    <a:pt x="22" y="9"/>
                  </a:lnTo>
                  <a:lnTo>
                    <a:pt x="26" y="7"/>
                  </a:lnTo>
                  <a:lnTo>
                    <a:pt x="31" y="4"/>
                  </a:lnTo>
                  <a:lnTo>
                    <a:pt x="40" y="2"/>
                  </a:lnTo>
                  <a:lnTo>
                    <a:pt x="46" y="0"/>
                  </a:lnTo>
                  <a:lnTo>
                    <a:pt x="51" y="0"/>
                  </a:lnTo>
                  <a:lnTo>
                    <a:pt x="62" y="2"/>
                  </a:lnTo>
                  <a:lnTo>
                    <a:pt x="67" y="2"/>
                  </a:lnTo>
                  <a:lnTo>
                    <a:pt x="72" y="4"/>
                  </a:lnTo>
                  <a:lnTo>
                    <a:pt x="79" y="9"/>
                  </a:lnTo>
                  <a:lnTo>
                    <a:pt x="84" y="12"/>
                  </a:lnTo>
                  <a:lnTo>
                    <a:pt x="87" y="16"/>
                  </a:lnTo>
                  <a:lnTo>
                    <a:pt x="93" y="24"/>
                  </a:lnTo>
                  <a:lnTo>
                    <a:pt x="94" y="30"/>
                  </a:lnTo>
                  <a:lnTo>
                    <a:pt x="96" y="35"/>
                  </a:lnTo>
                  <a:lnTo>
                    <a:pt x="99" y="48"/>
                  </a:lnTo>
                  <a:lnTo>
                    <a:pt x="99" y="62"/>
                  </a:lnTo>
                  <a:lnTo>
                    <a:pt x="22" y="62"/>
                  </a:lnTo>
                  <a:lnTo>
                    <a:pt x="24" y="69"/>
                  </a:lnTo>
                  <a:lnTo>
                    <a:pt x="26" y="76"/>
                  </a:lnTo>
                  <a:lnTo>
                    <a:pt x="29" y="83"/>
                  </a:lnTo>
                  <a:lnTo>
                    <a:pt x="33" y="86"/>
                  </a:lnTo>
                  <a:lnTo>
                    <a:pt x="38" y="89"/>
                  </a:lnTo>
                  <a:lnTo>
                    <a:pt x="45" y="93"/>
                  </a:lnTo>
                  <a:lnTo>
                    <a:pt x="51" y="94"/>
                  </a:lnTo>
                  <a:lnTo>
                    <a:pt x="58" y="94"/>
                  </a:lnTo>
                  <a:lnTo>
                    <a:pt x="69" y="94"/>
                  </a:lnTo>
                  <a:lnTo>
                    <a:pt x="77" y="91"/>
                  </a:lnTo>
                  <a:lnTo>
                    <a:pt x="87" y="88"/>
                  </a:lnTo>
                  <a:lnTo>
                    <a:pt x="98" y="81"/>
                  </a:lnTo>
                  <a:lnTo>
                    <a:pt x="98" y="103"/>
                  </a:lnTo>
                  <a:close/>
                  <a:moveTo>
                    <a:pt x="77" y="47"/>
                  </a:moveTo>
                  <a:lnTo>
                    <a:pt x="77" y="42"/>
                  </a:lnTo>
                  <a:lnTo>
                    <a:pt x="75" y="36"/>
                  </a:lnTo>
                  <a:lnTo>
                    <a:pt x="74" y="31"/>
                  </a:lnTo>
                  <a:lnTo>
                    <a:pt x="72" y="30"/>
                  </a:lnTo>
                  <a:lnTo>
                    <a:pt x="70" y="28"/>
                  </a:lnTo>
                  <a:lnTo>
                    <a:pt x="67" y="24"/>
                  </a:lnTo>
                  <a:lnTo>
                    <a:pt x="62" y="21"/>
                  </a:lnTo>
                  <a:lnTo>
                    <a:pt x="57" y="21"/>
                  </a:lnTo>
                  <a:lnTo>
                    <a:pt x="51" y="19"/>
                  </a:lnTo>
                  <a:lnTo>
                    <a:pt x="46" y="21"/>
                  </a:lnTo>
                  <a:lnTo>
                    <a:pt x="41" y="21"/>
                  </a:lnTo>
                  <a:lnTo>
                    <a:pt x="36" y="24"/>
                  </a:lnTo>
                  <a:lnTo>
                    <a:pt x="33" y="26"/>
                  </a:lnTo>
                  <a:lnTo>
                    <a:pt x="29" y="31"/>
                  </a:lnTo>
                  <a:lnTo>
                    <a:pt x="26" y="35"/>
                  </a:lnTo>
                  <a:lnTo>
                    <a:pt x="24" y="42"/>
                  </a:lnTo>
                  <a:lnTo>
                    <a:pt x="22" y="47"/>
                  </a:lnTo>
                  <a:lnTo>
                    <a:pt x="77"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4" name="Freeform 20"/>
            <p:cNvSpPr>
              <a:spLocks/>
            </p:cNvSpPr>
            <p:nvPr/>
          </p:nvSpPr>
          <p:spPr bwMode="auto">
            <a:xfrm>
              <a:off x="5218" y="635"/>
              <a:ext cx="40" cy="57"/>
            </a:xfrm>
            <a:custGeom>
              <a:avLst/>
              <a:gdLst>
                <a:gd name="T0" fmla="*/ 1 w 80"/>
                <a:gd name="T1" fmla="*/ 1 h 113"/>
                <a:gd name="T2" fmla="*/ 1 w 80"/>
                <a:gd name="T3" fmla="*/ 1 h 113"/>
                <a:gd name="T4" fmla="*/ 1 w 80"/>
                <a:gd name="T5" fmla="*/ 1 h 113"/>
                <a:gd name="T6" fmla="*/ 1 w 80"/>
                <a:gd name="T7" fmla="*/ 1 h 113"/>
                <a:gd name="T8" fmla="*/ 1 w 80"/>
                <a:gd name="T9" fmla="*/ 1 h 113"/>
                <a:gd name="T10" fmla="*/ 1 w 80"/>
                <a:gd name="T11" fmla="*/ 1 h 113"/>
                <a:gd name="T12" fmla="*/ 1 w 80"/>
                <a:gd name="T13" fmla="*/ 1 h 113"/>
                <a:gd name="T14" fmla="*/ 1 w 80"/>
                <a:gd name="T15" fmla="*/ 0 h 113"/>
                <a:gd name="T16" fmla="*/ 1 w 80"/>
                <a:gd name="T17" fmla="*/ 0 h 113"/>
                <a:gd name="T18" fmla="*/ 1 w 80"/>
                <a:gd name="T19" fmla="*/ 1 h 113"/>
                <a:gd name="T20" fmla="*/ 1 w 80"/>
                <a:gd name="T21" fmla="*/ 1 h 113"/>
                <a:gd name="T22" fmla="*/ 1 w 80"/>
                <a:gd name="T23" fmla="*/ 1 h 113"/>
                <a:gd name="T24" fmla="*/ 1 w 80"/>
                <a:gd name="T25" fmla="*/ 1 h 113"/>
                <a:gd name="T26" fmla="*/ 1 w 80"/>
                <a:gd name="T27" fmla="*/ 1 h 113"/>
                <a:gd name="T28" fmla="*/ 1 w 80"/>
                <a:gd name="T29" fmla="*/ 1 h 113"/>
                <a:gd name="T30" fmla="*/ 1 w 80"/>
                <a:gd name="T31" fmla="*/ 1 h 113"/>
                <a:gd name="T32" fmla="*/ 1 w 80"/>
                <a:gd name="T33" fmla="*/ 1 h 113"/>
                <a:gd name="T34" fmla="*/ 1 w 80"/>
                <a:gd name="T35" fmla="*/ 1 h 113"/>
                <a:gd name="T36" fmla="*/ 1 w 80"/>
                <a:gd name="T37" fmla="*/ 1 h 113"/>
                <a:gd name="T38" fmla="*/ 1 w 80"/>
                <a:gd name="T39" fmla="*/ 1 h 113"/>
                <a:gd name="T40" fmla="*/ 1 w 80"/>
                <a:gd name="T41" fmla="*/ 1 h 113"/>
                <a:gd name="T42" fmla="*/ 1 w 80"/>
                <a:gd name="T43" fmla="*/ 1 h 113"/>
                <a:gd name="T44" fmla="*/ 1 w 80"/>
                <a:gd name="T45" fmla="*/ 1 h 113"/>
                <a:gd name="T46" fmla="*/ 1 w 80"/>
                <a:gd name="T47" fmla="*/ 1 h 113"/>
                <a:gd name="T48" fmla="*/ 1 w 80"/>
                <a:gd name="T49" fmla="*/ 1 h 113"/>
                <a:gd name="T50" fmla="*/ 1 w 80"/>
                <a:gd name="T51" fmla="*/ 1 h 113"/>
                <a:gd name="T52" fmla="*/ 1 w 80"/>
                <a:gd name="T53" fmla="*/ 1 h 113"/>
                <a:gd name="T54" fmla="*/ 0 w 80"/>
                <a:gd name="T55" fmla="*/ 1 h 113"/>
                <a:gd name="T56" fmla="*/ 0 w 80"/>
                <a:gd name="T57" fmla="*/ 1 h 113"/>
                <a:gd name="T58" fmla="*/ 1 w 80"/>
                <a:gd name="T59" fmla="*/ 1 h 1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113"/>
                <a:gd name="T92" fmla="*/ 80 w 80"/>
                <a:gd name="T93" fmla="*/ 113 h 1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113">
                  <a:moveTo>
                    <a:pt x="22" y="4"/>
                  </a:moveTo>
                  <a:lnTo>
                    <a:pt x="22" y="28"/>
                  </a:lnTo>
                  <a:lnTo>
                    <a:pt x="25" y="23"/>
                  </a:lnTo>
                  <a:lnTo>
                    <a:pt x="31" y="16"/>
                  </a:lnTo>
                  <a:lnTo>
                    <a:pt x="34" y="12"/>
                  </a:lnTo>
                  <a:lnTo>
                    <a:pt x="37" y="7"/>
                  </a:lnTo>
                  <a:lnTo>
                    <a:pt x="46" y="2"/>
                  </a:lnTo>
                  <a:lnTo>
                    <a:pt x="51" y="0"/>
                  </a:lnTo>
                  <a:lnTo>
                    <a:pt x="54" y="0"/>
                  </a:lnTo>
                  <a:lnTo>
                    <a:pt x="61" y="2"/>
                  </a:lnTo>
                  <a:lnTo>
                    <a:pt x="66" y="4"/>
                  </a:lnTo>
                  <a:lnTo>
                    <a:pt x="73" y="7"/>
                  </a:lnTo>
                  <a:lnTo>
                    <a:pt x="80" y="14"/>
                  </a:lnTo>
                  <a:lnTo>
                    <a:pt x="70" y="33"/>
                  </a:lnTo>
                  <a:lnTo>
                    <a:pt x="63" y="28"/>
                  </a:lnTo>
                  <a:lnTo>
                    <a:pt x="58" y="24"/>
                  </a:lnTo>
                  <a:lnTo>
                    <a:pt x="53" y="23"/>
                  </a:lnTo>
                  <a:lnTo>
                    <a:pt x="49" y="21"/>
                  </a:lnTo>
                  <a:lnTo>
                    <a:pt x="42" y="23"/>
                  </a:lnTo>
                  <a:lnTo>
                    <a:pt x="39" y="24"/>
                  </a:lnTo>
                  <a:lnTo>
                    <a:pt x="34" y="28"/>
                  </a:lnTo>
                  <a:lnTo>
                    <a:pt x="29" y="31"/>
                  </a:lnTo>
                  <a:lnTo>
                    <a:pt x="25" y="36"/>
                  </a:lnTo>
                  <a:lnTo>
                    <a:pt x="24" y="43"/>
                  </a:lnTo>
                  <a:lnTo>
                    <a:pt x="22" y="48"/>
                  </a:lnTo>
                  <a:lnTo>
                    <a:pt x="22" y="55"/>
                  </a:lnTo>
                  <a:lnTo>
                    <a:pt x="22" y="113"/>
                  </a:lnTo>
                  <a:lnTo>
                    <a:pt x="0" y="113"/>
                  </a:lnTo>
                  <a:lnTo>
                    <a:pt x="0" y="4"/>
                  </a:lnTo>
                  <a:lnTo>
                    <a:pt x="2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5" name="Freeform 21"/>
            <p:cNvSpPr>
              <a:spLocks/>
            </p:cNvSpPr>
            <p:nvPr/>
          </p:nvSpPr>
          <p:spPr bwMode="auto">
            <a:xfrm>
              <a:off x="5265" y="635"/>
              <a:ext cx="37" cy="58"/>
            </a:xfrm>
            <a:custGeom>
              <a:avLst/>
              <a:gdLst>
                <a:gd name="T0" fmla="*/ 1 w 73"/>
                <a:gd name="T1" fmla="*/ 1 h 115"/>
                <a:gd name="T2" fmla="*/ 1 w 73"/>
                <a:gd name="T3" fmla="*/ 1 h 115"/>
                <a:gd name="T4" fmla="*/ 1 w 73"/>
                <a:gd name="T5" fmla="*/ 1 h 115"/>
                <a:gd name="T6" fmla="*/ 1 w 73"/>
                <a:gd name="T7" fmla="*/ 1 h 115"/>
                <a:gd name="T8" fmla="*/ 1 w 73"/>
                <a:gd name="T9" fmla="*/ 1 h 115"/>
                <a:gd name="T10" fmla="*/ 1 w 73"/>
                <a:gd name="T11" fmla="*/ 1 h 115"/>
                <a:gd name="T12" fmla="*/ 1 w 73"/>
                <a:gd name="T13" fmla="*/ 1 h 115"/>
                <a:gd name="T14" fmla="*/ 1 w 73"/>
                <a:gd name="T15" fmla="*/ 1 h 115"/>
                <a:gd name="T16" fmla="*/ 1 w 73"/>
                <a:gd name="T17" fmla="*/ 1 h 115"/>
                <a:gd name="T18" fmla="*/ 1 w 73"/>
                <a:gd name="T19" fmla="*/ 1 h 115"/>
                <a:gd name="T20" fmla="*/ 1 w 73"/>
                <a:gd name="T21" fmla="*/ 1 h 115"/>
                <a:gd name="T22" fmla="*/ 1 w 73"/>
                <a:gd name="T23" fmla="*/ 1 h 115"/>
                <a:gd name="T24" fmla="*/ 1 w 73"/>
                <a:gd name="T25" fmla="*/ 1 h 115"/>
                <a:gd name="T26" fmla="*/ 1 w 73"/>
                <a:gd name="T27" fmla="*/ 1 h 115"/>
                <a:gd name="T28" fmla="*/ 1 w 73"/>
                <a:gd name="T29" fmla="*/ 1 h 115"/>
                <a:gd name="T30" fmla="*/ 1 w 73"/>
                <a:gd name="T31" fmla="*/ 1 h 115"/>
                <a:gd name="T32" fmla="*/ 0 w 73"/>
                <a:gd name="T33" fmla="*/ 1 h 115"/>
                <a:gd name="T34" fmla="*/ 1 w 73"/>
                <a:gd name="T35" fmla="*/ 1 h 115"/>
                <a:gd name="T36" fmla="*/ 1 w 73"/>
                <a:gd name="T37" fmla="*/ 1 h 115"/>
                <a:gd name="T38" fmla="*/ 1 w 73"/>
                <a:gd name="T39" fmla="*/ 1 h 115"/>
                <a:gd name="T40" fmla="*/ 1 w 73"/>
                <a:gd name="T41" fmla="*/ 1 h 115"/>
                <a:gd name="T42" fmla="*/ 1 w 73"/>
                <a:gd name="T43" fmla="*/ 1 h 115"/>
                <a:gd name="T44" fmla="*/ 1 w 73"/>
                <a:gd name="T45" fmla="*/ 1 h 115"/>
                <a:gd name="T46" fmla="*/ 1 w 73"/>
                <a:gd name="T47" fmla="*/ 1 h 115"/>
                <a:gd name="T48" fmla="*/ 1 w 73"/>
                <a:gd name="T49" fmla="*/ 1 h 115"/>
                <a:gd name="T50" fmla="*/ 1 w 73"/>
                <a:gd name="T51" fmla="*/ 1 h 115"/>
                <a:gd name="T52" fmla="*/ 0 w 73"/>
                <a:gd name="T53" fmla="*/ 1 h 115"/>
                <a:gd name="T54" fmla="*/ 0 w 73"/>
                <a:gd name="T55" fmla="*/ 1 h 115"/>
                <a:gd name="T56" fmla="*/ 1 w 73"/>
                <a:gd name="T57" fmla="*/ 1 h 115"/>
                <a:gd name="T58" fmla="*/ 1 w 73"/>
                <a:gd name="T59" fmla="*/ 1 h 115"/>
                <a:gd name="T60" fmla="*/ 1 w 73"/>
                <a:gd name="T61" fmla="*/ 1 h 115"/>
                <a:gd name="T62" fmla="*/ 1 w 73"/>
                <a:gd name="T63" fmla="*/ 1 h 115"/>
                <a:gd name="T64" fmla="*/ 1 w 73"/>
                <a:gd name="T65" fmla="*/ 1 h 115"/>
                <a:gd name="T66" fmla="*/ 1 w 73"/>
                <a:gd name="T67" fmla="*/ 1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
                <a:gd name="T103" fmla="*/ 0 h 115"/>
                <a:gd name="T104" fmla="*/ 73 w 73"/>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 h="115">
                  <a:moveTo>
                    <a:pt x="68" y="31"/>
                  </a:moveTo>
                  <a:lnTo>
                    <a:pt x="60" y="26"/>
                  </a:lnTo>
                  <a:lnTo>
                    <a:pt x="51" y="23"/>
                  </a:lnTo>
                  <a:lnTo>
                    <a:pt x="44" y="21"/>
                  </a:lnTo>
                  <a:lnTo>
                    <a:pt x="37" y="19"/>
                  </a:lnTo>
                  <a:lnTo>
                    <a:pt x="31" y="21"/>
                  </a:lnTo>
                  <a:lnTo>
                    <a:pt x="25" y="23"/>
                  </a:lnTo>
                  <a:lnTo>
                    <a:pt x="24" y="26"/>
                  </a:lnTo>
                  <a:lnTo>
                    <a:pt x="22" y="28"/>
                  </a:lnTo>
                  <a:lnTo>
                    <a:pt x="22" y="30"/>
                  </a:lnTo>
                  <a:lnTo>
                    <a:pt x="24" y="35"/>
                  </a:lnTo>
                  <a:lnTo>
                    <a:pt x="29" y="38"/>
                  </a:lnTo>
                  <a:lnTo>
                    <a:pt x="36" y="45"/>
                  </a:lnTo>
                  <a:lnTo>
                    <a:pt x="49" y="52"/>
                  </a:lnTo>
                  <a:lnTo>
                    <a:pt x="61" y="60"/>
                  </a:lnTo>
                  <a:lnTo>
                    <a:pt x="65" y="65"/>
                  </a:lnTo>
                  <a:lnTo>
                    <a:pt x="68" y="69"/>
                  </a:lnTo>
                  <a:lnTo>
                    <a:pt x="72" y="72"/>
                  </a:lnTo>
                  <a:lnTo>
                    <a:pt x="73" y="76"/>
                  </a:lnTo>
                  <a:lnTo>
                    <a:pt x="73" y="79"/>
                  </a:lnTo>
                  <a:lnTo>
                    <a:pt x="73" y="83"/>
                  </a:lnTo>
                  <a:lnTo>
                    <a:pt x="73" y="89"/>
                  </a:lnTo>
                  <a:lnTo>
                    <a:pt x="72" y="96"/>
                  </a:lnTo>
                  <a:lnTo>
                    <a:pt x="68" y="101"/>
                  </a:lnTo>
                  <a:lnTo>
                    <a:pt x="63" y="106"/>
                  </a:lnTo>
                  <a:lnTo>
                    <a:pt x="61" y="108"/>
                  </a:lnTo>
                  <a:lnTo>
                    <a:pt x="58" y="110"/>
                  </a:lnTo>
                  <a:lnTo>
                    <a:pt x="53" y="113"/>
                  </a:lnTo>
                  <a:lnTo>
                    <a:pt x="46" y="115"/>
                  </a:lnTo>
                  <a:lnTo>
                    <a:pt x="37" y="115"/>
                  </a:lnTo>
                  <a:lnTo>
                    <a:pt x="27" y="115"/>
                  </a:lnTo>
                  <a:lnTo>
                    <a:pt x="19" y="113"/>
                  </a:lnTo>
                  <a:lnTo>
                    <a:pt x="10" y="110"/>
                  </a:lnTo>
                  <a:lnTo>
                    <a:pt x="0" y="106"/>
                  </a:lnTo>
                  <a:lnTo>
                    <a:pt x="0" y="83"/>
                  </a:lnTo>
                  <a:lnTo>
                    <a:pt x="10" y="88"/>
                  </a:lnTo>
                  <a:lnTo>
                    <a:pt x="19" y="93"/>
                  </a:lnTo>
                  <a:lnTo>
                    <a:pt x="27" y="96"/>
                  </a:lnTo>
                  <a:lnTo>
                    <a:pt x="36" y="96"/>
                  </a:lnTo>
                  <a:lnTo>
                    <a:pt x="41" y="96"/>
                  </a:lnTo>
                  <a:lnTo>
                    <a:pt x="44" y="94"/>
                  </a:lnTo>
                  <a:lnTo>
                    <a:pt x="48" y="93"/>
                  </a:lnTo>
                  <a:lnTo>
                    <a:pt x="51" y="89"/>
                  </a:lnTo>
                  <a:lnTo>
                    <a:pt x="51" y="84"/>
                  </a:lnTo>
                  <a:lnTo>
                    <a:pt x="51" y="83"/>
                  </a:lnTo>
                  <a:lnTo>
                    <a:pt x="49" y="81"/>
                  </a:lnTo>
                  <a:lnTo>
                    <a:pt x="44" y="76"/>
                  </a:lnTo>
                  <a:lnTo>
                    <a:pt x="25" y="62"/>
                  </a:lnTo>
                  <a:lnTo>
                    <a:pt x="15" y="55"/>
                  </a:lnTo>
                  <a:lnTo>
                    <a:pt x="10" y="52"/>
                  </a:lnTo>
                  <a:lnTo>
                    <a:pt x="7" y="47"/>
                  </a:lnTo>
                  <a:lnTo>
                    <a:pt x="3" y="43"/>
                  </a:lnTo>
                  <a:lnTo>
                    <a:pt x="1" y="40"/>
                  </a:lnTo>
                  <a:lnTo>
                    <a:pt x="0" y="35"/>
                  </a:lnTo>
                  <a:lnTo>
                    <a:pt x="0" y="31"/>
                  </a:lnTo>
                  <a:lnTo>
                    <a:pt x="0" y="24"/>
                  </a:lnTo>
                  <a:lnTo>
                    <a:pt x="1" y="19"/>
                  </a:lnTo>
                  <a:lnTo>
                    <a:pt x="5" y="14"/>
                  </a:lnTo>
                  <a:lnTo>
                    <a:pt x="10" y="9"/>
                  </a:lnTo>
                  <a:lnTo>
                    <a:pt x="15" y="6"/>
                  </a:lnTo>
                  <a:lnTo>
                    <a:pt x="22" y="2"/>
                  </a:lnTo>
                  <a:lnTo>
                    <a:pt x="29" y="2"/>
                  </a:lnTo>
                  <a:lnTo>
                    <a:pt x="36" y="0"/>
                  </a:lnTo>
                  <a:lnTo>
                    <a:pt x="44" y="2"/>
                  </a:lnTo>
                  <a:lnTo>
                    <a:pt x="53" y="4"/>
                  </a:lnTo>
                  <a:lnTo>
                    <a:pt x="60" y="6"/>
                  </a:lnTo>
                  <a:lnTo>
                    <a:pt x="68" y="11"/>
                  </a:lnTo>
                  <a:lnTo>
                    <a:pt x="6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6" name="Freeform 22"/>
            <p:cNvSpPr>
              <a:spLocks noEditPoints="1"/>
            </p:cNvSpPr>
            <p:nvPr/>
          </p:nvSpPr>
          <p:spPr bwMode="auto">
            <a:xfrm>
              <a:off x="5314" y="613"/>
              <a:ext cx="13" cy="79"/>
            </a:xfrm>
            <a:custGeom>
              <a:avLst/>
              <a:gdLst>
                <a:gd name="T0" fmla="*/ 0 w 28"/>
                <a:gd name="T1" fmla="*/ 1 h 157"/>
                <a:gd name="T2" fmla="*/ 0 w 28"/>
                <a:gd name="T3" fmla="*/ 1 h 157"/>
                <a:gd name="T4" fmla="*/ 0 w 28"/>
                <a:gd name="T5" fmla="*/ 1 h 157"/>
                <a:gd name="T6" fmla="*/ 0 w 28"/>
                <a:gd name="T7" fmla="*/ 1 h 157"/>
                <a:gd name="T8" fmla="*/ 0 w 28"/>
                <a:gd name="T9" fmla="*/ 1 h 157"/>
                <a:gd name="T10" fmla="*/ 0 w 28"/>
                <a:gd name="T11" fmla="*/ 1 h 157"/>
                <a:gd name="T12" fmla="*/ 0 w 28"/>
                <a:gd name="T13" fmla="*/ 1 h 157"/>
                <a:gd name="T14" fmla="*/ 0 w 28"/>
                <a:gd name="T15" fmla="*/ 1 h 157"/>
                <a:gd name="T16" fmla="*/ 0 w 28"/>
                <a:gd name="T17" fmla="*/ 1 h 157"/>
                <a:gd name="T18" fmla="*/ 0 w 28"/>
                <a:gd name="T19" fmla="*/ 1 h 157"/>
                <a:gd name="T20" fmla="*/ 0 w 28"/>
                <a:gd name="T21" fmla="*/ 1 h 157"/>
                <a:gd name="T22" fmla="*/ 0 w 28"/>
                <a:gd name="T23" fmla="*/ 1 h 157"/>
                <a:gd name="T24" fmla="*/ 0 w 28"/>
                <a:gd name="T25" fmla="*/ 1 h 157"/>
                <a:gd name="T26" fmla="*/ 0 w 28"/>
                <a:gd name="T27" fmla="*/ 1 h 157"/>
                <a:gd name="T28" fmla="*/ 0 w 28"/>
                <a:gd name="T29" fmla="*/ 1 h 157"/>
                <a:gd name="T30" fmla="*/ 0 w 28"/>
                <a:gd name="T31" fmla="*/ 0 h 157"/>
                <a:gd name="T32" fmla="*/ 0 w 28"/>
                <a:gd name="T33" fmla="*/ 1 h 157"/>
                <a:gd name="T34" fmla="*/ 0 w 28"/>
                <a:gd name="T35" fmla="*/ 1 h 157"/>
                <a:gd name="T36" fmla="*/ 0 w 28"/>
                <a:gd name="T37" fmla="*/ 1 h 157"/>
                <a:gd name="T38" fmla="*/ 0 w 28"/>
                <a:gd name="T39" fmla="*/ 1 h 157"/>
                <a:gd name="T40" fmla="*/ 0 w 28"/>
                <a:gd name="T41" fmla="*/ 1 h 157"/>
                <a:gd name="T42" fmla="*/ 0 w 28"/>
                <a:gd name="T43" fmla="*/ 1 h 157"/>
                <a:gd name="T44" fmla="*/ 0 w 28"/>
                <a:gd name="T45" fmla="*/ 1 h 157"/>
                <a:gd name="T46" fmla="*/ 0 w 28"/>
                <a:gd name="T47" fmla="*/ 1 h 157"/>
                <a:gd name="T48" fmla="*/ 0 w 28"/>
                <a:gd name="T49" fmla="*/ 1 h 157"/>
                <a:gd name="T50" fmla="*/ 0 w 28"/>
                <a:gd name="T51" fmla="*/ 1 h 1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157"/>
                <a:gd name="T80" fmla="*/ 28 w 28"/>
                <a:gd name="T81" fmla="*/ 157 h 1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157">
                  <a:moveTo>
                    <a:pt x="24" y="157"/>
                  </a:moveTo>
                  <a:lnTo>
                    <a:pt x="4" y="157"/>
                  </a:lnTo>
                  <a:lnTo>
                    <a:pt x="4" y="48"/>
                  </a:lnTo>
                  <a:lnTo>
                    <a:pt x="24" y="48"/>
                  </a:lnTo>
                  <a:lnTo>
                    <a:pt x="24" y="157"/>
                  </a:lnTo>
                  <a:close/>
                  <a:moveTo>
                    <a:pt x="14" y="27"/>
                  </a:moveTo>
                  <a:lnTo>
                    <a:pt x="9" y="26"/>
                  </a:lnTo>
                  <a:lnTo>
                    <a:pt x="7" y="24"/>
                  </a:lnTo>
                  <a:lnTo>
                    <a:pt x="5" y="22"/>
                  </a:lnTo>
                  <a:lnTo>
                    <a:pt x="2" y="19"/>
                  </a:lnTo>
                  <a:lnTo>
                    <a:pt x="0" y="14"/>
                  </a:lnTo>
                  <a:lnTo>
                    <a:pt x="2" y="9"/>
                  </a:lnTo>
                  <a:lnTo>
                    <a:pt x="4" y="7"/>
                  </a:lnTo>
                  <a:lnTo>
                    <a:pt x="5" y="5"/>
                  </a:lnTo>
                  <a:lnTo>
                    <a:pt x="9" y="2"/>
                  </a:lnTo>
                  <a:lnTo>
                    <a:pt x="14" y="0"/>
                  </a:lnTo>
                  <a:lnTo>
                    <a:pt x="19" y="2"/>
                  </a:lnTo>
                  <a:lnTo>
                    <a:pt x="21" y="3"/>
                  </a:lnTo>
                  <a:lnTo>
                    <a:pt x="23" y="5"/>
                  </a:lnTo>
                  <a:lnTo>
                    <a:pt x="26" y="9"/>
                  </a:lnTo>
                  <a:lnTo>
                    <a:pt x="28" y="14"/>
                  </a:lnTo>
                  <a:lnTo>
                    <a:pt x="26" y="19"/>
                  </a:lnTo>
                  <a:lnTo>
                    <a:pt x="24" y="21"/>
                  </a:lnTo>
                  <a:lnTo>
                    <a:pt x="23" y="22"/>
                  </a:lnTo>
                  <a:lnTo>
                    <a:pt x="19" y="26"/>
                  </a:lnTo>
                  <a:lnTo>
                    <a:pt x="14"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7" name="Freeform 23"/>
            <p:cNvSpPr>
              <a:spLocks/>
            </p:cNvSpPr>
            <p:nvPr/>
          </p:nvSpPr>
          <p:spPr bwMode="auto">
            <a:xfrm>
              <a:off x="5335" y="625"/>
              <a:ext cx="41" cy="68"/>
            </a:xfrm>
            <a:custGeom>
              <a:avLst/>
              <a:gdLst>
                <a:gd name="T0" fmla="*/ 1 w 82"/>
                <a:gd name="T1" fmla="*/ 1 h 135"/>
                <a:gd name="T2" fmla="*/ 1 w 82"/>
                <a:gd name="T3" fmla="*/ 1 h 135"/>
                <a:gd name="T4" fmla="*/ 1 w 82"/>
                <a:gd name="T5" fmla="*/ 1 h 135"/>
                <a:gd name="T6" fmla="*/ 1 w 82"/>
                <a:gd name="T7" fmla="*/ 1 h 135"/>
                <a:gd name="T8" fmla="*/ 1 w 82"/>
                <a:gd name="T9" fmla="*/ 1 h 135"/>
                <a:gd name="T10" fmla="*/ 1 w 82"/>
                <a:gd name="T11" fmla="*/ 1 h 135"/>
                <a:gd name="T12" fmla="*/ 1 w 82"/>
                <a:gd name="T13" fmla="*/ 1 h 135"/>
                <a:gd name="T14" fmla="*/ 1 w 82"/>
                <a:gd name="T15" fmla="*/ 1 h 135"/>
                <a:gd name="T16" fmla="*/ 1 w 82"/>
                <a:gd name="T17" fmla="*/ 1 h 135"/>
                <a:gd name="T18" fmla="*/ 1 w 82"/>
                <a:gd name="T19" fmla="*/ 1 h 135"/>
                <a:gd name="T20" fmla="*/ 1 w 82"/>
                <a:gd name="T21" fmla="*/ 1 h 135"/>
                <a:gd name="T22" fmla="*/ 1 w 82"/>
                <a:gd name="T23" fmla="*/ 1 h 135"/>
                <a:gd name="T24" fmla="*/ 1 w 82"/>
                <a:gd name="T25" fmla="*/ 1 h 135"/>
                <a:gd name="T26" fmla="*/ 1 w 82"/>
                <a:gd name="T27" fmla="*/ 1 h 135"/>
                <a:gd name="T28" fmla="*/ 1 w 82"/>
                <a:gd name="T29" fmla="*/ 1 h 135"/>
                <a:gd name="T30" fmla="*/ 1 w 82"/>
                <a:gd name="T31" fmla="*/ 1 h 135"/>
                <a:gd name="T32" fmla="*/ 1 w 82"/>
                <a:gd name="T33" fmla="*/ 1 h 135"/>
                <a:gd name="T34" fmla="*/ 1 w 82"/>
                <a:gd name="T35" fmla="*/ 1 h 135"/>
                <a:gd name="T36" fmla="*/ 1 w 82"/>
                <a:gd name="T37" fmla="*/ 1 h 135"/>
                <a:gd name="T38" fmla="*/ 1 w 82"/>
                <a:gd name="T39" fmla="*/ 1 h 135"/>
                <a:gd name="T40" fmla="*/ 1 w 82"/>
                <a:gd name="T41" fmla="*/ 1 h 135"/>
                <a:gd name="T42" fmla="*/ 1 w 82"/>
                <a:gd name="T43" fmla="*/ 1 h 135"/>
                <a:gd name="T44" fmla="*/ 1 w 82"/>
                <a:gd name="T45" fmla="*/ 1 h 135"/>
                <a:gd name="T46" fmla="*/ 1 w 82"/>
                <a:gd name="T47" fmla="*/ 1 h 135"/>
                <a:gd name="T48" fmla="*/ 1 w 82"/>
                <a:gd name="T49" fmla="*/ 1 h 135"/>
                <a:gd name="T50" fmla="*/ 1 w 82"/>
                <a:gd name="T51" fmla="*/ 1 h 135"/>
                <a:gd name="T52" fmla="*/ 1 w 82"/>
                <a:gd name="T53" fmla="*/ 1 h 135"/>
                <a:gd name="T54" fmla="*/ 1 w 82"/>
                <a:gd name="T55" fmla="*/ 1 h 135"/>
                <a:gd name="T56" fmla="*/ 1 w 82"/>
                <a:gd name="T57" fmla="*/ 1 h 135"/>
                <a:gd name="T58" fmla="*/ 0 w 82"/>
                <a:gd name="T59" fmla="*/ 1 h 135"/>
                <a:gd name="T60" fmla="*/ 0 w 82"/>
                <a:gd name="T61" fmla="*/ 1 h 135"/>
                <a:gd name="T62" fmla="*/ 1 w 82"/>
                <a:gd name="T63" fmla="*/ 0 h 135"/>
                <a:gd name="T64" fmla="*/ 1 w 82"/>
                <a:gd name="T65" fmla="*/ 1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135"/>
                <a:gd name="T101" fmla="*/ 82 w 82"/>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135">
                  <a:moveTo>
                    <a:pt x="41" y="24"/>
                  </a:moveTo>
                  <a:lnTo>
                    <a:pt x="77" y="24"/>
                  </a:lnTo>
                  <a:lnTo>
                    <a:pt x="77" y="43"/>
                  </a:lnTo>
                  <a:lnTo>
                    <a:pt x="41" y="43"/>
                  </a:lnTo>
                  <a:lnTo>
                    <a:pt x="41" y="99"/>
                  </a:lnTo>
                  <a:lnTo>
                    <a:pt x="43" y="104"/>
                  </a:lnTo>
                  <a:lnTo>
                    <a:pt x="43" y="108"/>
                  </a:lnTo>
                  <a:lnTo>
                    <a:pt x="46" y="113"/>
                  </a:lnTo>
                  <a:lnTo>
                    <a:pt x="51" y="114"/>
                  </a:lnTo>
                  <a:lnTo>
                    <a:pt x="55" y="116"/>
                  </a:lnTo>
                  <a:lnTo>
                    <a:pt x="58" y="116"/>
                  </a:lnTo>
                  <a:lnTo>
                    <a:pt x="63" y="116"/>
                  </a:lnTo>
                  <a:lnTo>
                    <a:pt x="70" y="114"/>
                  </a:lnTo>
                  <a:lnTo>
                    <a:pt x="75" y="111"/>
                  </a:lnTo>
                  <a:lnTo>
                    <a:pt x="82" y="108"/>
                  </a:lnTo>
                  <a:lnTo>
                    <a:pt x="82" y="128"/>
                  </a:lnTo>
                  <a:lnTo>
                    <a:pt x="75" y="132"/>
                  </a:lnTo>
                  <a:lnTo>
                    <a:pt x="68" y="133"/>
                  </a:lnTo>
                  <a:lnTo>
                    <a:pt x="62" y="135"/>
                  </a:lnTo>
                  <a:lnTo>
                    <a:pt x="56" y="135"/>
                  </a:lnTo>
                  <a:lnTo>
                    <a:pt x="48" y="135"/>
                  </a:lnTo>
                  <a:lnTo>
                    <a:pt x="41" y="133"/>
                  </a:lnTo>
                  <a:lnTo>
                    <a:pt x="34" y="130"/>
                  </a:lnTo>
                  <a:lnTo>
                    <a:pt x="29" y="126"/>
                  </a:lnTo>
                  <a:lnTo>
                    <a:pt x="26" y="121"/>
                  </a:lnTo>
                  <a:lnTo>
                    <a:pt x="22" y="114"/>
                  </a:lnTo>
                  <a:lnTo>
                    <a:pt x="21" y="108"/>
                  </a:lnTo>
                  <a:lnTo>
                    <a:pt x="21" y="101"/>
                  </a:lnTo>
                  <a:lnTo>
                    <a:pt x="21" y="43"/>
                  </a:lnTo>
                  <a:lnTo>
                    <a:pt x="0" y="43"/>
                  </a:lnTo>
                  <a:lnTo>
                    <a:pt x="0" y="41"/>
                  </a:lnTo>
                  <a:lnTo>
                    <a:pt x="41" y="0"/>
                  </a:lnTo>
                  <a:lnTo>
                    <a:pt x="41"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8" name="Freeform 24"/>
            <p:cNvSpPr>
              <a:spLocks/>
            </p:cNvSpPr>
            <p:nvPr/>
          </p:nvSpPr>
          <p:spPr bwMode="auto">
            <a:xfrm>
              <a:off x="5380" y="636"/>
              <a:ext cx="54" cy="84"/>
            </a:xfrm>
            <a:custGeom>
              <a:avLst/>
              <a:gdLst>
                <a:gd name="T0" fmla="*/ 1 w 107"/>
                <a:gd name="T1" fmla="*/ 1 h 168"/>
                <a:gd name="T2" fmla="*/ 1 w 107"/>
                <a:gd name="T3" fmla="*/ 1 h 168"/>
                <a:gd name="T4" fmla="*/ 1 w 107"/>
                <a:gd name="T5" fmla="*/ 1 h 168"/>
                <a:gd name="T6" fmla="*/ 0 w 107"/>
                <a:gd name="T7" fmla="*/ 0 h 168"/>
                <a:gd name="T8" fmla="*/ 1 w 107"/>
                <a:gd name="T9" fmla="*/ 0 h 168"/>
                <a:gd name="T10" fmla="*/ 1 w 107"/>
                <a:gd name="T11" fmla="*/ 1 h 168"/>
                <a:gd name="T12" fmla="*/ 1 w 107"/>
                <a:gd name="T13" fmla="*/ 0 h 168"/>
                <a:gd name="T14" fmla="*/ 1 w 107"/>
                <a:gd name="T15" fmla="*/ 0 h 168"/>
                <a:gd name="T16" fmla="*/ 1 w 107"/>
                <a:gd name="T17" fmla="*/ 1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168"/>
                <a:gd name="T29" fmla="*/ 107 w 107"/>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168">
                  <a:moveTo>
                    <a:pt x="29" y="168"/>
                  </a:moveTo>
                  <a:lnTo>
                    <a:pt x="3" y="168"/>
                  </a:lnTo>
                  <a:lnTo>
                    <a:pt x="41" y="87"/>
                  </a:lnTo>
                  <a:lnTo>
                    <a:pt x="0" y="0"/>
                  </a:lnTo>
                  <a:lnTo>
                    <a:pt x="24" y="0"/>
                  </a:lnTo>
                  <a:lnTo>
                    <a:pt x="53" y="63"/>
                  </a:lnTo>
                  <a:lnTo>
                    <a:pt x="82" y="0"/>
                  </a:lnTo>
                  <a:lnTo>
                    <a:pt x="107" y="0"/>
                  </a:lnTo>
                  <a:lnTo>
                    <a:pt x="29" y="1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259" name="Freeform 25"/>
            <p:cNvSpPr>
              <a:spLocks/>
            </p:cNvSpPr>
            <p:nvPr/>
          </p:nvSpPr>
          <p:spPr bwMode="auto">
            <a:xfrm>
              <a:off x="5425" y="525"/>
              <a:ext cx="290" cy="290"/>
            </a:xfrm>
            <a:custGeom>
              <a:avLst/>
              <a:gdLst>
                <a:gd name="T0" fmla="*/ 1 w 579"/>
                <a:gd name="T1" fmla="*/ 1 h 579"/>
                <a:gd name="T2" fmla="*/ 1 w 579"/>
                <a:gd name="T3" fmla="*/ 1 h 579"/>
                <a:gd name="T4" fmla="*/ 1 w 579"/>
                <a:gd name="T5" fmla="*/ 1 h 579"/>
                <a:gd name="T6" fmla="*/ 1 w 579"/>
                <a:gd name="T7" fmla="*/ 1 h 579"/>
                <a:gd name="T8" fmla="*/ 1 w 579"/>
                <a:gd name="T9" fmla="*/ 1 h 579"/>
                <a:gd name="T10" fmla="*/ 1 w 579"/>
                <a:gd name="T11" fmla="*/ 1 h 579"/>
                <a:gd name="T12" fmla="*/ 1 w 579"/>
                <a:gd name="T13" fmla="*/ 1 h 579"/>
                <a:gd name="T14" fmla="*/ 1 w 579"/>
                <a:gd name="T15" fmla="*/ 1 h 579"/>
                <a:gd name="T16" fmla="*/ 1 w 579"/>
                <a:gd name="T17" fmla="*/ 1 h 579"/>
                <a:gd name="T18" fmla="*/ 1 w 579"/>
                <a:gd name="T19" fmla="*/ 1 h 579"/>
                <a:gd name="T20" fmla="*/ 1 w 579"/>
                <a:gd name="T21" fmla="*/ 1 h 579"/>
                <a:gd name="T22" fmla="*/ 1 w 579"/>
                <a:gd name="T23" fmla="*/ 1 h 579"/>
                <a:gd name="T24" fmla="*/ 1 w 579"/>
                <a:gd name="T25" fmla="*/ 1 h 579"/>
                <a:gd name="T26" fmla="*/ 1 w 579"/>
                <a:gd name="T27" fmla="*/ 1 h 579"/>
                <a:gd name="T28" fmla="*/ 1 w 579"/>
                <a:gd name="T29" fmla="*/ 1 h 579"/>
                <a:gd name="T30" fmla="*/ 1 w 579"/>
                <a:gd name="T31" fmla="*/ 1 h 579"/>
                <a:gd name="T32" fmla="*/ 1 w 579"/>
                <a:gd name="T33" fmla="*/ 1 h 579"/>
                <a:gd name="T34" fmla="*/ 1 w 579"/>
                <a:gd name="T35" fmla="*/ 1 h 579"/>
                <a:gd name="T36" fmla="*/ 1 w 579"/>
                <a:gd name="T37" fmla="*/ 1 h 579"/>
                <a:gd name="T38" fmla="*/ 1 w 579"/>
                <a:gd name="T39" fmla="*/ 1 h 579"/>
                <a:gd name="T40" fmla="*/ 1 w 579"/>
                <a:gd name="T41" fmla="*/ 1 h 579"/>
                <a:gd name="T42" fmla="*/ 1 w 579"/>
                <a:gd name="T43" fmla="*/ 1 h 579"/>
                <a:gd name="T44" fmla="*/ 1 w 579"/>
                <a:gd name="T45" fmla="*/ 1 h 579"/>
                <a:gd name="T46" fmla="*/ 1 w 579"/>
                <a:gd name="T47" fmla="*/ 1 h 579"/>
                <a:gd name="T48" fmla="*/ 1 w 579"/>
                <a:gd name="T49" fmla="*/ 1 h 579"/>
                <a:gd name="T50" fmla="*/ 1 w 579"/>
                <a:gd name="T51" fmla="*/ 1 h 579"/>
                <a:gd name="T52" fmla="*/ 1 w 579"/>
                <a:gd name="T53" fmla="*/ 1 h 579"/>
                <a:gd name="T54" fmla="*/ 1 w 579"/>
                <a:gd name="T55" fmla="*/ 1 h 579"/>
                <a:gd name="T56" fmla="*/ 1 w 579"/>
                <a:gd name="T57" fmla="*/ 1 h 579"/>
                <a:gd name="T58" fmla="*/ 1 w 579"/>
                <a:gd name="T59" fmla="*/ 1 h 579"/>
                <a:gd name="T60" fmla="*/ 1 w 579"/>
                <a:gd name="T61" fmla="*/ 1 h 579"/>
                <a:gd name="T62" fmla="*/ 1 w 579"/>
                <a:gd name="T63" fmla="*/ 1 h 579"/>
                <a:gd name="T64" fmla="*/ 1 w 579"/>
                <a:gd name="T65" fmla="*/ 1 h 579"/>
                <a:gd name="T66" fmla="*/ 1 w 579"/>
                <a:gd name="T67" fmla="*/ 1 h 579"/>
                <a:gd name="T68" fmla="*/ 1 w 579"/>
                <a:gd name="T69" fmla="*/ 1 h 579"/>
                <a:gd name="T70" fmla="*/ 1 w 579"/>
                <a:gd name="T71" fmla="*/ 1 h 579"/>
                <a:gd name="T72" fmla="*/ 1 w 579"/>
                <a:gd name="T73" fmla="*/ 1 h 579"/>
                <a:gd name="T74" fmla="*/ 1 w 579"/>
                <a:gd name="T75" fmla="*/ 1 h 579"/>
                <a:gd name="T76" fmla="*/ 1 w 579"/>
                <a:gd name="T77" fmla="*/ 1 h 579"/>
                <a:gd name="T78" fmla="*/ 1 w 579"/>
                <a:gd name="T79" fmla="*/ 1 h 579"/>
                <a:gd name="T80" fmla="*/ 1 w 579"/>
                <a:gd name="T81" fmla="*/ 1 h 579"/>
                <a:gd name="T82" fmla="*/ 1 w 579"/>
                <a:gd name="T83" fmla="*/ 1 h 579"/>
                <a:gd name="T84" fmla="*/ 1 w 579"/>
                <a:gd name="T85" fmla="*/ 1 h 5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9"/>
                <a:gd name="T130" fmla="*/ 0 h 579"/>
                <a:gd name="T131" fmla="*/ 579 w 579"/>
                <a:gd name="T132" fmla="*/ 579 h 5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9" h="579">
                  <a:moveTo>
                    <a:pt x="118" y="579"/>
                  </a:moveTo>
                  <a:lnTo>
                    <a:pt x="140" y="576"/>
                  </a:lnTo>
                  <a:lnTo>
                    <a:pt x="152" y="574"/>
                  </a:lnTo>
                  <a:lnTo>
                    <a:pt x="165" y="571"/>
                  </a:lnTo>
                  <a:lnTo>
                    <a:pt x="198" y="562"/>
                  </a:lnTo>
                  <a:lnTo>
                    <a:pt x="215" y="557"/>
                  </a:lnTo>
                  <a:lnTo>
                    <a:pt x="232" y="550"/>
                  </a:lnTo>
                  <a:lnTo>
                    <a:pt x="251" y="544"/>
                  </a:lnTo>
                  <a:lnTo>
                    <a:pt x="270" y="535"/>
                  </a:lnTo>
                  <a:lnTo>
                    <a:pt x="287" y="525"/>
                  </a:lnTo>
                  <a:lnTo>
                    <a:pt x="306" y="514"/>
                  </a:lnTo>
                  <a:lnTo>
                    <a:pt x="314" y="509"/>
                  </a:lnTo>
                  <a:lnTo>
                    <a:pt x="321" y="503"/>
                  </a:lnTo>
                  <a:lnTo>
                    <a:pt x="338" y="489"/>
                  </a:lnTo>
                  <a:lnTo>
                    <a:pt x="348" y="479"/>
                  </a:lnTo>
                  <a:lnTo>
                    <a:pt x="359" y="468"/>
                  </a:lnTo>
                  <a:lnTo>
                    <a:pt x="367" y="458"/>
                  </a:lnTo>
                  <a:lnTo>
                    <a:pt x="376" y="450"/>
                  </a:lnTo>
                  <a:lnTo>
                    <a:pt x="381" y="439"/>
                  </a:lnTo>
                  <a:lnTo>
                    <a:pt x="386" y="431"/>
                  </a:lnTo>
                  <a:lnTo>
                    <a:pt x="391" y="420"/>
                  </a:lnTo>
                  <a:lnTo>
                    <a:pt x="395" y="412"/>
                  </a:lnTo>
                  <a:lnTo>
                    <a:pt x="396" y="403"/>
                  </a:lnTo>
                  <a:lnTo>
                    <a:pt x="398" y="395"/>
                  </a:lnTo>
                  <a:lnTo>
                    <a:pt x="398" y="379"/>
                  </a:lnTo>
                  <a:lnTo>
                    <a:pt x="396" y="373"/>
                  </a:lnTo>
                  <a:lnTo>
                    <a:pt x="395" y="364"/>
                  </a:lnTo>
                  <a:lnTo>
                    <a:pt x="391" y="357"/>
                  </a:lnTo>
                  <a:lnTo>
                    <a:pt x="388" y="350"/>
                  </a:lnTo>
                  <a:lnTo>
                    <a:pt x="383" y="344"/>
                  </a:lnTo>
                  <a:lnTo>
                    <a:pt x="378" y="337"/>
                  </a:lnTo>
                  <a:lnTo>
                    <a:pt x="366" y="323"/>
                  </a:lnTo>
                  <a:lnTo>
                    <a:pt x="359" y="316"/>
                  </a:lnTo>
                  <a:lnTo>
                    <a:pt x="352" y="311"/>
                  </a:lnTo>
                  <a:lnTo>
                    <a:pt x="343" y="304"/>
                  </a:lnTo>
                  <a:lnTo>
                    <a:pt x="335" y="299"/>
                  </a:lnTo>
                  <a:lnTo>
                    <a:pt x="318" y="287"/>
                  </a:lnTo>
                  <a:lnTo>
                    <a:pt x="297" y="277"/>
                  </a:lnTo>
                  <a:lnTo>
                    <a:pt x="254" y="255"/>
                  </a:lnTo>
                  <a:lnTo>
                    <a:pt x="208" y="234"/>
                  </a:lnTo>
                  <a:lnTo>
                    <a:pt x="162" y="215"/>
                  </a:lnTo>
                  <a:lnTo>
                    <a:pt x="119" y="195"/>
                  </a:lnTo>
                  <a:lnTo>
                    <a:pt x="78" y="174"/>
                  </a:lnTo>
                  <a:lnTo>
                    <a:pt x="61" y="164"/>
                  </a:lnTo>
                  <a:lnTo>
                    <a:pt x="44" y="152"/>
                  </a:lnTo>
                  <a:lnTo>
                    <a:pt x="30" y="142"/>
                  </a:lnTo>
                  <a:lnTo>
                    <a:pt x="18" y="130"/>
                  </a:lnTo>
                  <a:lnTo>
                    <a:pt x="10" y="118"/>
                  </a:lnTo>
                  <a:lnTo>
                    <a:pt x="6" y="111"/>
                  </a:lnTo>
                  <a:lnTo>
                    <a:pt x="3" y="104"/>
                  </a:lnTo>
                  <a:lnTo>
                    <a:pt x="1" y="99"/>
                  </a:lnTo>
                  <a:lnTo>
                    <a:pt x="1" y="92"/>
                  </a:lnTo>
                  <a:lnTo>
                    <a:pt x="0" y="85"/>
                  </a:lnTo>
                  <a:lnTo>
                    <a:pt x="1" y="77"/>
                  </a:lnTo>
                  <a:lnTo>
                    <a:pt x="3" y="72"/>
                  </a:lnTo>
                  <a:lnTo>
                    <a:pt x="5" y="65"/>
                  </a:lnTo>
                  <a:lnTo>
                    <a:pt x="10" y="55"/>
                  </a:lnTo>
                  <a:lnTo>
                    <a:pt x="17" y="44"/>
                  </a:lnTo>
                  <a:lnTo>
                    <a:pt x="22" y="41"/>
                  </a:lnTo>
                  <a:lnTo>
                    <a:pt x="27" y="36"/>
                  </a:lnTo>
                  <a:lnTo>
                    <a:pt x="36" y="29"/>
                  </a:lnTo>
                  <a:lnTo>
                    <a:pt x="47" y="22"/>
                  </a:lnTo>
                  <a:lnTo>
                    <a:pt x="58" y="17"/>
                  </a:lnTo>
                  <a:lnTo>
                    <a:pt x="70" y="12"/>
                  </a:lnTo>
                  <a:lnTo>
                    <a:pt x="92" y="5"/>
                  </a:lnTo>
                  <a:lnTo>
                    <a:pt x="112" y="2"/>
                  </a:lnTo>
                  <a:lnTo>
                    <a:pt x="126" y="0"/>
                  </a:lnTo>
                  <a:lnTo>
                    <a:pt x="131" y="0"/>
                  </a:lnTo>
                  <a:lnTo>
                    <a:pt x="123" y="3"/>
                  </a:lnTo>
                  <a:lnTo>
                    <a:pt x="116" y="9"/>
                  </a:lnTo>
                  <a:lnTo>
                    <a:pt x="107" y="15"/>
                  </a:lnTo>
                  <a:lnTo>
                    <a:pt x="102" y="21"/>
                  </a:lnTo>
                  <a:lnTo>
                    <a:pt x="99" y="26"/>
                  </a:lnTo>
                  <a:lnTo>
                    <a:pt x="94" y="31"/>
                  </a:lnTo>
                  <a:lnTo>
                    <a:pt x="90" y="36"/>
                  </a:lnTo>
                  <a:lnTo>
                    <a:pt x="87" y="43"/>
                  </a:lnTo>
                  <a:lnTo>
                    <a:pt x="85" y="50"/>
                  </a:lnTo>
                  <a:lnTo>
                    <a:pt x="83" y="58"/>
                  </a:lnTo>
                  <a:lnTo>
                    <a:pt x="82" y="65"/>
                  </a:lnTo>
                  <a:lnTo>
                    <a:pt x="82" y="75"/>
                  </a:lnTo>
                  <a:lnTo>
                    <a:pt x="83" y="85"/>
                  </a:lnTo>
                  <a:lnTo>
                    <a:pt x="85" y="94"/>
                  </a:lnTo>
                  <a:lnTo>
                    <a:pt x="89" y="103"/>
                  </a:lnTo>
                  <a:lnTo>
                    <a:pt x="94" y="113"/>
                  </a:lnTo>
                  <a:lnTo>
                    <a:pt x="99" y="121"/>
                  </a:lnTo>
                  <a:lnTo>
                    <a:pt x="106" y="130"/>
                  </a:lnTo>
                  <a:lnTo>
                    <a:pt x="112" y="138"/>
                  </a:lnTo>
                  <a:lnTo>
                    <a:pt x="128" y="156"/>
                  </a:lnTo>
                  <a:lnTo>
                    <a:pt x="138" y="162"/>
                  </a:lnTo>
                  <a:lnTo>
                    <a:pt x="148" y="171"/>
                  </a:lnTo>
                  <a:lnTo>
                    <a:pt x="169" y="186"/>
                  </a:lnTo>
                  <a:lnTo>
                    <a:pt x="193" y="200"/>
                  </a:lnTo>
                  <a:lnTo>
                    <a:pt x="219" y="215"/>
                  </a:lnTo>
                  <a:lnTo>
                    <a:pt x="246" y="229"/>
                  </a:lnTo>
                  <a:lnTo>
                    <a:pt x="304" y="256"/>
                  </a:lnTo>
                  <a:lnTo>
                    <a:pt x="362" y="282"/>
                  </a:lnTo>
                  <a:lnTo>
                    <a:pt x="419" y="306"/>
                  </a:lnTo>
                  <a:lnTo>
                    <a:pt x="472" y="330"/>
                  </a:lnTo>
                  <a:lnTo>
                    <a:pt x="496" y="342"/>
                  </a:lnTo>
                  <a:lnTo>
                    <a:pt x="518" y="354"/>
                  </a:lnTo>
                  <a:lnTo>
                    <a:pt x="537" y="366"/>
                  </a:lnTo>
                  <a:lnTo>
                    <a:pt x="552" y="379"/>
                  </a:lnTo>
                  <a:lnTo>
                    <a:pt x="564" y="391"/>
                  </a:lnTo>
                  <a:lnTo>
                    <a:pt x="569" y="398"/>
                  </a:lnTo>
                  <a:lnTo>
                    <a:pt x="574" y="403"/>
                  </a:lnTo>
                  <a:lnTo>
                    <a:pt x="576" y="410"/>
                  </a:lnTo>
                  <a:lnTo>
                    <a:pt x="579" y="417"/>
                  </a:lnTo>
                  <a:lnTo>
                    <a:pt x="579" y="424"/>
                  </a:lnTo>
                  <a:lnTo>
                    <a:pt x="579" y="429"/>
                  </a:lnTo>
                  <a:lnTo>
                    <a:pt x="578" y="436"/>
                  </a:lnTo>
                  <a:lnTo>
                    <a:pt x="574" y="443"/>
                  </a:lnTo>
                  <a:lnTo>
                    <a:pt x="571" y="450"/>
                  </a:lnTo>
                  <a:lnTo>
                    <a:pt x="566" y="456"/>
                  </a:lnTo>
                  <a:lnTo>
                    <a:pt x="559" y="465"/>
                  </a:lnTo>
                  <a:lnTo>
                    <a:pt x="550" y="472"/>
                  </a:lnTo>
                  <a:lnTo>
                    <a:pt x="542" y="479"/>
                  </a:lnTo>
                  <a:lnTo>
                    <a:pt x="530" y="485"/>
                  </a:lnTo>
                  <a:lnTo>
                    <a:pt x="518" y="494"/>
                  </a:lnTo>
                  <a:lnTo>
                    <a:pt x="504" y="501"/>
                  </a:lnTo>
                  <a:lnTo>
                    <a:pt x="470" y="518"/>
                  </a:lnTo>
                  <a:lnTo>
                    <a:pt x="444" y="528"/>
                  </a:lnTo>
                  <a:lnTo>
                    <a:pt x="415" y="537"/>
                  </a:lnTo>
                  <a:lnTo>
                    <a:pt x="386" y="545"/>
                  </a:lnTo>
                  <a:lnTo>
                    <a:pt x="357" y="552"/>
                  </a:lnTo>
                  <a:lnTo>
                    <a:pt x="328" y="559"/>
                  </a:lnTo>
                  <a:lnTo>
                    <a:pt x="299" y="564"/>
                  </a:lnTo>
                  <a:lnTo>
                    <a:pt x="242" y="571"/>
                  </a:lnTo>
                  <a:lnTo>
                    <a:pt x="193" y="576"/>
                  </a:lnTo>
                  <a:lnTo>
                    <a:pt x="154" y="578"/>
                  </a:lnTo>
                  <a:lnTo>
                    <a:pt x="128" y="579"/>
                  </a:lnTo>
                  <a:lnTo>
                    <a:pt x="118" y="579"/>
                  </a:lnTo>
                  <a:close/>
                </a:path>
              </a:pathLst>
            </a:custGeom>
            <a:solidFill>
              <a:srgbClr val="FF91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9523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6221413"/>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8"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6091238"/>
            <a:ext cx="863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455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250825" y="404813"/>
            <a:ext cx="8229600" cy="1143000"/>
          </a:xfrm>
        </p:spPr>
        <p:txBody>
          <a:bodyPr/>
          <a:lstStyle/>
          <a:p>
            <a:pPr eaLnBrk="1" hangingPunct="1"/>
            <a:r>
              <a:rPr lang="en-GB" altLang="en-US" b="1" smtClean="0">
                <a:ea typeface="Geneva"/>
              </a:rPr>
              <a:t>Learning Outcomes</a:t>
            </a:r>
          </a:p>
        </p:txBody>
      </p:sp>
      <p:sp>
        <p:nvSpPr>
          <p:cNvPr id="77827" name="Rectangle 3"/>
          <p:cNvSpPr>
            <a:spLocks noGrp="1"/>
          </p:cNvSpPr>
          <p:nvPr>
            <p:ph idx="1"/>
          </p:nvPr>
        </p:nvSpPr>
        <p:spPr>
          <a:xfrm>
            <a:off x="179388" y="2044700"/>
            <a:ext cx="8229600" cy="4525963"/>
          </a:xfrm>
        </p:spPr>
        <p:txBody>
          <a:bodyPr/>
          <a:lstStyle/>
          <a:p>
            <a:pPr marL="609600" indent="-609600" eaLnBrk="1" hangingPunct="1"/>
            <a:r>
              <a:rPr lang="en-GB" altLang="en-US" sz="3600" smtClean="0">
                <a:ea typeface="Geneva"/>
              </a:rPr>
              <a:t>To know what is reflective practice </a:t>
            </a:r>
          </a:p>
          <a:p>
            <a:pPr marL="609600" indent="-609600" eaLnBrk="1" hangingPunct="1"/>
            <a:r>
              <a:rPr lang="en-GB" altLang="en-US" sz="3600" smtClean="0">
                <a:ea typeface="Geneva"/>
              </a:rPr>
              <a:t>Examine the process of reflection</a:t>
            </a:r>
          </a:p>
          <a:p>
            <a:pPr marL="609600" indent="-609600" eaLnBrk="1" hangingPunct="1"/>
            <a:r>
              <a:rPr lang="en-GB" altLang="en-US" sz="3600" smtClean="0">
                <a:ea typeface="Geneva"/>
              </a:rPr>
              <a:t>Identify different models of reflection</a:t>
            </a:r>
          </a:p>
          <a:p>
            <a:pPr marL="609600" indent="-609600" eaLnBrk="1" hangingPunct="1"/>
            <a:r>
              <a:rPr lang="en-GB" altLang="en-US" sz="3600" smtClean="0">
                <a:ea typeface="Geneva"/>
              </a:rPr>
              <a:t>How reflection relates to the portfolio content for MSLAP </a:t>
            </a:r>
          </a:p>
          <a:p>
            <a:pPr marL="609600" indent="-609600" eaLnBrk="1" hangingPunct="1"/>
            <a:endParaRPr lang="en-GB" altLang="en-US" smtClean="0">
              <a:ea typeface="Geneva"/>
            </a:endParaRPr>
          </a:p>
        </p:txBody>
      </p:sp>
      <p:pic>
        <p:nvPicPr>
          <p:cNvPr id="77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76950"/>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884863"/>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5991225"/>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644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ctrTitle"/>
          </p:nvPr>
        </p:nvSpPr>
        <p:spPr>
          <a:xfrm>
            <a:off x="684213" y="333375"/>
            <a:ext cx="7772400" cy="790575"/>
          </a:xfrm>
        </p:spPr>
        <p:txBody>
          <a:bodyPr/>
          <a:lstStyle/>
          <a:p>
            <a:pPr eaLnBrk="1" hangingPunct="1"/>
            <a:r>
              <a:rPr lang="en-GB" altLang="en-US" sz="3600" b="1" smtClean="0">
                <a:ea typeface="Geneva"/>
              </a:rPr>
              <a:t>How this session relates to your portfolio of evidence </a:t>
            </a:r>
          </a:p>
        </p:txBody>
      </p:sp>
      <p:sp>
        <p:nvSpPr>
          <p:cNvPr id="3" name="Content Placeholder 2"/>
          <p:cNvSpPr>
            <a:spLocks noGrp="1"/>
          </p:cNvSpPr>
          <p:nvPr>
            <p:ph type="subTitle" idx="1"/>
          </p:nvPr>
        </p:nvSpPr>
        <p:spPr>
          <a:xfrm>
            <a:off x="627063" y="1557338"/>
            <a:ext cx="7966075" cy="4392612"/>
          </a:xfrm>
        </p:spPr>
        <p:txBody>
          <a:bodyPr/>
          <a:lstStyle/>
          <a:p>
            <a:pPr algn="l" eaLnBrk="1" hangingPunct="1">
              <a:defRPr/>
            </a:pPr>
            <a:r>
              <a:rPr lang="en-GB" sz="2400" dirty="0" smtClean="0">
                <a:solidFill>
                  <a:schemeClr val="tx1"/>
                </a:solidFill>
                <a:cs typeface="+mn-cs"/>
              </a:rPr>
              <a:t>Provide </a:t>
            </a:r>
            <a:r>
              <a:rPr lang="en-GB" sz="2400" dirty="0">
                <a:solidFill>
                  <a:schemeClr val="tx1"/>
                </a:solidFill>
                <a:cs typeface="+mn-cs"/>
              </a:rPr>
              <a:t>an analysis on reflective models, identify a  model of reflection which you may wish to use throughout the portfolio  and justify your choice</a:t>
            </a:r>
          </a:p>
          <a:p>
            <a:pPr algn="l" eaLnBrk="1" hangingPunct="1">
              <a:defRPr/>
            </a:pPr>
            <a:r>
              <a:rPr lang="en-GB" sz="2400" dirty="0">
                <a:solidFill>
                  <a:schemeClr val="tx1"/>
                </a:solidFill>
                <a:cs typeface="+mn-cs"/>
              </a:rPr>
              <a:t> Include :- </a:t>
            </a:r>
          </a:p>
          <a:p>
            <a:pPr marL="285750" indent="-285750" algn="l" eaLnBrk="1" hangingPunct="1">
              <a:buFont typeface="Arial" pitchFamily="34" charset="0"/>
              <a:buChar char="•"/>
              <a:defRPr/>
            </a:pPr>
            <a:r>
              <a:rPr lang="en-GB" sz="2000" dirty="0">
                <a:solidFill>
                  <a:schemeClr val="tx1"/>
                </a:solidFill>
                <a:cs typeface="+mn-cs"/>
              </a:rPr>
              <a:t>a definition for reflection  </a:t>
            </a:r>
          </a:p>
          <a:p>
            <a:pPr marL="285750" indent="-285750" algn="l" eaLnBrk="1" hangingPunct="1">
              <a:buFont typeface="Arial" pitchFamily="34" charset="0"/>
              <a:buChar char="•"/>
              <a:defRPr/>
            </a:pPr>
            <a:r>
              <a:rPr lang="en-GB" sz="2000" dirty="0">
                <a:solidFill>
                  <a:schemeClr val="tx1"/>
                </a:solidFill>
                <a:cs typeface="+mn-cs"/>
              </a:rPr>
              <a:t>choose a couple of models and compare and contrast these</a:t>
            </a:r>
          </a:p>
          <a:p>
            <a:pPr marL="285750" indent="-285750" algn="l" eaLnBrk="1" hangingPunct="1">
              <a:buFont typeface="Arial" pitchFamily="34" charset="0"/>
              <a:buChar char="•"/>
              <a:defRPr/>
            </a:pPr>
            <a:r>
              <a:rPr lang="en-GB" sz="2000" dirty="0">
                <a:solidFill>
                  <a:schemeClr val="tx1"/>
                </a:solidFill>
                <a:cs typeface="+mn-cs"/>
              </a:rPr>
              <a:t>explain the benefits of reflective practice </a:t>
            </a:r>
            <a:endParaRPr lang="en-GB" sz="2000" dirty="0" smtClean="0">
              <a:solidFill>
                <a:schemeClr val="tx1"/>
              </a:solidFill>
              <a:cs typeface="+mn-cs"/>
            </a:endParaRPr>
          </a:p>
          <a:p>
            <a:pPr algn="l" eaLnBrk="1" hangingPunct="1">
              <a:defRPr/>
            </a:pPr>
            <a:endParaRPr lang="en-GB" sz="2000" dirty="0">
              <a:solidFill>
                <a:schemeClr val="tx1"/>
              </a:solidFill>
              <a:cs typeface="+mn-cs"/>
            </a:endParaRPr>
          </a:p>
          <a:p>
            <a:pPr algn="l" eaLnBrk="1" hangingPunct="1">
              <a:defRPr/>
            </a:pPr>
            <a:r>
              <a:rPr lang="en-GB" sz="2000" i="1" dirty="0">
                <a:solidFill>
                  <a:schemeClr val="tx1"/>
                </a:solidFill>
                <a:cs typeface="+mn-cs"/>
              </a:rPr>
              <a:t>This piece of work needs to be a minimum 500 words and referenced.</a:t>
            </a:r>
            <a:r>
              <a:rPr lang="en-GB" sz="2000" dirty="0">
                <a:solidFill>
                  <a:schemeClr val="tx1"/>
                </a:solidFill>
                <a:cs typeface="+mn-cs"/>
              </a:rPr>
              <a:t>  </a:t>
            </a:r>
          </a:p>
          <a:p>
            <a:pPr algn="l" eaLnBrk="1" hangingPunct="1">
              <a:defRPr/>
            </a:pPr>
            <a:r>
              <a:rPr lang="en-GB" sz="2000" i="1" dirty="0">
                <a:solidFill>
                  <a:schemeClr val="tx1"/>
                </a:solidFill>
                <a:cs typeface="+mn-cs"/>
              </a:rPr>
              <a:t>This piece of work should demonstrate evidence of reading, application of theory &amp; understanding of the principles.</a:t>
            </a:r>
            <a:r>
              <a:rPr lang="en-GB" sz="2000" dirty="0">
                <a:solidFill>
                  <a:schemeClr val="tx1"/>
                </a:solidFill>
                <a:cs typeface="+mn-cs"/>
              </a:rPr>
              <a:t> (</a:t>
            </a:r>
            <a:r>
              <a:rPr lang="en-GB" sz="2000" i="1" dirty="0">
                <a:solidFill>
                  <a:schemeClr val="tx1"/>
                </a:solidFill>
                <a:cs typeface="+mn-cs"/>
              </a:rPr>
              <a:t>HE5 level and referenced</a:t>
            </a:r>
            <a:endParaRPr lang="en-GB" sz="2000" dirty="0">
              <a:solidFill>
                <a:schemeClr val="tx1"/>
              </a:solidFill>
              <a:cs typeface="+mn-cs"/>
            </a:endParaRPr>
          </a:p>
        </p:txBody>
      </p:sp>
      <p:pic>
        <p:nvPicPr>
          <p:cNvPr id="78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949950"/>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818188"/>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508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4"/>
          <p:cNvSpPr>
            <a:spLocks noGrp="1"/>
          </p:cNvSpPr>
          <p:nvPr>
            <p:ph type="ctrTitle"/>
          </p:nvPr>
        </p:nvSpPr>
        <p:spPr>
          <a:xfrm>
            <a:off x="684213" y="260350"/>
            <a:ext cx="7772400" cy="1296988"/>
          </a:xfrm>
        </p:spPr>
        <p:txBody>
          <a:bodyPr/>
          <a:lstStyle/>
          <a:p>
            <a:pPr eaLnBrk="1" hangingPunct="1"/>
            <a:r>
              <a:rPr lang="en-GB" altLang="en-US" b="1" smtClean="0">
                <a:ea typeface="Geneva"/>
              </a:rPr>
              <a:t>Cont.</a:t>
            </a:r>
          </a:p>
        </p:txBody>
      </p:sp>
      <p:sp>
        <p:nvSpPr>
          <p:cNvPr id="66563" name="Subtitle 5"/>
          <p:cNvSpPr>
            <a:spLocks noGrp="1"/>
          </p:cNvSpPr>
          <p:nvPr>
            <p:ph type="subTitle" idx="1"/>
          </p:nvPr>
        </p:nvSpPr>
        <p:spPr>
          <a:xfrm>
            <a:off x="1187450" y="1268413"/>
            <a:ext cx="7350125" cy="2663825"/>
          </a:xfrm>
        </p:spPr>
        <p:txBody>
          <a:bodyPr/>
          <a:lstStyle/>
          <a:p>
            <a:pPr algn="l" eaLnBrk="1" hangingPunct="1">
              <a:defRPr/>
            </a:pPr>
            <a:endParaRPr lang="en-GB" altLang="en-US" sz="2000" b="1" dirty="0" smtClean="0">
              <a:ea typeface="Geneva"/>
            </a:endParaRPr>
          </a:p>
          <a:p>
            <a:pPr algn="l" eaLnBrk="1" hangingPunct="1">
              <a:defRPr/>
            </a:pPr>
            <a:r>
              <a:rPr lang="en-GB" altLang="en-US" sz="2400" dirty="0" smtClean="0">
                <a:solidFill>
                  <a:schemeClr val="tx1"/>
                </a:solidFill>
                <a:ea typeface="Geneva"/>
              </a:rPr>
              <a:t>At the end of the course reflect on your role as a developing mentor/ educator/assessor, include the skills you have developed and how you  will maintain your professional development in this role. </a:t>
            </a:r>
          </a:p>
          <a:p>
            <a:pPr algn="l" eaLnBrk="1" hangingPunct="1">
              <a:defRPr/>
            </a:pPr>
            <a:endParaRPr lang="en-GB" altLang="en-US" sz="2400" dirty="0" smtClean="0">
              <a:solidFill>
                <a:schemeClr val="tx1"/>
              </a:solidFill>
              <a:ea typeface="Geneva"/>
            </a:endParaRPr>
          </a:p>
          <a:p>
            <a:pPr algn="l" eaLnBrk="1" hangingPunct="1">
              <a:defRPr/>
            </a:pPr>
            <a:r>
              <a:rPr lang="en-GB" altLang="en-US" sz="2400" dirty="0" smtClean="0">
                <a:solidFill>
                  <a:schemeClr val="tx1"/>
                </a:solidFill>
                <a:ea typeface="Geneva"/>
              </a:rPr>
              <a:t>Reflect on an assessment of a student’s competence that you have undertaken. This may be a practical skill or a learning objective from their practice assessment document . Evaluate how you gave feedback to the student on their abilities. </a:t>
            </a:r>
          </a:p>
          <a:p>
            <a:pPr algn="l" eaLnBrk="1" hangingPunct="1">
              <a:defRPr/>
            </a:pPr>
            <a:endParaRPr lang="en-GB" altLang="en-US" sz="2000" b="1" dirty="0" smtClean="0">
              <a:ea typeface="Geneva"/>
            </a:endParaRPr>
          </a:p>
          <a:p>
            <a:pPr algn="l" eaLnBrk="1" hangingPunct="1">
              <a:defRPr/>
            </a:pPr>
            <a:endParaRPr lang="en-GB" altLang="en-US" sz="2000" dirty="0" smtClean="0">
              <a:ea typeface="Geneva"/>
            </a:endParaRPr>
          </a:p>
        </p:txBody>
      </p:sp>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913438"/>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781675"/>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6003925"/>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746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66738" y="17463"/>
            <a:ext cx="7772400" cy="1143000"/>
          </a:xfrm>
        </p:spPr>
        <p:txBody>
          <a:bodyPr/>
          <a:lstStyle/>
          <a:p>
            <a:pPr eaLnBrk="1" hangingPunct="1"/>
            <a:r>
              <a:rPr lang="en-GB" altLang="en-US" b="1" smtClean="0">
                <a:ea typeface="Geneva"/>
              </a:rPr>
              <a:t>What is Reflective Practice?</a:t>
            </a:r>
          </a:p>
        </p:txBody>
      </p:sp>
      <p:sp>
        <p:nvSpPr>
          <p:cNvPr id="5123" name="Rectangle 3"/>
          <p:cNvSpPr>
            <a:spLocks noGrp="1" noChangeArrowheads="1"/>
          </p:cNvSpPr>
          <p:nvPr>
            <p:ph idx="1"/>
          </p:nvPr>
        </p:nvSpPr>
        <p:spPr>
          <a:xfrm>
            <a:off x="566738" y="1244600"/>
            <a:ext cx="7772400" cy="4979988"/>
          </a:xfrm>
        </p:spPr>
        <p:txBody>
          <a:bodyPr/>
          <a:lstStyle/>
          <a:p>
            <a:pPr eaLnBrk="1" hangingPunct="1"/>
            <a:r>
              <a:rPr lang="en-GB" altLang="en-US" sz="2800" smtClean="0">
                <a:ea typeface="Geneva"/>
              </a:rPr>
              <a:t>Bridges between theory and direct practice</a:t>
            </a:r>
          </a:p>
          <a:p>
            <a:pPr eaLnBrk="1" hangingPunct="1"/>
            <a:r>
              <a:rPr lang="en-GB" altLang="en-US" sz="2800" smtClean="0">
                <a:ea typeface="Geneva"/>
              </a:rPr>
              <a:t>Concept introduced in 1980’s according to Jasper 2003</a:t>
            </a:r>
          </a:p>
          <a:p>
            <a:pPr eaLnBrk="1" hangingPunct="1"/>
            <a:r>
              <a:rPr lang="en-GB" altLang="en-US" sz="2800" smtClean="0">
                <a:ea typeface="Geneva"/>
              </a:rPr>
              <a:t>Roots in education</a:t>
            </a:r>
          </a:p>
          <a:p>
            <a:pPr eaLnBrk="1" hangingPunct="1">
              <a:buFontTx/>
              <a:buNone/>
            </a:pPr>
            <a:r>
              <a:rPr lang="en-GB" altLang="en-US" sz="2800" smtClean="0">
                <a:ea typeface="Geneva"/>
              </a:rPr>
              <a:t>	“</a:t>
            </a:r>
            <a:r>
              <a:rPr lang="en-GB" altLang="en-US" sz="2800" i="1" smtClean="0">
                <a:ea typeface="Geneva"/>
              </a:rPr>
              <a:t>A window through which the practitioner can view and focus self within the context of her own experiences in ways that enable her to confront, understand and work towards resolving the contradictions within her practice between what is desirable and actual practice</a:t>
            </a:r>
            <a:r>
              <a:rPr lang="en-GB" altLang="en-US" sz="2800" smtClean="0">
                <a:ea typeface="Geneva"/>
              </a:rPr>
              <a:t>” (Johns 2000 p 34)</a:t>
            </a:r>
          </a:p>
        </p:txBody>
      </p:sp>
      <p:pic>
        <p:nvPicPr>
          <p:cNvPr id="8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995988"/>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889625"/>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5983288"/>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0694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 calcmode="lin" valueType="num">
                                      <p:cBhvr additive="base">
                                        <p:cTn id="13" dur="500" fill="hold"/>
                                        <p:tgtEl>
                                          <p:spTgt spid="512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 calcmode="lin" valueType="num">
                                      <p:cBhvr additive="base">
                                        <p:cTn id="25" dur="500" fill="hold"/>
                                        <p:tgtEl>
                                          <p:spTgt spid="512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 calcmode="lin" valueType="num">
                                      <p:cBhvr additive="base">
                                        <p:cTn id="31" dur="500" fill="hold"/>
                                        <p:tgtEl>
                                          <p:spTgt spid="512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12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b="1" smtClean="0">
                <a:ea typeface="Geneva"/>
              </a:rPr>
              <a:t>Why Reflect?</a:t>
            </a:r>
          </a:p>
        </p:txBody>
      </p:sp>
      <p:sp>
        <p:nvSpPr>
          <p:cNvPr id="12291" name="Rectangle 3"/>
          <p:cNvSpPr>
            <a:spLocks noGrp="1" noChangeArrowheads="1"/>
          </p:cNvSpPr>
          <p:nvPr>
            <p:ph idx="1"/>
          </p:nvPr>
        </p:nvSpPr>
        <p:spPr>
          <a:xfrm>
            <a:off x="877888" y="1484313"/>
            <a:ext cx="7772400" cy="4114800"/>
          </a:xfrm>
        </p:spPr>
        <p:txBody>
          <a:bodyPr/>
          <a:lstStyle/>
          <a:p>
            <a:pPr eaLnBrk="1" hangingPunct="1"/>
            <a:r>
              <a:rPr lang="en-GB" altLang="en-US" smtClean="0">
                <a:ea typeface="Geneva"/>
              </a:rPr>
              <a:t>Jasper suggests our very own personal safety</a:t>
            </a:r>
          </a:p>
          <a:p>
            <a:pPr eaLnBrk="1" hangingPunct="1"/>
            <a:r>
              <a:rPr lang="en-GB" altLang="en-US" smtClean="0">
                <a:ea typeface="Geneva"/>
              </a:rPr>
              <a:t>Self Development</a:t>
            </a:r>
          </a:p>
          <a:p>
            <a:pPr eaLnBrk="1" hangingPunct="1"/>
            <a:r>
              <a:rPr lang="en-GB" altLang="en-US" smtClean="0">
                <a:ea typeface="Geneva"/>
              </a:rPr>
              <a:t>Self Awareness</a:t>
            </a:r>
          </a:p>
          <a:p>
            <a:pPr eaLnBrk="1" hangingPunct="1"/>
            <a:r>
              <a:rPr lang="en-GB" altLang="en-US" smtClean="0">
                <a:ea typeface="Geneva"/>
              </a:rPr>
              <a:t>Identifying opportunities</a:t>
            </a:r>
          </a:p>
          <a:p>
            <a:pPr eaLnBrk="1" hangingPunct="1"/>
            <a:r>
              <a:rPr lang="en-GB" altLang="en-US" smtClean="0">
                <a:ea typeface="Geneva"/>
              </a:rPr>
              <a:t>To empower and emancipate </a:t>
            </a:r>
          </a:p>
          <a:p>
            <a:pPr eaLnBrk="1" hangingPunct="1"/>
            <a:r>
              <a:rPr lang="en-GB" altLang="en-US" smtClean="0">
                <a:ea typeface="Geneva"/>
              </a:rPr>
              <a:t>To develop strategies</a:t>
            </a:r>
          </a:p>
          <a:p>
            <a:pPr eaLnBrk="1" hangingPunct="1"/>
            <a:endParaRPr lang="en-GB" altLang="en-US" b="1" smtClean="0">
              <a:ea typeface="Geneva"/>
            </a:endParaRPr>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949950"/>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5818188"/>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5937250"/>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460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slide(fromBottom)">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slide(fromTop)">
                                      <p:cBhvr>
                                        <p:cTn id="12" dur="500"/>
                                        <p:tgtEl>
                                          <p:spTgt spid="12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slide(fromTop)">
                                      <p:cBhvr>
                                        <p:cTn id="17" dur="500"/>
                                        <p:tgtEl>
                                          <p:spTgt spid="122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slide(fromTop)">
                                      <p:cBhvr>
                                        <p:cTn id="22" dur="500"/>
                                        <p:tgtEl>
                                          <p:spTgt spid="122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slide(fromTop)">
                                      <p:cBhvr>
                                        <p:cTn id="27" dur="500"/>
                                        <p:tgtEl>
                                          <p:spTgt spid="122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slide(fromTop)">
                                      <p:cBhvr>
                                        <p:cTn id="32" dur="500"/>
                                        <p:tgtEl>
                                          <p:spTgt spid="122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Effect transition="in" filter="slide(fromTop)">
                                      <p:cBhvr>
                                        <p:cTn id="37"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1188" y="404813"/>
            <a:ext cx="7772400" cy="1104900"/>
          </a:xfrm>
        </p:spPr>
        <p:txBody>
          <a:bodyPr rtlCol="0">
            <a:normAutofit fontScale="90000"/>
          </a:bodyPr>
          <a:lstStyle/>
          <a:p>
            <a:pPr eaLnBrk="1" fontAlgn="auto" hangingPunct="1">
              <a:spcAft>
                <a:spcPts val="0"/>
              </a:spcAft>
              <a:defRPr/>
            </a:pPr>
            <a:r>
              <a:rPr lang="en-GB" sz="3600" b="1" dirty="0" smtClean="0">
                <a:cs typeface="+mj-cs"/>
              </a:rPr>
              <a:t>When should we use reflection in the workplace?</a:t>
            </a:r>
            <a:endParaRPr lang="en-GB" b="1" dirty="0" smtClean="0">
              <a:cs typeface="+mj-cs"/>
            </a:endParaRPr>
          </a:p>
        </p:txBody>
      </p:sp>
      <p:sp>
        <p:nvSpPr>
          <p:cNvPr id="35843" name="Rectangle 3"/>
          <p:cNvSpPr>
            <a:spLocks noGrp="1" noChangeArrowheads="1"/>
          </p:cNvSpPr>
          <p:nvPr>
            <p:ph type="body" sz="half" idx="1"/>
          </p:nvPr>
        </p:nvSpPr>
        <p:spPr>
          <a:xfrm>
            <a:off x="611188" y="1825625"/>
            <a:ext cx="3810000" cy="4114800"/>
          </a:xfrm>
        </p:spPr>
        <p:txBody>
          <a:bodyPr rtlCol="0">
            <a:normAutofit lnSpcReduction="10000"/>
          </a:bodyPr>
          <a:lstStyle/>
          <a:p>
            <a:pPr eaLnBrk="1" fontAlgn="auto" hangingPunct="1">
              <a:spcAft>
                <a:spcPts val="0"/>
              </a:spcAft>
              <a:defRPr/>
            </a:pPr>
            <a:r>
              <a:rPr lang="en-GB" sz="2400" dirty="0" smtClean="0">
                <a:cs typeface="+mn-cs"/>
              </a:rPr>
              <a:t>Should be a daily event</a:t>
            </a:r>
          </a:p>
          <a:p>
            <a:pPr eaLnBrk="1" fontAlgn="auto" hangingPunct="1">
              <a:spcAft>
                <a:spcPts val="0"/>
              </a:spcAft>
              <a:defRPr/>
            </a:pPr>
            <a:r>
              <a:rPr lang="en-GB" sz="2400" dirty="0" smtClean="0">
                <a:cs typeface="+mn-cs"/>
              </a:rPr>
              <a:t>When working with service users</a:t>
            </a:r>
          </a:p>
          <a:p>
            <a:pPr eaLnBrk="1" fontAlgn="auto" hangingPunct="1">
              <a:spcAft>
                <a:spcPts val="0"/>
              </a:spcAft>
              <a:defRPr/>
            </a:pPr>
            <a:r>
              <a:rPr lang="en-GB" sz="2400" dirty="0" smtClean="0">
                <a:cs typeface="+mn-cs"/>
              </a:rPr>
              <a:t>during and after our meetings</a:t>
            </a:r>
          </a:p>
          <a:p>
            <a:pPr eaLnBrk="1" fontAlgn="auto" hangingPunct="1">
              <a:spcAft>
                <a:spcPts val="0"/>
              </a:spcAft>
              <a:defRPr/>
            </a:pPr>
            <a:r>
              <a:rPr lang="en-GB" sz="2400" dirty="0" smtClean="0">
                <a:cs typeface="+mn-cs"/>
              </a:rPr>
              <a:t>When we are involved in training</a:t>
            </a:r>
          </a:p>
          <a:p>
            <a:pPr eaLnBrk="1" fontAlgn="auto" hangingPunct="1">
              <a:spcAft>
                <a:spcPts val="0"/>
              </a:spcAft>
              <a:defRPr/>
            </a:pPr>
            <a:r>
              <a:rPr lang="en-GB" sz="2400" dirty="0" smtClean="0">
                <a:cs typeface="+mn-cs"/>
              </a:rPr>
              <a:t>supervision</a:t>
            </a:r>
          </a:p>
          <a:p>
            <a:pPr eaLnBrk="1" fontAlgn="auto" hangingPunct="1">
              <a:spcAft>
                <a:spcPts val="0"/>
              </a:spcAft>
              <a:defRPr/>
            </a:pPr>
            <a:r>
              <a:rPr lang="en-GB" sz="2400" dirty="0" smtClean="0">
                <a:cs typeface="+mn-cs"/>
              </a:rPr>
              <a:t>When times are good</a:t>
            </a:r>
          </a:p>
          <a:p>
            <a:pPr eaLnBrk="1" fontAlgn="auto" hangingPunct="1">
              <a:spcAft>
                <a:spcPts val="0"/>
              </a:spcAft>
              <a:defRPr/>
            </a:pPr>
            <a:r>
              <a:rPr lang="en-GB" sz="2400" dirty="0" smtClean="0">
                <a:cs typeface="+mn-cs"/>
              </a:rPr>
              <a:t>when days are bad</a:t>
            </a:r>
          </a:p>
          <a:p>
            <a:pPr eaLnBrk="1" fontAlgn="auto" hangingPunct="1">
              <a:spcAft>
                <a:spcPts val="0"/>
              </a:spcAft>
              <a:defRPr/>
            </a:pPr>
            <a:endParaRPr lang="en-GB" sz="2400" b="1" dirty="0" smtClean="0">
              <a:cs typeface="+mn-cs"/>
            </a:endParaRPr>
          </a:p>
        </p:txBody>
      </p:sp>
      <p:pic>
        <p:nvPicPr>
          <p:cNvPr id="82948"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357813" y="2609850"/>
            <a:ext cx="2695575" cy="2400300"/>
          </a:xfrm>
        </p:spPr>
      </p:pic>
      <p:pic>
        <p:nvPicPr>
          <p:cNvPr id="829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953125"/>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5821363"/>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950" y="5953125"/>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9203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3">
                                            <p:txEl>
                                              <p:pRg st="1" end="1"/>
                                            </p:txEl>
                                          </p:spTgt>
                                        </p:tgtEl>
                                        <p:attrNameLst>
                                          <p:attrName>style.visibility</p:attrName>
                                        </p:attrNameLst>
                                      </p:cBhvr>
                                      <p:to>
                                        <p:strVal val="visible"/>
                                      </p:to>
                                    </p:set>
                                    <p:anim calcmode="lin" valueType="num">
                                      <p:cBhvr additive="base">
                                        <p:cTn id="19"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3">
                                            <p:txEl>
                                              <p:pRg st="2" end="2"/>
                                            </p:txEl>
                                          </p:spTgt>
                                        </p:tgtEl>
                                        <p:attrNameLst>
                                          <p:attrName>style.visibility</p:attrName>
                                        </p:attrNameLst>
                                      </p:cBhvr>
                                      <p:to>
                                        <p:strVal val="visible"/>
                                      </p:to>
                                    </p:set>
                                    <p:anim calcmode="lin" valueType="num">
                                      <p:cBhvr additive="base">
                                        <p:cTn id="25"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43">
                                            <p:txEl>
                                              <p:pRg st="3" end="3"/>
                                            </p:txEl>
                                          </p:spTgt>
                                        </p:tgtEl>
                                        <p:attrNameLst>
                                          <p:attrName>style.visibility</p:attrName>
                                        </p:attrNameLst>
                                      </p:cBhvr>
                                      <p:to>
                                        <p:strVal val="visible"/>
                                      </p:to>
                                    </p:set>
                                    <p:anim calcmode="lin" valueType="num">
                                      <p:cBhvr additive="base">
                                        <p:cTn id="31"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843">
                                            <p:txEl>
                                              <p:pRg st="4" end="4"/>
                                            </p:txEl>
                                          </p:spTgt>
                                        </p:tgtEl>
                                        <p:attrNameLst>
                                          <p:attrName>style.visibility</p:attrName>
                                        </p:attrNameLst>
                                      </p:cBhvr>
                                      <p:to>
                                        <p:strVal val="visible"/>
                                      </p:to>
                                    </p:set>
                                    <p:anim calcmode="lin" valueType="num">
                                      <p:cBhvr additive="base">
                                        <p:cTn id="37"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843">
                                            <p:txEl>
                                              <p:pRg st="5" end="5"/>
                                            </p:txEl>
                                          </p:spTgt>
                                        </p:tgtEl>
                                        <p:attrNameLst>
                                          <p:attrName>style.visibility</p:attrName>
                                        </p:attrNameLst>
                                      </p:cBhvr>
                                      <p:to>
                                        <p:strVal val="visible"/>
                                      </p:to>
                                    </p:set>
                                    <p:anim calcmode="lin" valueType="num">
                                      <p:cBhvr additive="base">
                                        <p:cTn id="43" dur="500" fill="hold"/>
                                        <p:tgtEl>
                                          <p:spTgt spid="3584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8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843">
                                            <p:txEl>
                                              <p:pRg st="6" end="6"/>
                                            </p:txEl>
                                          </p:spTgt>
                                        </p:tgtEl>
                                        <p:attrNameLst>
                                          <p:attrName>style.visibility</p:attrName>
                                        </p:attrNameLst>
                                      </p:cBhvr>
                                      <p:to>
                                        <p:strVal val="visible"/>
                                      </p:to>
                                    </p:set>
                                    <p:anim calcmode="lin" valueType="num">
                                      <p:cBhvr additive="base">
                                        <p:cTn id="49" dur="500" fill="hold"/>
                                        <p:tgtEl>
                                          <p:spTgt spid="3584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8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ltLang="en-US" smtClean="0">
                <a:ea typeface="Geneva"/>
              </a:rPr>
              <a:t>Schon’s ideas on reflection</a:t>
            </a:r>
          </a:p>
        </p:txBody>
      </p:sp>
      <p:pic>
        <p:nvPicPr>
          <p:cNvPr id="83971"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95288" y="1484313"/>
            <a:ext cx="3810000" cy="4114800"/>
          </a:xfrm>
        </p:spPr>
      </p:pic>
      <p:sp>
        <p:nvSpPr>
          <p:cNvPr id="25604" name="Rectangle 4"/>
          <p:cNvSpPr>
            <a:spLocks noGrp="1" noChangeArrowheads="1"/>
          </p:cNvSpPr>
          <p:nvPr>
            <p:ph type="body" sz="half" idx="2"/>
          </p:nvPr>
        </p:nvSpPr>
        <p:spPr/>
        <p:txBody>
          <a:bodyPr/>
          <a:lstStyle/>
          <a:p>
            <a:pPr eaLnBrk="1" hangingPunct="1">
              <a:defRPr/>
            </a:pPr>
            <a:r>
              <a:rPr lang="en-GB" altLang="en-US" dirty="0" smtClean="0">
                <a:ea typeface="Geneva"/>
              </a:rPr>
              <a:t>“Reflection is a way of thinking and learning”</a:t>
            </a:r>
          </a:p>
          <a:p>
            <a:pPr eaLnBrk="1" hangingPunct="1">
              <a:defRPr/>
            </a:pPr>
            <a:r>
              <a:rPr lang="en-GB" altLang="en-US" b="1" dirty="0" smtClean="0">
                <a:ea typeface="Geneva"/>
              </a:rPr>
              <a:t>Reflection in action</a:t>
            </a:r>
          </a:p>
          <a:p>
            <a:pPr eaLnBrk="1" hangingPunct="1">
              <a:defRPr/>
            </a:pPr>
            <a:r>
              <a:rPr lang="en-GB" altLang="en-US" b="1" dirty="0" smtClean="0">
                <a:ea typeface="Geneva"/>
              </a:rPr>
              <a:t>Reflection on action</a:t>
            </a:r>
          </a:p>
          <a:p>
            <a:pPr marL="0" indent="0" eaLnBrk="1" hangingPunct="1">
              <a:buFontTx/>
              <a:buNone/>
              <a:defRPr/>
            </a:pPr>
            <a:r>
              <a:rPr lang="en-GB" altLang="en-US" b="1" dirty="0">
                <a:ea typeface="Geneva"/>
                <a:hlinkClick r:id="rId4" tooltip="Reflection"/>
              </a:rPr>
              <a:t>-</a:t>
            </a:r>
            <a:r>
              <a:rPr lang="en-GB" altLang="en-US" sz="1400" dirty="0" err="1" smtClean="0">
                <a:ea typeface="Geneva"/>
                <a:hlinkClick r:id="rId4" tooltip="Reflection"/>
              </a:rPr>
              <a:t>S</a:t>
            </a:r>
            <a:r>
              <a:rPr lang="en-GB" altLang="en-US" sz="1400" dirty="0" err="1" smtClean="0">
                <a:ea typeface="Geneva"/>
              </a:rPr>
              <a:t>chon</a:t>
            </a:r>
            <a:r>
              <a:rPr lang="en-GB" altLang="en-US" sz="1400" dirty="0" smtClean="0">
                <a:ea typeface="Geneva"/>
              </a:rPr>
              <a:t>, D (1995) The Reflective Practitioner. San Francisco, CA: </a:t>
            </a:r>
            <a:r>
              <a:rPr lang="en-GB" altLang="en-US" sz="1400" dirty="0" err="1" smtClean="0">
                <a:ea typeface="Geneva"/>
              </a:rPr>
              <a:t>Jossey</a:t>
            </a:r>
            <a:r>
              <a:rPr lang="en-GB" altLang="en-US" sz="1400" dirty="0" smtClean="0">
                <a:ea typeface="Geneva"/>
              </a:rPr>
              <a:t>-Bass.</a:t>
            </a:r>
          </a:p>
          <a:p>
            <a:pPr eaLnBrk="1" hangingPunct="1">
              <a:defRPr/>
            </a:pPr>
            <a:endParaRPr lang="en-GB" altLang="en-US" b="1" dirty="0" smtClean="0">
              <a:ea typeface="Geneva"/>
            </a:endParaRPr>
          </a:p>
        </p:txBody>
      </p:sp>
      <p:pic>
        <p:nvPicPr>
          <p:cNvPr id="839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6130925"/>
            <a:ext cx="2457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5867400"/>
            <a:ext cx="10541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6118225"/>
            <a:ext cx="13843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327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604">
                                            <p:txEl>
                                              <p:pRg st="0" end="0"/>
                                            </p:txEl>
                                          </p:spTgt>
                                        </p:tgtEl>
                                        <p:attrNameLst>
                                          <p:attrName>style.visibility</p:attrName>
                                        </p:attrNameLst>
                                      </p:cBhvr>
                                      <p:to>
                                        <p:strVal val="visible"/>
                                      </p:to>
                                    </p:set>
                                    <p:anim calcmode="lin" valueType="num">
                                      <p:cBhvr additive="base">
                                        <p:cTn id="13" dur="500" fill="hold"/>
                                        <p:tgtEl>
                                          <p:spTgt spid="2560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04">
                                            <p:txEl>
                                              <p:pRg st="1" end="1"/>
                                            </p:txEl>
                                          </p:spTgt>
                                        </p:tgtEl>
                                        <p:attrNameLst>
                                          <p:attrName>style.visibility</p:attrName>
                                        </p:attrNameLst>
                                      </p:cBhvr>
                                      <p:to>
                                        <p:strVal val="visible"/>
                                      </p:to>
                                    </p:set>
                                    <p:anim calcmode="lin" valueType="num">
                                      <p:cBhvr additive="base">
                                        <p:cTn id="19" dur="500" fill="hold"/>
                                        <p:tgtEl>
                                          <p:spTgt spid="25604">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604">
                                            <p:txEl>
                                              <p:pRg st="2" end="2"/>
                                            </p:txEl>
                                          </p:spTgt>
                                        </p:tgtEl>
                                        <p:attrNameLst>
                                          <p:attrName>style.visibility</p:attrName>
                                        </p:attrNameLst>
                                      </p:cBhvr>
                                      <p:to>
                                        <p:strVal val="visible"/>
                                      </p:to>
                                    </p:set>
                                    <p:anim calcmode="lin" valueType="num">
                                      <p:cBhvr additive="base">
                                        <p:cTn id="25" dur="500" fill="hold"/>
                                        <p:tgtEl>
                                          <p:spTgt spid="25604">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6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5604">
                                            <p:txEl>
                                              <p:pRg st="3" end="3"/>
                                            </p:txEl>
                                          </p:spTgt>
                                        </p:tgtEl>
                                        <p:attrNameLst>
                                          <p:attrName>style.visibility</p:attrName>
                                        </p:attrNameLst>
                                      </p:cBhvr>
                                      <p:to>
                                        <p:strVal val="visible"/>
                                      </p:to>
                                    </p:set>
                                    <p:anim calcmode="lin" valueType="num">
                                      <p:cBhvr additive="base">
                                        <p:cTn id="31" dur="500" fill="hold"/>
                                        <p:tgtEl>
                                          <p:spTgt spid="25604">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560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4"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1037</Words>
  <Application>Microsoft Office PowerPoint</Application>
  <PresentationFormat>On-screen Show (4:3)</PresentationFormat>
  <Paragraphs>164</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Reflection and Reflective Practice</vt:lpstr>
      <vt:lpstr>Aim of the session</vt:lpstr>
      <vt:lpstr>Learning Outcomes</vt:lpstr>
      <vt:lpstr>How this session relates to your portfolio of evidence </vt:lpstr>
      <vt:lpstr>Cont.</vt:lpstr>
      <vt:lpstr>What is Reflective Practice?</vt:lpstr>
      <vt:lpstr>Why Reflect?</vt:lpstr>
      <vt:lpstr>When should we use reflection in the workplace?</vt:lpstr>
      <vt:lpstr>Schon’s ideas on reflection</vt:lpstr>
      <vt:lpstr>Reflection in action</vt:lpstr>
      <vt:lpstr>Reflection on Action</vt:lpstr>
      <vt:lpstr>Activity</vt:lpstr>
      <vt:lpstr>For the portfolio </vt:lpstr>
      <vt:lpstr>Useful link</vt:lpstr>
      <vt:lpstr>Bibliography  </vt:lpstr>
      <vt:lpstr>Micro teaching session </vt:lpstr>
      <vt:lpstr>Principles of teaching a skill</vt:lpstr>
      <vt:lpstr>  Preparing learning: As mentors/ educators  you need to:-</vt:lpstr>
      <vt:lpstr>Quiz</vt:lpstr>
      <vt:lpstr>To Summarise We have:</vt:lpstr>
    </vt:vector>
  </TitlesOfParts>
  <Company>SNFT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 and Reflective Practice</dc:title>
  <dc:creator>Jean Rogers</dc:creator>
  <cp:lastModifiedBy>Jean Rogers</cp:lastModifiedBy>
  <cp:revision>1</cp:revision>
  <dcterms:created xsi:type="dcterms:W3CDTF">2017-01-17T08:32:21Z</dcterms:created>
  <dcterms:modified xsi:type="dcterms:W3CDTF">2017-01-17T08:33:18Z</dcterms:modified>
</cp:coreProperties>
</file>