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0" r:id="rId2"/>
    <p:sldId id="265" r:id="rId3"/>
    <p:sldId id="271" r:id="rId4"/>
    <p:sldId id="2147483559" r:id="rId5"/>
    <p:sldId id="2147483560" r:id="rId6"/>
    <p:sldId id="2147483561" r:id="rId7"/>
    <p:sldId id="2147483562" r:id="rId8"/>
    <p:sldId id="2147483567" r:id="rId9"/>
    <p:sldId id="2147483558" r:id="rId10"/>
    <p:sldId id="2147483563" r:id="rId11"/>
    <p:sldId id="2147483565" r:id="rId12"/>
    <p:sldId id="2147483568" r:id="rId13"/>
    <p:sldId id="2147483570" r:id="rId14"/>
    <p:sldId id="2147483571" r:id="rId15"/>
    <p:sldId id="2147483572" r:id="rId16"/>
    <p:sldId id="2147483573" r:id="rId17"/>
    <p:sldId id="2147483574" r:id="rId18"/>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p15:clr>
            <a:srgbClr val="A4A3A4"/>
          </p15:clr>
        </p15:guide>
        <p15:guide id="2" pos="6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006666"/>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7"/>
  </p:normalViewPr>
  <p:slideViewPr>
    <p:cSldViewPr>
      <p:cViewPr varScale="1">
        <p:scale>
          <a:sx n="48" d="100"/>
          <a:sy n="48" d="100"/>
        </p:scale>
        <p:origin x="850" y="48"/>
      </p:cViewPr>
      <p:guideLst>
        <p:guide orient="horz" pos="3562"/>
        <p:guide pos="63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1" name="Title 60">
            <a:extLst>
              <a:ext uri="{FF2B5EF4-FFF2-40B4-BE49-F238E27FC236}">
                <a16:creationId xmlns:a16="http://schemas.microsoft.com/office/drawing/2014/main" id="{B021FCDB-8494-224F-A117-3C5E40F969DE}"/>
              </a:ext>
            </a:extLst>
          </p:cNvPr>
          <p:cNvSpPr>
            <a:spLocks noGrp="1"/>
          </p:cNvSpPr>
          <p:nvPr>
            <p:ph type="title" hasCustomPrompt="1"/>
          </p:nvPr>
        </p:nvSpPr>
        <p:spPr>
          <a:xfrm>
            <a:off x="967587" y="955548"/>
            <a:ext cx="4055263" cy="1233772"/>
          </a:xfrm>
          <a:solidFill>
            <a:schemeClr val="accent5"/>
          </a:solidFill>
        </p:spPr>
        <p:txBody>
          <a:bodyPr lIns="360000" tIns="108000" rIns="432000" bIns="108000" anchor="ctr"/>
          <a:lstStyle>
            <a:lvl1pPr>
              <a:defRPr sz="6600">
                <a:solidFill>
                  <a:schemeClr val="bg1"/>
                </a:solidFill>
                <a:latin typeface="+mn-lt"/>
              </a:defRPr>
            </a:lvl1pPr>
          </a:lstStyle>
          <a:p>
            <a:r>
              <a:rPr lang="en-GB" dirty="0"/>
              <a:t>We care</a:t>
            </a:r>
            <a:endParaRPr lang="en-US" dirty="0"/>
          </a:p>
        </p:txBody>
      </p:sp>
      <p:sp>
        <p:nvSpPr>
          <p:cNvPr id="69" name="Text Placeholder 68">
            <a:extLst>
              <a:ext uri="{FF2B5EF4-FFF2-40B4-BE49-F238E27FC236}">
                <a16:creationId xmlns:a16="http://schemas.microsoft.com/office/drawing/2014/main" id="{69026A4B-80F0-4341-8D0B-35E72947D96A}"/>
              </a:ext>
            </a:extLst>
          </p:cNvPr>
          <p:cNvSpPr>
            <a:spLocks noGrp="1"/>
          </p:cNvSpPr>
          <p:nvPr>
            <p:ph type="body" sz="quarter" idx="10" hasCustomPrompt="1"/>
          </p:nvPr>
        </p:nvSpPr>
        <p:spPr>
          <a:xfrm>
            <a:off x="984250" y="2514019"/>
            <a:ext cx="5410200" cy="1233772"/>
          </a:xfrm>
          <a:solidFill>
            <a:schemeClr val="accent5"/>
          </a:solidFill>
        </p:spPr>
        <p:txBody>
          <a:bodyPr lIns="360000" tIns="108000" rIns="432000" bIns="108000" anchor="ctr"/>
          <a:lstStyle>
            <a:lvl1pPr>
              <a:defRPr sz="6600" b="1">
                <a:solidFill>
                  <a:schemeClr val="bg1"/>
                </a:solidFill>
                <a:latin typeface="+mn-lt"/>
              </a:defRPr>
            </a:lvl1pPr>
          </a:lstStyle>
          <a:p>
            <a:pPr lvl="0"/>
            <a:r>
              <a:rPr lang="en-GB" dirty="0"/>
              <a:t>We respect</a:t>
            </a:r>
            <a:endParaRPr lang="en-US" dirty="0"/>
          </a:p>
        </p:txBody>
      </p:sp>
      <p:sp>
        <p:nvSpPr>
          <p:cNvPr id="70" name="Text Placeholder 68">
            <a:extLst>
              <a:ext uri="{FF2B5EF4-FFF2-40B4-BE49-F238E27FC236}">
                <a16:creationId xmlns:a16="http://schemas.microsoft.com/office/drawing/2014/main" id="{FADFABAA-1FEF-A34C-920B-2440251AC920}"/>
              </a:ext>
            </a:extLst>
          </p:cNvPr>
          <p:cNvSpPr>
            <a:spLocks noGrp="1"/>
          </p:cNvSpPr>
          <p:nvPr>
            <p:ph type="body" sz="quarter" idx="11" hasCustomPrompt="1"/>
          </p:nvPr>
        </p:nvSpPr>
        <p:spPr>
          <a:xfrm>
            <a:off x="984250" y="4069883"/>
            <a:ext cx="4495800" cy="1233772"/>
          </a:xfrm>
          <a:solidFill>
            <a:schemeClr val="accent5"/>
          </a:solidFill>
        </p:spPr>
        <p:txBody>
          <a:bodyPr lIns="360000" tIns="108000" rIns="432000" bIns="108000" anchor="ctr"/>
          <a:lstStyle>
            <a:lvl1pPr>
              <a:defRPr sz="6600" b="1">
                <a:solidFill>
                  <a:schemeClr val="bg1"/>
                </a:solidFill>
                <a:latin typeface="+mn-lt"/>
              </a:defRPr>
            </a:lvl1pPr>
          </a:lstStyle>
          <a:p>
            <a:pPr lvl="0"/>
            <a:r>
              <a:rPr lang="en-GB" dirty="0"/>
              <a:t>We listen</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388221"/>
            <a:ext cx="20104100" cy="8844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9" name="Text Placeholder 68">
            <a:extLst>
              <a:ext uri="{FF2B5EF4-FFF2-40B4-BE49-F238E27FC236}">
                <a16:creationId xmlns:a16="http://schemas.microsoft.com/office/drawing/2014/main" id="{69026A4B-80F0-4341-8D0B-35E72947D96A}"/>
              </a:ext>
            </a:extLst>
          </p:cNvPr>
          <p:cNvSpPr>
            <a:spLocks noGrp="1"/>
          </p:cNvSpPr>
          <p:nvPr>
            <p:ph type="body" sz="quarter" idx="10" hasCustomPrompt="1"/>
          </p:nvPr>
        </p:nvSpPr>
        <p:spPr>
          <a:xfrm>
            <a:off x="984250" y="2514019"/>
            <a:ext cx="5410200" cy="1233772"/>
          </a:xfrm>
          <a:solidFill>
            <a:schemeClr val="accent5"/>
          </a:solidFill>
        </p:spPr>
        <p:txBody>
          <a:bodyPr lIns="360000" tIns="108000" rIns="432000" bIns="108000" anchor="ctr"/>
          <a:lstStyle>
            <a:lvl1pPr>
              <a:defRPr sz="6600" b="1">
                <a:solidFill>
                  <a:schemeClr val="bg1"/>
                </a:solidFill>
              </a:defRPr>
            </a:lvl1pPr>
          </a:lstStyle>
          <a:p>
            <a:pPr lvl="0"/>
            <a:r>
              <a:rPr lang="en-GB" dirty="0"/>
              <a:t>Title</a:t>
            </a:r>
            <a:endParaRPr lang="en-US" dirty="0"/>
          </a:p>
        </p:txBody>
      </p:sp>
      <p:sp>
        <p:nvSpPr>
          <p:cNvPr id="70" name="Text Placeholder 68">
            <a:extLst>
              <a:ext uri="{FF2B5EF4-FFF2-40B4-BE49-F238E27FC236}">
                <a16:creationId xmlns:a16="http://schemas.microsoft.com/office/drawing/2014/main" id="{FADFABAA-1FEF-A34C-920B-2440251AC920}"/>
              </a:ext>
            </a:extLst>
          </p:cNvPr>
          <p:cNvSpPr>
            <a:spLocks noGrp="1"/>
          </p:cNvSpPr>
          <p:nvPr>
            <p:ph type="body" sz="quarter" idx="11" hasCustomPrompt="1"/>
          </p:nvPr>
        </p:nvSpPr>
        <p:spPr>
          <a:xfrm>
            <a:off x="984250" y="4192993"/>
            <a:ext cx="4495800" cy="987551"/>
          </a:xfrm>
          <a:solidFill>
            <a:schemeClr val="accent5"/>
          </a:solidFill>
        </p:spPr>
        <p:txBody>
          <a:bodyPr lIns="360000" tIns="108000" rIns="432000" bIns="108000" anchor="ctr"/>
          <a:lstStyle>
            <a:lvl1pPr>
              <a:defRPr sz="5000" b="1">
                <a:solidFill>
                  <a:schemeClr val="bg1"/>
                </a:solidFill>
              </a:defRPr>
            </a:lvl1pPr>
          </a:lstStyle>
          <a:p>
            <a:pPr lvl="0"/>
            <a:r>
              <a:rPr lang="en-GB" dirty="0"/>
              <a:t>Subtitle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388221"/>
            <a:ext cx="20104100" cy="884451"/>
          </a:xfrm>
          <a:prstGeom prst="rect">
            <a:avLst/>
          </a:prstGeom>
        </p:spPr>
      </p:pic>
    </p:spTree>
    <p:extLst>
      <p:ext uri="{BB962C8B-B14F-4D97-AF65-F5344CB8AC3E}">
        <p14:creationId xmlns:p14="http://schemas.microsoft.com/office/powerpoint/2010/main" val="171530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Column Text Page">
    <p:spTree>
      <p:nvGrpSpPr>
        <p:cNvPr id="1" name=""/>
        <p:cNvGrpSpPr/>
        <p:nvPr/>
      </p:nvGrpSpPr>
      <p:grpSpPr>
        <a:xfrm>
          <a:off x="0" y="0"/>
          <a:ext cx="0" cy="0"/>
          <a:chOff x="0" y="0"/>
          <a:chExt cx="0" cy="0"/>
        </a:xfrm>
      </p:grpSpPr>
      <p:sp>
        <p:nvSpPr>
          <p:cNvPr id="31" name="Text Placeholder 68">
            <a:extLst>
              <a:ext uri="{FF2B5EF4-FFF2-40B4-BE49-F238E27FC236}">
                <a16:creationId xmlns:a16="http://schemas.microsoft.com/office/drawing/2014/main" id="{0EB22A0E-AED1-C546-8CE1-C2BE2D24E6BF}"/>
              </a:ext>
            </a:extLst>
          </p:cNvPr>
          <p:cNvSpPr>
            <a:spLocks noGrp="1"/>
          </p:cNvSpPr>
          <p:nvPr>
            <p:ph type="body" sz="quarter" idx="10" hasCustomPrompt="1"/>
          </p:nvPr>
        </p:nvSpPr>
        <p:spPr>
          <a:xfrm>
            <a:off x="679450" y="1082675"/>
            <a:ext cx="7874634" cy="1110661"/>
          </a:xfrm>
          <a:solidFill>
            <a:schemeClr val="accent5"/>
          </a:solidFill>
        </p:spPr>
        <p:txBody>
          <a:bodyPr lIns="360000" tIns="108000" rIns="432000" bIns="108000" anchor="ctr"/>
          <a:lstStyle>
            <a:lvl1pPr>
              <a:defRPr sz="5800" b="1">
                <a:solidFill>
                  <a:schemeClr val="bg1"/>
                </a:solidFill>
              </a:defRPr>
            </a:lvl1pPr>
          </a:lstStyle>
          <a:p>
            <a:pPr lvl="0"/>
            <a:r>
              <a:rPr lang="en-GB" dirty="0"/>
              <a:t>1 column text page</a:t>
            </a:r>
            <a:endParaRPr lang="en-US" dirty="0"/>
          </a:p>
        </p:txBody>
      </p:sp>
      <p:sp>
        <p:nvSpPr>
          <p:cNvPr id="39" name="Holder 3">
            <a:extLst>
              <a:ext uri="{FF2B5EF4-FFF2-40B4-BE49-F238E27FC236}">
                <a16:creationId xmlns:a16="http://schemas.microsoft.com/office/drawing/2014/main" id="{631340BD-293D-0D4C-A8DA-39CBE30B18A2}"/>
              </a:ext>
            </a:extLst>
          </p:cNvPr>
          <p:cNvSpPr>
            <a:spLocks noGrp="1"/>
          </p:cNvSpPr>
          <p:nvPr>
            <p:ph type="body" idx="12" hasCustomPrompt="1"/>
          </p:nvPr>
        </p:nvSpPr>
        <p:spPr>
          <a:xfrm>
            <a:off x="665842" y="2846363"/>
            <a:ext cx="12194519" cy="5863144"/>
          </a:xfrm>
        </p:spPr>
        <p:txBody>
          <a:bodyPr lIns="0" tIns="0" rIns="0" bIns="0"/>
          <a:lstStyle>
            <a:lvl1pPr marL="457200" indent="-457200">
              <a:spcAft>
                <a:spcPts val="1800"/>
              </a:spcAft>
              <a:buClr>
                <a:schemeClr val="accent6"/>
              </a:buClr>
              <a:buSzPct val="130000"/>
              <a:buFont typeface="Arial" panose="020B0604020202020204" pitchFamily="34" charset="0"/>
              <a:buChar char="•"/>
              <a:defRPr sz="2800"/>
            </a:lvl1pPr>
          </a:lstStyle>
          <a:p>
            <a:r>
              <a:rPr lang="en-GB" dirty="0" err="1"/>
              <a:t>Curabitur</a:t>
            </a:r>
            <a:r>
              <a:rPr lang="en-GB" dirty="0"/>
              <a:t> in </a:t>
            </a:r>
            <a:r>
              <a:rPr lang="en-GB" dirty="0" err="1"/>
              <a:t>tortor</a:t>
            </a:r>
            <a:r>
              <a:rPr lang="en-GB" dirty="0"/>
              <a:t> nisi. </a:t>
            </a:r>
            <a:r>
              <a:rPr lang="en-GB" dirty="0" err="1"/>
              <a:t>Fusce</a:t>
            </a:r>
            <a:r>
              <a:rPr lang="en-GB" dirty="0"/>
              <a:t> </a:t>
            </a:r>
            <a:r>
              <a:rPr lang="en-GB" dirty="0" err="1"/>
              <a:t>eu</a:t>
            </a:r>
            <a:r>
              <a:rPr lang="en-GB" dirty="0"/>
              <a:t> </a:t>
            </a:r>
            <a:r>
              <a:rPr lang="en-GB" dirty="0" err="1"/>
              <a:t>felis</a:t>
            </a:r>
            <a:r>
              <a:rPr lang="en-GB" dirty="0"/>
              <a:t> </a:t>
            </a:r>
            <a:r>
              <a:rPr lang="en-GB" dirty="0" err="1"/>
              <a:t>sollicitudin</a:t>
            </a:r>
            <a:r>
              <a:rPr lang="en-GB" dirty="0"/>
              <a:t>, fermentum </a:t>
            </a:r>
            <a:r>
              <a:rPr lang="en-GB" dirty="0" err="1"/>
              <a:t>nisl</a:t>
            </a:r>
            <a:r>
              <a:rPr lang="en-GB" dirty="0"/>
              <a:t> </a:t>
            </a:r>
            <a:r>
              <a:rPr lang="en-GB" dirty="0" err="1"/>
              <a:t>vel</a:t>
            </a:r>
            <a:r>
              <a:rPr lang="en-GB" dirty="0"/>
              <a:t>, pulvinar </a:t>
            </a:r>
            <a:r>
              <a:rPr lang="en-GB" dirty="0" err="1"/>
              <a:t>tortor</a:t>
            </a:r>
            <a:r>
              <a:rPr lang="en-GB" dirty="0"/>
              <a:t>. </a:t>
            </a:r>
            <a:r>
              <a:rPr lang="en-GB" dirty="0" err="1"/>
              <a:t>Curabitur</a:t>
            </a:r>
            <a:r>
              <a:rPr lang="en-GB" dirty="0"/>
              <a:t> gravida, magna sit </a:t>
            </a:r>
            <a:r>
              <a:rPr lang="en-GB" dirty="0" err="1"/>
              <a:t>amet</a:t>
            </a:r>
            <a:r>
              <a:rPr lang="en-GB" dirty="0"/>
              <a:t> </a:t>
            </a:r>
            <a:r>
              <a:rPr lang="en-GB" dirty="0" err="1"/>
              <a:t>malesuada</a:t>
            </a:r>
            <a:r>
              <a:rPr lang="en-GB" dirty="0"/>
              <a:t> cursus, </a:t>
            </a:r>
            <a:r>
              <a:rPr lang="en-GB" dirty="0" err="1"/>
              <a:t>velit</a:t>
            </a:r>
            <a:r>
              <a:rPr lang="en-GB" dirty="0"/>
              <a:t> </a:t>
            </a:r>
            <a:r>
              <a:rPr lang="en-GB" dirty="0" err="1"/>
              <a:t>felis</a:t>
            </a:r>
            <a:r>
              <a:rPr lang="en-GB" dirty="0"/>
              <a:t> </a:t>
            </a:r>
            <a:r>
              <a:rPr lang="en-GB" dirty="0" err="1"/>
              <a:t>suscipit</a:t>
            </a:r>
            <a:r>
              <a:rPr lang="en-GB" dirty="0"/>
              <a:t> </a:t>
            </a:r>
            <a:r>
              <a:rPr lang="en-GB" dirty="0" err="1"/>
              <a:t>arcu</a:t>
            </a:r>
            <a:r>
              <a:rPr lang="en-GB" dirty="0"/>
              <a:t>, id </a:t>
            </a:r>
            <a:r>
              <a:rPr lang="en-GB" dirty="0" err="1"/>
              <a:t>posuere</a:t>
            </a:r>
            <a:r>
              <a:rPr lang="en-GB" dirty="0"/>
              <a:t> </a:t>
            </a:r>
            <a:r>
              <a:rPr lang="en-GB" dirty="0" err="1"/>
              <a:t>massa</a:t>
            </a:r>
            <a:r>
              <a:rPr lang="en-GB" dirty="0"/>
              <a:t> ante </a:t>
            </a:r>
            <a:r>
              <a:rPr lang="en-GB" dirty="0" err="1"/>
              <a:t>ut</a:t>
            </a:r>
            <a:r>
              <a:rPr lang="en-GB" dirty="0"/>
              <a:t> </a:t>
            </a:r>
            <a:r>
              <a:rPr lang="en-GB" dirty="0" err="1"/>
              <a:t>nibh</a:t>
            </a:r>
            <a:r>
              <a:rPr lang="en-GB" dirty="0"/>
              <a:t>.</a:t>
            </a:r>
          </a:p>
          <a:p>
            <a:r>
              <a:rPr lang="en-GB" dirty="0" err="1"/>
              <a:t>Pellentesque</a:t>
            </a:r>
            <a:r>
              <a:rPr lang="en-GB" dirty="0"/>
              <a:t> ac </a:t>
            </a:r>
            <a:r>
              <a:rPr lang="en-GB" dirty="0" err="1"/>
              <a:t>luctus</a:t>
            </a:r>
            <a:r>
              <a:rPr lang="en-GB" dirty="0"/>
              <a:t> </a:t>
            </a:r>
            <a:r>
              <a:rPr lang="en-GB" dirty="0" err="1"/>
              <a:t>metus</a:t>
            </a:r>
            <a:r>
              <a:rPr lang="en-GB" dirty="0"/>
              <a:t>. </a:t>
            </a:r>
            <a:r>
              <a:rPr lang="en-GB" dirty="0" err="1"/>
              <a:t>Phasellus</a:t>
            </a:r>
            <a:r>
              <a:rPr lang="en-GB" dirty="0"/>
              <a:t> </a:t>
            </a:r>
            <a:r>
              <a:rPr lang="en-GB" dirty="0" err="1"/>
              <a:t>nec</a:t>
            </a:r>
            <a:r>
              <a:rPr lang="en-GB" dirty="0"/>
              <a:t> </a:t>
            </a:r>
            <a:r>
              <a:rPr lang="en-GB" dirty="0" err="1"/>
              <a:t>scelerisque</a:t>
            </a:r>
            <a:r>
              <a:rPr lang="en-GB" dirty="0"/>
              <a:t> </a:t>
            </a:r>
            <a:r>
              <a:rPr lang="en-GB" dirty="0" err="1"/>
              <a:t>risus</a:t>
            </a:r>
            <a:r>
              <a:rPr lang="en-GB" dirty="0"/>
              <a:t>.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Nunc id </a:t>
            </a:r>
            <a:r>
              <a:rPr lang="en-GB" dirty="0" err="1"/>
              <a:t>orci</a:t>
            </a:r>
            <a:r>
              <a:rPr lang="en-GB" dirty="0"/>
              <a:t> ligula. Nam </a:t>
            </a:r>
            <a:r>
              <a:rPr lang="en-GB" dirty="0" err="1"/>
              <a:t>orci</a:t>
            </a:r>
            <a:r>
              <a:rPr lang="en-GB" dirty="0"/>
              <a:t> magna, </a:t>
            </a:r>
            <a:r>
              <a:rPr lang="en-GB" dirty="0" err="1"/>
              <a:t>posuere</a:t>
            </a:r>
            <a:r>
              <a:rPr lang="en-GB" dirty="0"/>
              <a:t> </a:t>
            </a:r>
            <a:r>
              <a:rPr lang="en-GB" dirty="0" err="1"/>
              <a:t>eget</a:t>
            </a:r>
            <a:r>
              <a:rPr lang="en-GB" dirty="0"/>
              <a:t> mi non, </a:t>
            </a:r>
            <a:r>
              <a:rPr lang="en-GB" dirty="0" err="1"/>
              <a:t>tempor</a:t>
            </a:r>
            <a:r>
              <a:rPr lang="en-GB" dirty="0"/>
              <a:t> </a:t>
            </a:r>
            <a:r>
              <a:rPr lang="en-GB" dirty="0" err="1"/>
              <a:t>aliquam</a:t>
            </a:r>
            <a:r>
              <a:rPr lang="en-GB" dirty="0"/>
              <a:t> </a:t>
            </a:r>
            <a:r>
              <a:rPr lang="en-GB" dirty="0" err="1"/>
              <a:t>lectus</a:t>
            </a:r>
            <a:r>
              <a:rPr lang="en-GB" dirty="0"/>
              <a:t>.</a:t>
            </a:r>
          </a:p>
          <a:p>
            <a:r>
              <a:rPr lang="en-GB" dirty="0"/>
              <a:t>Aenean </a:t>
            </a:r>
            <a:r>
              <a:rPr lang="en-GB" dirty="0" err="1"/>
              <a:t>aliquet</a:t>
            </a:r>
            <a:r>
              <a:rPr lang="en-GB" dirty="0"/>
              <a:t> </a:t>
            </a:r>
            <a:r>
              <a:rPr lang="en-GB" dirty="0" err="1"/>
              <a:t>faucibus</a:t>
            </a:r>
            <a:r>
              <a:rPr lang="en-GB" dirty="0"/>
              <a:t> </a:t>
            </a:r>
            <a:r>
              <a:rPr lang="en-GB" dirty="0" err="1"/>
              <a:t>orci</a:t>
            </a:r>
            <a:r>
              <a:rPr lang="en-GB" dirty="0"/>
              <a:t>. </a:t>
            </a:r>
            <a:r>
              <a:rPr lang="en-GB" dirty="0" err="1"/>
              <a:t>Aliquam</a:t>
            </a:r>
            <a:r>
              <a:rPr lang="en-GB" dirty="0"/>
              <a:t> </a:t>
            </a:r>
            <a:r>
              <a:rPr lang="en-GB" dirty="0" err="1"/>
              <a:t>scelerisque</a:t>
            </a:r>
            <a:r>
              <a:rPr lang="en-GB" dirty="0"/>
              <a:t>, nisi in </a:t>
            </a:r>
            <a:r>
              <a:rPr lang="en-GB" dirty="0" err="1"/>
              <a:t>laoreet</a:t>
            </a:r>
            <a:r>
              <a:rPr lang="en-GB" dirty="0"/>
              <a:t> </a:t>
            </a:r>
            <a:r>
              <a:rPr lang="en-GB" dirty="0" err="1"/>
              <a:t>finibus</a:t>
            </a:r>
            <a:r>
              <a:rPr lang="en-GB" dirty="0"/>
              <a:t>, </a:t>
            </a:r>
            <a:r>
              <a:rPr lang="en-GB" dirty="0" err="1"/>
              <a:t>augue</a:t>
            </a:r>
            <a:r>
              <a:rPr lang="en-GB" dirty="0"/>
              <a:t> </a:t>
            </a:r>
            <a:r>
              <a:rPr lang="en-GB" dirty="0" err="1"/>
              <a:t>diam</a:t>
            </a:r>
            <a:r>
              <a:rPr lang="en-GB" dirty="0"/>
              <a:t> </a:t>
            </a:r>
            <a:r>
              <a:rPr lang="en-GB" dirty="0" err="1"/>
              <a:t>volutpat</a:t>
            </a:r>
            <a:r>
              <a:rPr lang="en-GB" dirty="0"/>
              <a:t> </a:t>
            </a:r>
            <a:r>
              <a:rPr lang="en-GB" dirty="0" err="1"/>
              <a:t>dolor</a:t>
            </a:r>
            <a:r>
              <a:rPr lang="en-GB" dirty="0"/>
              <a:t>, </a:t>
            </a:r>
            <a:r>
              <a:rPr lang="en-GB" dirty="0" err="1"/>
              <a:t>sed</a:t>
            </a:r>
            <a:r>
              <a:rPr lang="en-GB" dirty="0"/>
              <a:t> </a:t>
            </a:r>
            <a:r>
              <a:rPr lang="en-GB" dirty="0" err="1"/>
              <a:t>rutrum</a:t>
            </a:r>
            <a:r>
              <a:rPr lang="en-GB" dirty="0"/>
              <a:t> ex </a:t>
            </a:r>
            <a:r>
              <a:rPr lang="en-GB" dirty="0" err="1"/>
              <a:t>velit</a:t>
            </a:r>
            <a:r>
              <a:rPr lang="en-GB" dirty="0"/>
              <a:t> sit </a:t>
            </a:r>
            <a:r>
              <a:rPr lang="en-GB" dirty="0" err="1"/>
              <a:t>amet</a:t>
            </a:r>
            <a:r>
              <a:rPr lang="en-GB" dirty="0"/>
              <a:t> </a:t>
            </a:r>
            <a:r>
              <a:rPr lang="en-GB" dirty="0" err="1"/>
              <a:t>tellus</a:t>
            </a:r>
            <a:r>
              <a:rPr lang="en-GB" dirty="0"/>
              <a:t>. </a:t>
            </a:r>
            <a:r>
              <a:rPr lang="en-GB" dirty="0" err="1"/>
              <a:t>Aliquam</a:t>
            </a:r>
            <a:r>
              <a:rPr lang="en-GB" dirty="0"/>
              <a:t> </a:t>
            </a:r>
            <a:r>
              <a:rPr lang="en-GB" dirty="0" err="1"/>
              <a:t>imperdiet</a:t>
            </a:r>
            <a:r>
              <a:rPr lang="en-GB" dirty="0"/>
              <a:t>, </a:t>
            </a:r>
            <a:r>
              <a:rPr lang="en-GB" dirty="0" err="1"/>
              <a:t>diam</a:t>
            </a:r>
            <a:r>
              <a:rPr lang="en-GB" dirty="0"/>
              <a:t> vitae </a:t>
            </a:r>
            <a:r>
              <a:rPr lang="en-GB" dirty="0" err="1"/>
              <a:t>ornare</a:t>
            </a:r>
            <a:r>
              <a:rPr lang="en-GB" dirty="0"/>
              <a:t> </a:t>
            </a:r>
            <a:r>
              <a:rPr lang="en-GB" dirty="0" err="1"/>
              <a:t>pretium</a:t>
            </a:r>
            <a:r>
              <a:rPr lang="en-GB" dirty="0"/>
              <a:t>, </a:t>
            </a:r>
            <a:r>
              <a:rPr lang="en-GB" dirty="0" err="1"/>
              <a:t>odio</a:t>
            </a:r>
            <a:r>
              <a:rPr lang="en-GB" dirty="0"/>
              <a:t> </a:t>
            </a:r>
            <a:r>
              <a:rPr lang="en-GB" dirty="0" err="1"/>
              <a:t>nibh</a:t>
            </a:r>
            <a:r>
              <a:rPr lang="en-GB" dirty="0"/>
              <a:t> semper </a:t>
            </a:r>
            <a:r>
              <a:rPr lang="en-GB" dirty="0" err="1"/>
              <a:t>purus</a:t>
            </a:r>
            <a:r>
              <a:rPr lang="en-GB" dirty="0"/>
              <a:t>, </a:t>
            </a:r>
            <a:r>
              <a:rPr lang="en-GB" dirty="0" err="1"/>
              <a:t>nec</a:t>
            </a:r>
            <a:r>
              <a:rPr lang="en-GB" dirty="0"/>
              <a:t> </a:t>
            </a:r>
            <a:r>
              <a:rPr lang="en-GB" dirty="0" err="1"/>
              <a:t>scelerisque</a:t>
            </a:r>
            <a:r>
              <a:rPr lang="en-GB" dirty="0"/>
              <a:t> </a:t>
            </a:r>
            <a:r>
              <a:rPr lang="en-GB" dirty="0" err="1"/>
              <a:t>erat</a:t>
            </a:r>
            <a:r>
              <a:rPr lang="en-GB" dirty="0"/>
              <a:t> </a:t>
            </a:r>
            <a:r>
              <a:rPr lang="en-GB" dirty="0" err="1"/>
              <a:t>nisl</a:t>
            </a:r>
            <a:r>
              <a:rPr lang="en-GB" dirty="0"/>
              <a:t> et eros. Nam lacinia </a:t>
            </a:r>
            <a:r>
              <a:rPr lang="en-GB" dirty="0" err="1"/>
              <a:t>ut</a:t>
            </a:r>
            <a:r>
              <a:rPr lang="en-GB" dirty="0"/>
              <a:t> dui sit </a:t>
            </a:r>
            <a:r>
              <a:rPr lang="en-GB" dirty="0" err="1"/>
              <a:t>amet</a:t>
            </a:r>
            <a:r>
              <a:rPr lang="en-GB" dirty="0"/>
              <a:t> </a:t>
            </a:r>
            <a:r>
              <a:rPr lang="en-GB" dirty="0" err="1"/>
              <a:t>placerat</a:t>
            </a:r>
            <a:r>
              <a:rPr lang="en-GB" dirty="0"/>
              <a:t>. </a:t>
            </a:r>
          </a:p>
          <a:p>
            <a:r>
              <a:rPr lang="en-GB" dirty="0"/>
              <a:t>Maecenas </a:t>
            </a:r>
            <a:r>
              <a:rPr lang="en-GB" dirty="0" err="1"/>
              <a:t>porttitor</a:t>
            </a:r>
            <a:r>
              <a:rPr lang="en-GB" dirty="0"/>
              <a:t> </a:t>
            </a:r>
            <a:r>
              <a:rPr lang="en-GB" dirty="0" err="1"/>
              <a:t>dolor</a:t>
            </a:r>
            <a:r>
              <a:rPr lang="en-GB" dirty="0"/>
              <a:t> at </a:t>
            </a:r>
            <a:r>
              <a:rPr lang="en-GB" dirty="0" err="1"/>
              <a:t>iaculis</a:t>
            </a:r>
            <a:r>
              <a:rPr lang="en-GB" dirty="0"/>
              <a:t> </a:t>
            </a:r>
            <a:r>
              <a:rPr lang="en-GB" dirty="0" err="1"/>
              <a:t>sollicitudin</a:t>
            </a:r>
            <a:r>
              <a:rPr lang="en-GB" dirty="0"/>
              <a:t>. </a:t>
            </a:r>
            <a:r>
              <a:rPr lang="en-GB" dirty="0" err="1"/>
              <a:t>Etiam</a:t>
            </a:r>
            <a:r>
              <a:rPr lang="en-GB" dirty="0"/>
              <a:t> et dui </a:t>
            </a:r>
            <a:r>
              <a:rPr lang="en-GB" dirty="0" err="1"/>
              <a:t>egestas</a:t>
            </a:r>
            <a:r>
              <a:rPr lang="en-GB" dirty="0"/>
              <a:t>, porta mi </a:t>
            </a:r>
            <a:r>
              <a:rPr lang="en-GB" dirty="0" err="1"/>
              <a:t>sed</a:t>
            </a:r>
            <a:r>
              <a:rPr lang="en-GB" dirty="0"/>
              <a:t>, </a:t>
            </a:r>
            <a:r>
              <a:rPr lang="en-GB" dirty="0" err="1"/>
              <a:t>condimentum</a:t>
            </a:r>
            <a:r>
              <a:rPr lang="en-GB" dirty="0"/>
              <a:t> </a:t>
            </a:r>
            <a:r>
              <a:rPr lang="en-GB" dirty="0" err="1"/>
              <a:t>lacus</a:t>
            </a:r>
            <a:r>
              <a:rPr lang="en-GB" dirty="0"/>
              <a:t>. </a:t>
            </a:r>
          </a:p>
        </p:txBody>
      </p:sp>
    </p:spTree>
    <p:extLst>
      <p:ext uri="{BB962C8B-B14F-4D97-AF65-F5344CB8AC3E}">
        <p14:creationId xmlns:p14="http://schemas.microsoft.com/office/powerpoint/2010/main" val="308036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665843" y="2753550"/>
            <a:ext cx="11834478" cy="1477328"/>
          </a:xfrm>
        </p:spPr>
        <p:txBody>
          <a:bodyPr lIns="0" tIns="0" rIns="0" bIns="0"/>
          <a:lstStyle>
            <a:lvl1pPr>
              <a:defRPr sz="2400"/>
            </a:lvl1pPr>
          </a:lstStyle>
          <a:p>
            <a:r>
              <a:rPr lang="en-GB" dirty="0" err="1"/>
              <a:t>Tiosa</a:t>
            </a:r>
            <a:r>
              <a:rPr lang="en-GB" dirty="0"/>
              <a:t> </a:t>
            </a:r>
            <a:r>
              <a:rPr lang="en-GB" dirty="0" err="1"/>
              <a:t>quis</a:t>
            </a:r>
            <a:r>
              <a:rPr lang="en-GB" dirty="0"/>
              <a:t> </a:t>
            </a:r>
            <a:r>
              <a:rPr lang="en-GB" dirty="0" err="1"/>
              <a:t>maio</a:t>
            </a:r>
            <a:r>
              <a:rPr lang="en-GB" dirty="0"/>
              <a:t> </a:t>
            </a:r>
            <a:r>
              <a:rPr lang="en-GB" dirty="0" err="1"/>
              <a:t>bea</a:t>
            </a:r>
            <a:r>
              <a:rPr lang="en-GB" dirty="0"/>
              <a:t> </a:t>
            </a:r>
            <a:r>
              <a:rPr lang="en-GB" dirty="0" err="1"/>
              <a:t>pratia</a:t>
            </a:r>
            <a:r>
              <a:rPr lang="en-GB" dirty="0"/>
              <a:t> </a:t>
            </a:r>
            <a:r>
              <a:rPr lang="en-GB" dirty="0" err="1"/>
              <a:t>sam</a:t>
            </a:r>
            <a:r>
              <a:rPr lang="en-GB" dirty="0"/>
              <a:t>, </a:t>
            </a:r>
            <a:r>
              <a:rPr lang="en-GB" dirty="0" err="1"/>
              <a:t>sequuntur</a:t>
            </a:r>
            <a:r>
              <a:rPr lang="en-GB" dirty="0"/>
              <a:t> </a:t>
            </a:r>
            <a:r>
              <a:rPr lang="en-GB" dirty="0" err="1"/>
              <a:t>aut</a:t>
            </a:r>
            <a:r>
              <a:rPr lang="en-GB" dirty="0"/>
              <a:t> </a:t>
            </a:r>
            <a:r>
              <a:rPr lang="en-GB" dirty="0" err="1"/>
              <a:t>inihicim</a:t>
            </a:r>
            <a:r>
              <a:rPr lang="en-GB" dirty="0"/>
              <a:t> </a:t>
            </a:r>
            <a:r>
              <a:rPr lang="en-GB" dirty="0" err="1"/>
              <a:t>ra</a:t>
            </a:r>
            <a:r>
              <a:rPr lang="en-GB" dirty="0"/>
              <a:t> </a:t>
            </a:r>
            <a:r>
              <a:rPr lang="en-GB" dirty="0" err="1"/>
              <a:t>vene</a:t>
            </a:r>
            <a:r>
              <a:rPr lang="en-GB" dirty="0"/>
              <a:t> </a:t>
            </a:r>
            <a:r>
              <a:rPr lang="en-GB" dirty="0" err="1"/>
              <a:t>denis</a:t>
            </a:r>
            <a:r>
              <a:rPr lang="en-GB" dirty="0"/>
              <a:t> </a:t>
            </a:r>
            <a:r>
              <a:rPr lang="en-GB" dirty="0" err="1"/>
              <a:t>imperibeaquo</a:t>
            </a:r>
            <a:r>
              <a:rPr lang="en-GB" dirty="0"/>
              <a:t>  </a:t>
            </a:r>
            <a:r>
              <a:rPr lang="en-GB" dirty="0" err="1"/>
              <a:t>volo</a:t>
            </a:r>
            <a:r>
              <a:rPr lang="en-GB" dirty="0"/>
              <a:t> </a:t>
            </a:r>
            <a:r>
              <a:rPr lang="en-GB" dirty="0" err="1"/>
              <a:t>cus</a:t>
            </a:r>
            <a:r>
              <a:rPr lang="en-GB" dirty="0"/>
              <a:t> de </a:t>
            </a:r>
            <a:r>
              <a:rPr lang="en-GB" dirty="0" err="1"/>
              <a:t>eiuntur</a:t>
            </a:r>
            <a:r>
              <a:rPr lang="en-GB" dirty="0"/>
              <a:t>, </a:t>
            </a:r>
            <a:r>
              <a:rPr lang="en-GB" dirty="0" err="1"/>
              <a:t>ulpa</a:t>
            </a:r>
            <a:r>
              <a:rPr lang="en-GB" dirty="0"/>
              <a:t> autem que </a:t>
            </a:r>
            <a:r>
              <a:rPr lang="en-GB" dirty="0" err="1"/>
              <a:t>alignissed</a:t>
            </a:r>
            <a:r>
              <a:rPr lang="en-GB" dirty="0"/>
              <a:t> que arum dolore </a:t>
            </a:r>
            <a:r>
              <a:rPr lang="en-GB" dirty="0" err="1"/>
              <a:t>distinto</a:t>
            </a:r>
            <a:r>
              <a:rPr lang="en-GB" dirty="0"/>
              <a:t> quo </a:t>
            </a:r>
            <a:r>
              <a:rPr lang="en-GB" dirty="0" err="1"/>
              <a:t>vidi</a:t>
            </a:r>
            <a:r>
              <a:rPr lang="en-GB" dirty="0"/>
              <a:t> </a:t>
            </a:r>
            <a:r>
              <a:rPr lang="en-GB" dirty="0" err="1"/>
              <a:t>amus</a:t>
            </a:r>
            <a:r>
              <a:rPr lang="en-GB" dirty="0"/>
              <a:t>.</a:t>
            </a:r>
          </a:p>
          <a:p>
            <a:endParaRPr lang="en-GB" dirty="0"/>
          </a:p>
        </p:txBody>
      </p:sp>
      <p:sp>
        <p:nvSpPr>
          <p:cNvPr id="31" name="Text Placeholder 68">
            <a:extLst>
              <a:ext uri="{FF2B5EF4-FFF2-40B4-BE49-F238E27FC236}">
                <a16:creationId xmlns:a16="http://schemas.microsoft.com/office/drawing/2014/main" id="{0EB22A0E-AED1-C546-8CE1-C2BE2D24E6BF}"/>
              </a:ext>
            </a:extLst>
          </p:cNvPr>
          <p:cNvSpPr>
            <a:spLocks noGrp="1"/>
          </p:cNvSpPr>
          <p:nvPr>
            <p:ph type="body" sz="quarter" idx="10" hasCustomPrompt="1"/>
          </p:nvPr>
        </p:nvSpPr>
        <p:spPr>
          <a:xfrm>
            <a:off x="679450" y="1082675"/>
            <a:ext cx="7874634" cy="1110661"/>
          </a:xfrm>
          <a:solidFill>
            <a:schemeClr val="accent5"/>
          </a:solidFill>
        </p:spPr>
        <p:txBody>
          <a:bodyPr lIns="360000" tIns="108000" rIns="432000" bIns="108000" anchor="ctr"/>
          <a:lstStyle>
            <a:lvl1pPr>
              <a:defRPr sz="5800" b="1">
                <a:solidFill>
                  <a:schemeClr val="bg1"/>
                </a:solidFill>
              </a:defRPr>
            </a:lvl1pPr>
          </a:lstStyle>
          <a:p>
            <a:pPr lvl="0"/>
            <a:r>
              <a:rPr lang="en-GB" dirty="0"/>
              <a:t>1 column text page</a:t>
            </a:r>
            <a:endParaRPr lang="en-US" dirty="0"/>
          </a:p>
        </p:txBody>
      </p:sp>
      <p:sp>
        <p:nvSpPr>
          <p:cNvPr id="38" name="Text Placeholder 68">
            <a:extLst>
              <a:ext uri="{FF2B5EF4-FFF2-40B4-BE49-F238E27FC236}">
                <a16:creationId xmlns:a16="http://schemas.microsoft.com/office/drawing/2014/main" id="{7FA02CF7-ED46-C043-8D1B-DD2B06330436}"/>
              </a:ext>
            </a:extLst>
          </p:cNvPr>
          <p:cNvSpPr>
            <a:spLocks noGrp="1"/>
          </p:cNvSpPr>
          <p:nvPr>
            <p:ph type="body" sz="quarter" idx="11" hasCustomPrompt="1"/>
          </p:nvPr>
        </p:nvSpPr>
        <p:spPr>
          <a:xfrm>
            <a:off x="679450" y="4180516"/>
            <a:ext cx="4075265" cy="618219"/>
          </a:xfrm>
          <a:solidFill>
            <a:schemeClr val="accent6"/>
          </a:solidFill>
        </p:spPr>
        <p:txBody>
          <a:bodyPr lIns="180000" tIns="108000" rIns="251999" bIns="108000"/>
          <a:lstStyle>
            <a:lvl1pPr>
              <a:defRPr sz="2600" b="1">
                <a:solidFill>
                  <a:schemeClr val="bg1"/>
                </a:solidFill>
              </a:defRPr>
            </a:lvl1pPr>
          </a:lstStyle>
          <a:p>
            <a:pPr lvl="0"/>
            <a:r>
              <a:rPr lang="en-GB" dirty="0"/>
              <a:t>Subheading</a:t>
            </a:r>
            <a:endParaRPr lang="en-US" dirty="0"/>
          </a:p>
        </p:txBody>
      </p:sp>
      <p:sp>
        <p:nvSpPr>
          <p:cNvPr id="39" name="Holder 3">
            <a:extLst>
              <a:ext uri="{FF2B5EF4-FFF2-40B4-BE49-F238E27FC236}">
                <a16:creationId xmlns:a16="http://schemas.microsoft.com/office/drawing/2014/main" id="{631340BD-293D-0D4C-A8DA-39CBE30B18A2}"/>
              </a:ext>
            </a:extLst>
          </p:cNvPr>
          <p:cNvSpPr>
            <a:spLocks noGrp="1"/>
          </p:cNvSpPr>
          <p:nvPr>
            <p:ph type="body" idx="12" hasCustomPrompt="1"/>
          </p:nvPr>
        </p:nvSpPr>
        <p:spPr>
          <a:xfrm>
            <a:off x="665842" y="5231707"/>
            <a:ext cx="11834479" cy="4755148"/>
          </a:xfrm>
        </p:spPr>
        <p:txBody>
          <a:bodyPr lIns="0" tIns="0" rIns="0" bIns="0"/>
          <a:lstStyle>
            <a:lvl1pPr marL="342900" indent="-342900">
              <a:spcAft>
                <a:spcPts val="1800"/>
              </a:spcAft>
              <a:buClr>
                <a:schemeClr val="accent6"/>
              </a:buClr>
              <a:buSzPct val="130000"/>
              <a:buFont typeface="Arial" panose="020B0604020202020204" pitchFamily="34" charset="0"/>
              <a:buChar char="•"/>
              <a:defRPr sz="2400"/>
            </a:lvl1pPr>
          </a:lstStyle>
          <a:p>
            <a:r>
              <a:rPr lang="en-GB" dirty="0" err="1"/>
              <a:t>Curabitur</a:t>
            </a:r>
            <a:r>
              <a:rPr lang="en-GB" dirty="0"/>
              <a:t> in </a:t>
            </a:r>
            <a:r>
              <a:rPr lang="en-GB" dirty="0" err="1"/>
              <a:t>tortor</a:t>
            </a:r>
            <a:r>
              <a:rPr lang="en-GB" dirty="0"/>
              <a:t> nisi. </a:t>
            </a:r>
            <a:r>
              <a:rPr lang="en-GB" dirty="0" err="1"/>
              <a:t>Fusce</a:t>
            </a:r>
            <a:r>
              <a:rPr lang="en-GB" dirty="0"/>
              <a:t> </a:t>
            </a:r>
            <a:r>
              <a:rPr lang="en-GB" dirty="0" err="1"/>
              <a:t>eu</a:t>
            </a:r>
            <a:r>
              <a:rPr lang="en-GB" dirty="0"/>
              <a:t> </a:t>
            </a:r>
            <a:r>
              <a:rPr lang="en-GB" dirty="0" err="1"/>
              <a:t>felis</a:t>
            </a:r>
            <a:r>
              <a:rPr lang="en-GB" dirty="0"/>
              <a:t> </a:t>
            </a:r>
            <a:r>
              <a:rPr lang="en-GB" dirty="0" err="1"/>
              <a:t>sollicitudin</a:t>
            </a:r>
            <a:r>
              <a:rPr lang="en-GB" dirty="0"/>
              <a:t>, fermentum </a:t>
            </a:r>
            <a:r>
              <a:rPr lang="en-GB" dirty="0" err="1"/>
              <a:t>nisl</a:t>
            </a:r>
            <a:r>
              <a:rPr lang="en-GB" dirty="0"/>
              <a:t> </a:t>
            </a:r>
            <a:r>
              <a:rPr lang="en-GB" dirty="0" err="1"/>
              <a:t>vel</a:t>
            </a:r>
            <a:r>
              <a:rPr lang="en-GB" dirty="0"/>
              <a:t>, pulvinar </a:t>
            </a:r>
            <a:r>
              <a:rPr lang="en-GB" dirty="0" err="1"/>
              <a:t>tortor</a:t>
            </a:r>
            <a:r>
              <a:rPr lang="en-GB" dirty="0"/>
              <a:t>. </a:t>
            </a:r>
            <a:r>
              <a:rPr lang="en-GB" dirty="0" err="1"/>
              <a:t>Curabitur</a:t>
            </a:r>
            <a:r>
              <a:rPr lang="en-GB" dirty="0"/>
              <a:t> gravida, magna sit </a:t>
            </a:r>
            <a:r>
              <a:rPr lang="en-GB" dirty="0" err="1"/>
              <a:t>amet</a:t>
            </a:r>
            <a:r>
              <a:rPr lang="en-GB" dirty="0"/>
              <a:t> </a:t>
            </a:r>
            <a:r>
              <a:rPr lang="en-GB" dirty="0" err="1"/>
              <a:t>malesuada</a:t>
            </a:r>
            <a:r>
              <a:rPr lang="en-GB" dirty="0"/>
              <a:t> cursus, </a:t>
            </a:r>
            <a:r>
              <a:rPr lang="en-GB" dirty="0" err="1"/>
              <a:t>velit</a:t>
            </a:r>
            <a:r>
              <a:rPr lang="en-GB" dirty="0"/>
              <a:t> </a:t>
            </a:r>
            <a:r>
              <a:rPr lang="en-GB" dirty="0" err="1"/>
              <a:t>felis</a:t>
            </a:r>
            <a:r>
              <a:rPr lang="en-GB" dirty="0"/>
              <a:t> </a:t>
            </a:r>
            <a:r>
              <a:rPr lang="en-GB" dirty="0" err="1"/>
              <a:t>suscipit</a:t>
            </a:r>
            <a:r>
              <a:rPr lang="en-GB" dirty="0"/>
              <a:t> </a:t>
            </a:r>
            <a:r>
              <a:rPr lang="en-GB" dirty="0" err="1"/>
              <a:t>arcu</a:t>
            </a:r>
            <a:r>
              <a:rPr lang="en-GB" dirty="0"/>
              <a:t>, id </a:t>
            </a:r>
            <a:r>
              <a:rPr lang="en-GB" dirty="0" err="1"/>
              <a:t>posuere</a:t>
            </a:r>
            <a:r>
              <a:rPr lang="en-GB" dirty="0"/>
              <a:t> </a:t>
            </a:r>
            <a:r>
              <a:rPr lang="en-GB" dirty="0" err="1"/>
              <a:t>massa</a:t>
            </a:r>
            <a:r>
              <a:rPr lang="en-GB" dirty="0"/>
              <a:t> ante </a:t>
            </a:r>
            <a:r>
              <a:rPr lang="en-GB" dirty="0" err="1"/>
              <a:t>ut</a:t>
            </a:r>
            <a:r>
              <a:rPr lang="en-GB" dirty="0"/>
              <a:t> </a:t>
            </a:r>
            <a:r>
              <a:rPr lang="en-GB" dirty="0" err="1"/>
              <a:t>nibh</a:t>
            </a:r>
            <a:r>
              <a:rPr lang="en-GB" dirty="0"/>
              <a:t>.</a:t>
            </a:r>
          </a:p>
          <a:p>
            <a:r>
              <a:rPr lang="en-GB" dirty="0" err="1"/>
              <a:t>Pellentesque</a:t>
            </a:r>
            <a:r>
              <a:rPr lang="en-GB" dirty="0"/>
              <a:t> ac </a:t>
            </a:r>
            <a:r>
              <a:rPr lang="en-GB" dirty="0" err="1"/>
              <a:t>luctus</a:t>
            </a:r>
            <a:r>
              <a:rPr lang="en-GB" dirty="0"/>
              <a:t> </a:t>
            </a:r>
            <a:r>
              <a:rPr lang="en-GB" dirty="0" err="1"/>
              <a:t>metus</a:t>
            </a:r>
            <a:r>
              <a:rPr lang="en-GB" dirty="0"/>
              <a:t>. </a:t>
            </a:r>
            <a:r>
              <a:rPr lang="en-GB" dirty="0" err="1"/>
              <a:t>Phasellus</a:t>
            </a:r>
            <a:r>
              <a:rPr lang="en-GB" dirty="0"/>
              <a:t> </a:t>
            </a:r>
            <a:r>
              <a:rPr lang="en-GB" dirty="0" err="1"/>
              <a:t>nec</a:t>
            </a:r>
            <a:r>
              <a:rPr lang="en-GB" dirty="0"/>
              <a:t> </a:t>
            </a:r>
            <a:r>
              <a:rPr lang="en-GB" dirty="0" err="1"/>
              <a:t>scelerisque</a:t>
            </a:r>
            <a:r>
              <a:rPr lang="en-GB" dirty="0"/>
              <a:t> </a:t>
            </a:r>
            <a:r>
              <a:rPr lang="en-GB" dirty="0" err="1"/>
              <a:t>risus</a:t>
            </a:r>
            <a:r>
              <a:rPr lang="en-GB" dirty="0"/>
              <a:t>.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Nunc id </a:t>
            </a:r>
            <a:r>
              <a:rPr lang="en-GB" dirty="0" err="1"/>
              <a:t>orci</a:t>
            </a:r>
            <a:r>
              <a:rPr lang="en-GB" dirty="0"/>
              <a:t> ligula. Nam </a:t>
            </a:r>
            <a:r>
              <a:rPr lang="en-GB" dirty="0" err="1"/>
              <a:t>orci</a:t>
            </a:r>
            <a:r>
              <a:rPr lang="en-GB" dirty="0"/>
              <a:t> magna, </a:t>
            </a:r>
            <a:r>
              <a:rPr lang="en-GB" dirty="0" err="1"/>
              <a:t>posuere</a:t>
            </a:r>
            <a:r>
              <a:rPr lang="en-GB" dirty="0"/>
              <a:t> </a:t>
            </a:r>
            <a:r>
              <a:rPr lang="en-GB" dirty="0" err="1"/>
              <a:t>eget</a:t>
            </a:r>
            <a:r>
              <a:rPr lang="en-GB" dirty="0"/>
              <a:t> mi non, </a:t>
            </a:r>
            <a:r>
              <a:rPr lang="en-GB" dirty="0" err="1"/>
              <a:t>tempor</a:t>
            </a:r>
            <a:r>
              <a:rPr lang="en-GB" dirty="0"/>
              <a:t> </a:t>
            </a:r>
            <a:r>
              <a:rPr lang="en-GB" dirty="0" err="1"/>
              <a:t>aliquam</a:t>
            </a:r>
            <a:r>
              <a:rPr lang="en-GB" dirty="0"/>
              <a:t> </a:t>
            </a:r>
            <a:r>
              <a:rPr lang="en-GB" dirty="0" err="1"/>
              <a:t>lectus</a:t>
            </a:r>
            <a:r>
              <a:rPr lang="en-GB" dirty="0"/>
              <a:t>.</a:t>
            </a:r>
          </a:p>
          <a:p>
            <a:r>
              <a:rPr lang="en-GB" dirty="0"/>
              <a:t>Aenean </a:t>
            </a:r>
            <a:r>
              <a:rPr lang="en-GB" dirty="0" err="1"/>
              <a:t>aliquet</a:t>
            </a:r>
            <a:r>
              <a:rPr lang="en-GB" dirty="0"/>
              <a:t> </a:t>
            </a:r>
            <a:r>
              <a:rPr lang="en-GB" dirty="0" err="1"/>
              <a:t>faucibus</a:t>
            </a:r>
            <a:r>
              <a:rPr lang="en-GB" dirty="0"/>
              <a:t> </a:t>
            </a:r>
            <a:r>
              <a:rPr lang="en-GB" dirty="0" err="1"/>
              <a:t>orci</a:t>
            </a:r>
            <a:r>
              <a:rPr lang="en-GB" dirty="0"/>
              <a:t>. </a:t>
            </a:r>
            <a:r>
              <a:rPr lang="en-GB" dirty="0" err="1"/>
              <a:t>Aliquam</a:t>
            </a:r>
            <a:r>
              <a:rPr lang="en-GB" dirty="0"/>
              <a:t> </a:t>
            </a:r>
            <a:r>
              <a:rPr lang="en-GB" dirty="0" err="1"/>
              <a:t>scelerisque</a:t>
            </a:r>
            <a:r>
              <a:rPr lang="en-GB" dirty="0"/>
              <a:t>, nisi in </a:t>
            </a:r>
            <a:r>
              <a:rPr lang="en-GB" dirty="0" err="1"/>
              <a:t>laoreet</a:t>
            </a:r>
            <a:r>
              <a:rPr lang="en-GB" dirty="0"/>
              <a:t> </a:t>
            </a:r>
            <a:r>
              <a:rPr lang="en-GB" dirty="0" err="1"/>
              <a:t>finibus</a:t>
            </a:r>
            <a:r>
              <a:rPr lang="en-GB" dirty="0"/>
              <a:t>, </a:t>
            </a:r>
            <a:r>
              <a:rPr lang="en-GB" dirty="0" err="1"/>
              <a:t>augue</a:t>
            </a:r>
            <a:r>
              <a:rPr lang="en-GB" dirty="0"/>
              <a:t> </a:t>
            </a:r>
            <a:r>
              <a:rPr lang="en-GB" dirty="0" err="1"/>
              <a:t>diam</a:t>
            </a:r>
            <a:r>
              <a:rPr lang="en-GB" dirty="0"/>
              <a:t> </a:t>
            </a:r>
            <a:r>
              <a:rPr lang="en-GB" dirty="0" err="1"/>
              <a:t>volutpat</a:t>
            </a:r>
            <a:r>
              <a:rPr lang="en-GB" dirty="0"/>
              <a:t> </a:t>
            </a:r>
            <a:r>
              <a:rPr lang="en-GB" dirty="0" err="1"/>
              <a:t>dolor</a:t>
            </a:r>
            <a:r>
              <a:rPr lang="en-GB" dirty="0"/>
              <a:t>, </a:t>
            </a:r>
            <a:r>
              <a:rPr lang="en-GB" dirty="0" err="1"/>
              <a:t>sed</a:t>
            </a:r>
            <a:r>
              <a:rPr lang="en-GB" dirty="0"/>
              <a:t> </a:t>
            </a:r>
            <a:r>
              <a:rPr lang="en-GB" dirty="0" err="1"/>
              <a:t>rutrum</a:t>
            </a:r>
            <a:r>
              <a:rPr lang="en-GB" dirty="0"/>
              <a:t> ex </a:t>
            </a:r>
            <a:r>
              <a:rPr lang="en-GB" dirty="0" err="1"/>
              <a:t>velit</a:t>
            </a:r>
            <a:r>
              <a:rPr lang="en-GB" dirty="0"/>
              <a:t> sit </a:t>
            </a:r>
            <a:r>
              <a:rPr lang="en-GB" dirty="0" err="1"/>
              <a:t>amet</a:t>
            </a:r>
            <a:r>
              <a:rPr lang="en-GB" dirty="0"/>
              <a:t> </a:t>
            </a:r>
            <a:r>
              <a:rPr lang="en-GB" dirty="0" err="1"/>
              <a:t>tellus</a:t>
            </a:r>
            <a:r>
              <a:rPr lang="en-GB" dirty="0"/>
              <a:t>. </a:t>
            </a:r>
            <a:r>
              <a:rPr lang="en-GB" dirty="0" err="1"/>
              <a:t>Aliquam</a:t>
            </a:r>
            <a:r>
              <a:rPr lang="en-GB" dirty="0"/>
              <a:t> </a:t>
            </a:r>
            <a:r>
              <a:rPr lang="en-GB" dirty="0" err="1"/>
              <a:t>imperdiet</a:t>
            </a:r>
            <a:r>
              <a:rPr lang="en-GB" dirty="0"/>
              <a:t>, </a:t>
            </a:r>
            <a:r>
              <a:rPr lang="en-GB" dirty="0" err="1"/>
              <a:t>diam</a:t>
            </a:r>
            <a:r>
              <a:rPr lang="en-GB" dirty="0"/>
              <a:t> vitae </a:t>
            </a:r>
            <a:r>
              <a:rPr lang="en-GB" dirty="0" err="1"/>
              <a:t>ornare</a:t>
            </a:r>
            <a:r>
              <a:rPr lang="en-GB" dirty="0"/>
              <a:t> </a:t>
            </a:r>
            <a:r>
              <a:rPr lang="en-GB" dirty="0" err="1"/>
              <a:t>pretium</a:t>
            </a:r>
            <a:r>
              <a:rPr lang="en-GB" dirty="0"/>
              <a:t>, </a:t>
            </a:r>
            <a:r>
              <a:rPr lang="en-GB" dirty="0" err="1"/>
              <a:t>odio</a:t>
            </a:r>
            <a:r>
              <a:rPr lang="en-GB" dirty="0"/>
              <a:t> </a:t>
            </a:r>
            <a:r>
              <a:rPr lang="en-GB" dirty="0" err="1"/>
              <a:t>nibh</a:t>
            </a:r>
            <a:r>
              <a:rPr lang="en-GB" dirty="0"/>
              <a:t> semper </a:t>
            </a:r>
            <a:r>
              <a:rPr lang="en-GB" dirty="0" err="1"/>
              <a:t>purus</a:t>
            </a:r>
            <a:r>
              <a:rPr lang="en-GB" dirty="0"/>
              <a:t>, </a:t>
            </a:r>
            <a:r>
              <a:rPr lang="en-GB" dirty="0" err="1"/>
              <a:t>nec</a:t>
            </a:r>
            <a:r>
              <a:rPr lang="en-GB" dirty="0"/>
              <a:t> </a:t>
            </a:r>
            <a:r>
              <a:rPr lang="en-GB" dirty="0" err="1"/>
              <a:t>scelerisque</a:t>
            </a:r>
            <a:r>
              <a:rPr lang="en-GB" dirty="0"/>
              <a:t> </a:t>
            </a:r>
            <a:r>
              <a:rPr lang="en-GB" dirty="0" err="1"/>
              <a:t>erat</a:t>
            </a:r>
            <a:r>
              <a:rPr lang="en-GB" dirty="0"/>
              <a:t> </a:t>
            </a:r>
            <a:r>
              <a:rPr lang="en-GB" dirty="0" err="1"/>
              <a:t>nisl</a:t>
            </a:r>
            <a:r>
              <a:rPr lang="en-GB" dirty="0"/>
              <a:t> et eros. Nam lacinia </a:t>
            </a:r>
            <a:r>
              <a:rPr lang="en-GB" dirty="0" err="1"/>
              <a:t>ut</a:t>
            </a:r>
            <a:r>
              <a:rPr lang="en-GB" dirty="0"/>
              <a:t> dui sit </a:t>
            </a:r>
            <a:r>
              <a:rPr lang="en-GB" dirty="0" err="1"/>
              <a:t>amet</a:t>
            </a:r>
            <a:r>
              <a:rPr lang="en-GB" dirty="0"/>
              <a:t> </a:t>
            </a:r>
            <a:r>
              <a:rPr lang="en-GB" dirty="0" err="1"/>
              <a:t>placerat</a:t>
            </a:r>
            <a:r>
              <a:rPr lang="en-GB" dirty="0"/>
              <a:t>. </a:t>
            </a:r>
          </a:p>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1" name="Text Placeholder 68">
            <a:extLst>
              <a:ext uri="{FF2B5EF4-FFF2-40B4-BE49-F238E27FC236}">
                <a16:creationId xmlns:a16="http://schemas.microsoft.com/office/drawing/2014/main" id="{0EB22A0E-AED1-C546-8CE1-C2BE2D24E6BF}"/>
              </a:ext>
            </a:extLst>
          </p:cNvPr>
          <p:cNvSpPr>
            <a:spLocks noGrp="1"/>
          </p:cNvSpPr>
          <p:nvPr>
            <p:ph type="body" sz="quarter" idx="10" hasCustomPrompt="1"/>
          </p:nvPr>
        </p:nvSpPr>
        <p:spPr>
          <a:xfrm>
            <a:off x="603250" y="1082675"/>
            <a:ext cx="7874634" cy="1110661"/>
          </a:xfrm>
          <a:solidFill>
            <a:schemeClr val="accent5"/>
          </a:solidFill>
        </p:spPr>
        <p:txBody>
          <a:bodyPr lIns="360000" tIns="108000" rIns="432000" bIns="108000" anchor="ctr"/>
          <a:lstStyle>
            <a:lvl1pPr>
              <a:defRPr sz="5800" b="1">
                <a:solidFill>
                  <a:schemeClr val="bg1"/>
                </a:solidFill>
              </a:defRPr>
            </a:lvl1pPr>
          </a:lstStyle>
          <a:p>
            <a:pPr lvl="0"/>
            <a:r>
              <a:rPr lang="en-GB" dirty="0"/>
              <a:t>2 column text page</a:t>
            </a:r>
            <a:endParaRPr lang="en-US" dirty="0"/>
          </a:p>
        </p:txBody>
      </p:sp>
      <p:sp>
        <p:nvSpPr>
          <p:cNvPr id="38" name="Text Placeholder 68">
            <a:extLst>
              <a:ext uri="{FF2B5EF4-FFF2-40B4-BE49-F238E27FC236}">
                <a16:creationId xmlns:a16="http://schemas.microsoft.com/office/drawing/2014/main" id="{7FA02CF7-ED46-C043-8D1B-DD2B06330436}"/>
              </a:ext>
            </a:extLst>
          </p:cNvPr>
          <p:cNvSpPr>
            <a:spLocks noGrp="1"/>
          </p:cNvSpPr>
          <p:nvPr>
            <p:ph type="body" sz="quarter" idx="11" hasCustomPrompt="1"/>
          </p:nvPr>
        </p:nvSpPr>
        <p:spPr>
          <a:xfrm>
            <a:off x="603250" y="3063875"/>
            <a:ext cx="4075265" cy="618219"/>
          </a:xfrm>
          <a:solidFill>
            <a:schemeClr val="accent6"/>
          </a:solidFill>
        </p:spPr>
        <p:txBody>
          <a:bodyPr lIns="180000" tIns="108000" rIns="251999" bIns="108000"/>
          <a:lstStyle>
            <a:lvl1pPr>
              <a:defRPr sz="2600" b="1">
                <a:solidFill>
                  <a:schemeClr val="bg1"/>
                </a:solidFill>
              </a:defRPr>
            </a:lvl1pPr>
          </a:lstStyle>
          <a:p>
            <a:pPr lvl="0"/>
            <a:r>
              <a:rPr lang="en-GB" dirty="0"/>
              <a:t>Subheading</a:t>
            </a:r>
            <a:endParaRPr lang="en-US" dirty="0"/>
          </a:p>
        </p:txBody>
      </p:sp>
      <p:sp>
        <p:nvSpPr>
          <p:cNvPr id="15" name="Text Placeholder 68">
            <a:extLst>
              <a:ext uri="{FF2B5EF4-FFF2-40B4-BE49-F238E27FC236}">
                <a16:creationId xmlns:a16="http://schemas.microsoft.com/office/drawing/2014/main" id="{1E701F8E-BF0E-CE41-90DE-F64B8A1DF6F5}"/>
              </a:ext>
            </a:extLst>
          </p:cNvPr>
          <p:cNvSpPr>
            <a:spLocks noGrp="1"/>
          </p:cNvSpPr>
          <p:nvPr>
            <p:ph type="body" sz="quarter" idx="12" hasCustomPrompt="1"/>
          </p:nvPr>
        </p:nvSpPr>
        <p:spPr>
          <a:xfrm>
            <a:off x="6682317" y="3063875"/>
            <a:ext cx="4075265" cy="618219"/>
          </a:xfrm>
          <a:solidFill>
            <a:schemeClr val="accent6"/>
          </a:solidFill>
        </p:spPr>
        <p:txBody>
          <a:bodyPr lIns="180000" tIns="108000" rIns="251999" bIns="108000"/>
          <a:lstStyle>
            <a:lvl1pPr>
              <a:defRPr sz="2600" b="1">
                <a:solidFill>
                  <a:schemeClr val="bg1"/>
                </a:solidFill>
              </a:defRPr>
            </a:lvl1pPr>
          </a:lstStyle>
          <a:p>
            <a:pPr lvl="0"/>
            <a:r>
              <a:rPr lang="en-GB" dirty="0"/>
              <a:t>Subheading</a:t>
            </a:r>
            <a:endParaRPr lang="en-US" dirty="0"/>
          </a:p>
        </p:txBody>
      </p:sp>
      <p:sp>
        <p:nvSpPr>
          <p:cNvPr id="16" name="Holder 3">
            <a:extLst>
              <a:ext uri="{FF2B5EF4-FFF2-40B4-BE49-F238E27FC236}">
                <a16:creationId xmlns:a16="http://schemas.microsoft.com/office/drawing/2014/main" id="{4F032096-703F-1742-B6D6-B4519BF343B3}"/>
              </a:ext>
            </a:extLst>
          </p:cNvPr>
          <p:cNvSpPr>
            <a:spLocks noGrp="1"/>
          </p:cNvSpPr>
          <p:nvPr>
            <p:ph type="body" idx="1" hasCustomPrompt="1"/>
          </p:nvPr>
        </p:nvSpPr>
        <p:spPr>
          <a:xfrm>
            <a:off x="589643" y="4033209"/>
            <a:ext cx="5280025" cy="6278642"/>
          </a:xfrm>
        </p:spPr>
        <p:txBody>
          <a:bodyPr lIns="0" tIns="0" rIns="0" bIns="0"/>
          <a:lstStyle>
            <a:lvl1pPr>
              <a:defRPr lang="en-GB" sz="2400" b="0" i="0" smtClean="0">
                <a:effectLst/>
              </a:defRPr>
            </a:lvl1pPr>
          </a:lstStyle>
          <a:p>
            <a:r>
              <a:rPr lang="en-GB" dirty="0" err="1"/>
              <a:t>Tiosa</a:t>
            </a:r>
            <a:r>
              <a:rPr lang="en-GB" dirty="0"/>
              <a:t> </a:t>
            </a:r>
            <a:r>
              <a:rPr lang="en-GB" dirty="0" err="1"/>
              <a:t>quis</a:t>
            </a:r>
            <a:r>
              <a:rPr lang="en-GB" dirty="0"/>
              <a:t> </a:t>
            </a:r>
            <a:r>
              <a:rPr lang="en-GB" dirty="0" err="1"/>
              <a:t>maio</a:t>
            </a:r>
            <a:r>
              <a:rPr lang="en-GB" dirty="0"/>
              <a:t> </a:t>
            </a:r>
            <a:r>
              <a:rPr lang="en-GB" dirty="0" err="1"/>
              <a:t>bea</a:t>
            </a:r>
            <a:r>
              <a:rPr lang="en-GB" dirty="0"/>
              <a:t> </a:t>
            </a:r>
            <a:r>
              <a:rPr lang="en-GB" dirty="0" err="1"/>
              <a:t>pratia</a:t>
            </a:r>
            <a:r>
              <a:rPr lang="en-GB" dirty="0"/>
              <a:t> </a:t>
            </a:r>
            <a:r>
              <a:rPr lang="en-GB" dirty="0" err="1"/>
              <a:t>sam</a:t>
            </a:r>
            <a:r>
              <a:rPr lang="en-GB" dirty="0"/>
              <a:t>, </a:t>
            </a:r>
            <a:r>
              <a:rPr lang="en-GB" dirty="0" err="1"/>
              <a:t>sequuntur</a:t>
            </a:r>
            <a:r>
              <a:rPr lang="en-GB" dirty="0"/>
              <a:t> </a:t>
            </a:r>
            <a:r>
              <a:rPr lang="en-GB" dirty="0" err="1"/>
              <a:t>aut</a:t>
            </a:r>
            <a:r>
              <a:rPr lang="en-GB" dirty="0"/>
              <a:t> </a:t>
            </a:r>
            <a:r>
              <a:rPr lang="en-GB" dirty="0" err="1"/>
              <a:t>inihicim</a:t>
            </a:r>
            <a:r>
              <a:rPr lang="en-GB" dirty="0"/>
              <a:t> </a:t>
            </a:r>
            <a:r>
              <a:rPr lang="en-GB" dirty="0" err="1"/>
              <a:t>ra</a:t>
            </a:r>
            <a:r>
              <a:rPr lang="en-GB" dirty="0"/>
              <a:t> </a:t>
            </a:r>
            <a:r>
              <a:rPr lang="en-GB" dirty="0" err="1"/>
              <a:t>vene</a:t>
            </a:r>
            <a:r>
              <a:rPr lang="en-GB" dirty="0"/>
              <a:t> </a:t>
            </a:r>
            <a:r>
              <a:rPr lang="en-GB" dirty="0" err="1"/>
              <a:t>denis</a:t>
            </a:r>
            <a:r>
              <a:rPr lang="en-GB" dirty="0"/>
              <a:t> </a:t>
            </a:r>
            <a:r>
              <a:rPr lang="en-GB" dirty="0" err="1"/>
              <a:t>imperibeaquo</a:t>
            </a:r>
            <a:r>
              <a:rPr lang="en-GB" dirty="0"/>
              <a:t>  </a:t>
            </a:r>
            <a:r>
              <a:rPr lang="en-GB" dirty="0" err="1"/>
              <a:t>volo</a:t>
            </a:r>
            <a:r>
              <a:rPr lang="en-GB" dirty="0"/>
              <a:t> </a:t>
            </a:r>
            <a:r>
              <a:rPr lang="en-GB" dirty="0" err="1"/>
              <a:t>cus</a:t>
            </a:r>
            <a:r>
              <a:rPr lang="en-GB" dirty="0"/>
              <a:t> de </a:t>
            </a:r>
            <a:r>
              <a:rPr lang="en-GB" dirty="0" err="1"/>
              <a:t>eiuntur</a:t>
            </a:r>
            <a:r>
              <a:rPr lang="en-GB" dirty="0"/>
              <a:t>, </a:t>
            </a:r>
            <a:r>
              <a:rPr lang="en-GB" dirty="0" err="1"/>
              <a:t>ulpa</a:t>
            </a:r>
            <a:r>
              <a:rPr lang="en-GB" dirty="0"/>
              <a:t> </a:t>
            </a:r>
            <a:r>
              <a:rPr lang="en-GB" dirty="0" err="1"/>
              <a:t>autem</a:t>
            </a:r>
            <a:r>
              <a:rPr lang="en-GB" dirty="0"/>
              <a:t> que </a:t>
            </a:r>
            <a:r>
              <a:rPr lang="en-GB" dirty="0" err="1"/>
              <a:t>alignissed</a:t>
            </a:r>
            <a:r>
              <a:rPr lang="en-GB" dirty="0"/>
              <a:t> que arum dolore </a:t>
            </a:r>
            <a:r>
              <a:rPr lang="en-GB" dirty="0" err="1"/>
              <a:t>distinto</a:t>
            </a:r>
            <a:r>
              <a:rPr lang="en-GB" dirty="0"/>
              <a:t> quo </a:t>
            </a:r>
            <a:r>
              <a:rPr lang="en-GB" dirty="0" err="1"/>
              <a:t>vidi</a:t>
            </a:r>
            <a:r>
              <a:rPr lang="en-GB" dirty="0"/>
              <a:t> </a:t>
            </a:r>
            <a:r>
              <a:rPr lang="en-GB" dirty="0" err="1"/>
              <a:t>amus</a:t>
            </a:r>
            <a:r>
              <a:rPr lang="en-GB" dirty="0"/>
              <a:t>  et </a:t>
            </a:r>
            <a:r>
              <a:rPr lang="en-GB" dirty="0" err="1"/>
              <a:t>molor</a:t>
            </a:r>
            <a:r>
              <a:rPr lang="en-GB" dirty="0"/>
              <a:t> </a:t>
            </a:r>
            <a:r>
              <a:rPr lang="en-GB" dirty="0" err="1"/>
              <a:t>aut</a:t>
            </a:r>
            <a:r>
              <a:rPr lang="en-GB" dirty="0"/>
              <a:t> </a:t>
            </a:r>
            <a:r>
              <a:rPr lang="en-GB" dirty="0" err="1"/>
              <a:t>molectas</a:t>
            </a:r>
            <a:r>
              <a:rPr lang="en-GB" dirty="0"/>
              <a:t> sus </a:t>
            </a:r>
            <a:r>
              <a:rPr lang="en-GB" dirty="0" err="1"/>
              <a:t>prepers</a:t>
            </a:r>
            <a:r>
              <a:rPr lang="en-GB" dirty="0"/>
              <a:t> </a:t>
            </a:r>
            <a:r>
              <a:rPr lang="en-GB" dirty="0" err="1"/>
              <a:t>perate</a:t>
            </a:r>
            <a:r>
              <a:rPr lang="en-GB" dirty="0"/>
              <a:t> re sin </a:t>
            </a:r>
            <a:r>
              <a:rPr lang="en-GB" dirty="0" err="1"/>
              <a:t>cus</a:t>
            </a:r>
            <a:r>
              <a:rPr lang="en-GB" dirty="0"/>
              <a:t> </a:t>
            </a:r>
            <a:r>
              <a:rPr lang="en-GB" dirty="0" err="1"/>
              <a:t>alis</a:t>
            </a:r>
            <a:r>
              <a:rPr lang="en-GB" dirty="0"/>
              <a:t> </a:t>
            </a:r>
            <a:r>
              <a:rPr lang="en-GB" dirty="0" err="1"/>
              <a:t>aut</a:t>
            </a:r>
            <a:r>
              <a:rPr lang="en-GB" dirty="0"/>
              <a:t> et </a:t>
            </a:r>
            <a:r>
              <a:rPr lang="en-GB" dirty="0" err="1"/>
              <a:t>faceaquia</a:t>
            </a:r>
            <a:r>
              <a:rPr lang="en-GB" dirty="0"/>
              <a:t> pro es. </a:t>
            </a:r>
          </a:p>
          <a:p>
            <a:endParaRPr lang="en-GB" dirty="0"/>
          </a:p>
          <a:p>
            <a:r>
              <a:rPr lang="en-GB" dirty="0" err="1"/>
              <a:t>Nullam</a:t>
            </a:r>
            <a:r>
              <a:rPr lang="en-GB" dirty="0"/>
              <a:t> </a:t>
            </a:r>
            <a:r>
              <a:rPr lang="en-GB" dirty="0" err="1"/>
              <a:t>ultricies</a:t>
            </a:r>
            <a:r>
              <a:rPr lang="en-GB" dirty="0"/>
              <a:t> porta magna </a:t>
            </a:r>
            <a:r>
              <a:rPr lang="en-GB" dirty="0" err="1"/>
              <a:t>quis</a:t>
            </a:r>
            <a:r>
              <a:rPr lang="en-GB" dirty="0"/>
              <a:t> </a:t>
            </a:r>
            <a:r>
              <a:rPr lang="en-GB" dirty="0" err="1"/>
              <a:t>venenatis</a:t>
            </a:r>
            <a:r>
              <a:rPr lang="en-GB" dirty="0"/>
              <a:t>. </a:t>
            </a:r>
            <a:r>
              <a:rPr lang="en-GB" dirty="0" err="1"/>
              <a:t>Nullam</a:t>
            </a:r>
            <a:r>
              <a:rPr lang="en-GB" dirty="0"/>
              <a:t> </a:t>
            </a:r>
            <a:r>
              <a:rPr lang="en-GB" dirty="0" err="1"/>
              <a:t>posuere</a:t>
            </a:r>
            <a:r>
              <a:rPr lang="en-GB" dirty="0"/>
              <a:t> </a:t>
            </a:r>
            <a:r>
              <a:rPr lang="en-GB" dirty="0" err="1"/>
              <a:t>elementum</a:t>
            </a:r>
            <a:r>
              <a:rPr lang="en-GB" dirty="0"/>
              <a:t> </a:t>
            </a:r>
            <a:r>
              <a:rPr lang="en-GB" dirty="0" err="1"/>
              <a:t>tellus</a:t>
            </a:r>
            <a:r>
              <a:rPr lang="en-GB" dirty="0"/>
              <a:t>, </a:t>
            </a:r>
            <a:r>
              <a:rPr lang="en-GB" dirty="0" err="1"/>
              <a:t>quis</a:t>
            </a:r>
            <a:r>
              <a:rPr lang="en-GB" dirty="0"/>
              <a:t> </a:t>
            </a:r>
            <a:r>
              <a:rPr lang="en-GB" dirty="0" err="1"/>
              <a:t>sollicitudin</a:t>
            </a:r>
            <a:r>
              <a:rPr lang="en-GB" dirty="0"/>
              <a:t> </a:t>
            </a:r>
            <a:r>
              <a:rPr lang="en-GB" dirty="0" err="1"/>
              <a:t>turpis</a:t>
            </a:r>
            <a:r>
              <a:rPr lang="en-GB" dirty="0"/>
              <a:t> </a:t>
            </a:r>
            <a:r>
              <a:rPr lang="en-GB" dirty="0" err="1"/>
              <a:t>sodales</a:t>
            </a:r>
            <a:r>
              <a:rPr lang="en-GB" dirty="0"/>
              <a:t> </a:t>
            </a:r>
            <a:r>
              <a:rPr lang="en-GB" dirty="0" err="1"/>
              <a:t>ut.</a:t>
            </a:r>
            <a:r>
              <a:rPr lang="en-GB" dirty="0"/>
              <a:t> </a:t>
            </a:r>
            <a:r>
              <a:rPr lang="en-GB" dirty="0" err="1"/>
              <a:t>Nullam</a:t>
            </a:r>
            <a:r>
              <a:rPr lang="en-GB" dirty="0"/>
              <a:t> non </a:t>
            </a:r>
            <a:r>
              <a:rPr lang="en-GB" dirty="0" err="1"/>
              <a:t>tortor</a:t>
            </a:r>
            <a:r>
              <a:rPr lang="en-GB" dirty="0"/>
              <a:t> pulvinar, </a:t>
            </a:r>
            <a:r>
              <a:rPr lang="en-GB" dirty="0" err="1"/>
              <a:t>egestas</a:t>
            </a:r>
            <a:r>
              <a:rPr lang="en-GB" dirty="0"/>
              <a:t> </a:t>
            </a:r>
            <a:r>
              <a:rPr lang="en-GB" dirty="0" err="1"/>
              <a:t>nibh</a:t>
            </a:r>
            <a:r>
              <a:rPr lang="en-GB" dirty="0"/>
              <a:t> sit </a:t>
            </a:r>
            <a:r>
              <a:rPr lang="en-GB" dirty="0" err="1"/>
              <a:t>amet</a:t>
            </a:r>
            <a:r>
              <a:rPr lang="en-GB" dirty="0"/>
              <a:t>, </a:t>
            </a:r>
            <a:r>
              <a:rPr lang="en-GB" dirty="0" err="1"/>
              <a:t>accumsan</a:t>
            </a:r>
            <a:r>
              <a:rPr lang="en-GB" dirty="0"/>
              <a:t> ligula. </a:t>
            </a:r>
            <a:r>
              <a:rPr lang="en-GB" dirty="0" err="1"/>
              <a:t>Pellentesque</a:t>
            </a:r>
            <a:r>
              <a:rPr lang="en-GB" dirty="0"/>
              <a:t> fermentum ante vitae </a:t>
            </a:r>
            <a:r>
              <a:rPr lang="en-GB" dirty="0" err="1"/>
              <a:t>pellentesque</a:t>
            </a:r>
            <a:r>
              <a:rPr lang="en-GB" dirty="0"/>
              <a:t> </a:t>
            </a:r>
            <a:r>
              <a:rPr lang="en-GB" dirty="0" err="1"/>
              <a:t>eleifend</a:t>
            </a:r>
            <a:r>
              <a:rPr lang="en-GB" dirty="0"/>
              <a:t>. </a:t>
            </a:r>
            <a:r>
              <a:rPr lang="en-GB" dirty="0" err="1"/>
              <a:t>Nullam</a:t>
            </a:r>
            <a:r>
              <a:rPr lang="en-GB" dirty="0"/>
              <a:t> </a:t>
            </a:r>
            <a:r>
              <a:rPr lang="en-GB" dirty="0" err="1"/>
              <a:t>vel</a:t>
            </a:r>
            <a:r>
              <a:rPr lang="en-GB" dirty="0"/>
              <a:t> </a:t>
            </a:r>
            <a:r>
              <a:rPr lang="en-GB" dirty="0" err="1"/>
              <a:t>metus</a:t>
            </a:r>
            <a:r>
              <a:rPr lang="en-GB" dirty="0"/>
              <a:t> </a:t>
            </a:r>
            <a:r>
              <a:rPr lang="en-GB" dirty="0" err="1"/>
              <a:t>interdum</a:t>
            </a:r>
            <a:r>
              <a:rPr lang="en-GB" dirty="0"/>
              <a:t> </a:t>
            </a:r>
            <a:r>
              <a:rPr lang="en-GB" dirty="0" err="1"/>
              <a:t>erat</a:t>
            </a:r>
            <a:r>
              <a:rPr lang="en-GB" dirty="0"/>
              <a:t> </a:t>
            </a:r>
            <a:r>
              <a:rPr lang="en-GB" dirty="0" err="1"/>
              <a:t>venenatis</a:t>
            </a:r>
            <a:r>
              <a:rPr lang="en-GB" dirty="0"/>
              <a:t> </a:t>
            </a:r>
            <a:r>
              <a:rPr lang="en-GB" dirty="0" err="1"/>
              <a:t>finibus</a:t>
            </a:r>
            <a:r>
              <a:rPr lang="en-GB" dirty="0"/>
              <a:t> vestibulum </a:t>
            </a:r>
            <a:r>
              <a:rPr lang="en-GB" dirty="0" err="1"/>
              <a:t>eget</a:t>
            </a:r>
            <a:r>
              <a:rPr lang="en-GB" dirty="0"/>
              <a:t> </a:t>
            </a:r>
            <a:r>
              <a:rPr lang="en-GB" dirty="0" err="1"/>
              <a:t>metus</a:t>
            </a:r>
            <a:r>
              <a:rPr lang="en-GB" dirty="0"/>
              <a:t>. </a:t>
            </a:r>
          </a:p>
        </p:txBody>
      </p:sp>
      <p:sp>
        <p:nvSpPr>
          <p:cNvPr id="17" name="Holder 3">
            <a:extLst>
              <a:ext uri="{FF2B5EF4-FFF2-40B4-BE49-F238E27FC236}">
                <a16:creationId xmlns:a16="http://schemas.microsoft.com/office/drawing/2014/main" id="{4763F0D0-0C1C-6848-9685-22EA66FDC52E}"/>
              </a:ext>
            </a:extLst>
          </p:cNvPr>
          <p:cNvSpPr>
            <a:spLocks noGrp="1"/>
          </p:cNvSpPr>
          <p:nvPr>
            <p:ph type="body" idx="13" hasCustomPrompt="1"/>
          </p:nvPr>
        </p:nvSpPr>
        <p:spPr>
          <a:xfrm>
            <a:off x="6668709" y="4033209"/>
            <a:ext cx="5280025" cy="6278642"/>
          </a:xfrm>
        </p:spPr>
        <p:txBody>
          <a:bodyPr lIns="0" tIns="0" rIns="0" bIns="0"/>
          <a:lstStyle>
            <a:lvl1pPr>
              <a:defRPr lang="en-GB" sz="2400" b="0" i="0" smtClean="0">
                <a:effectLst/>
              </a:defRPr>
            </a:lvl1pPr>
          </a:lstStyle>
          <a:p>
            <a:r>
              <a:rPr lang="en-GB" dirty="0"/>
              <a:t>Ut </a:t>
            </a:r>
            <a:r>
              <a:rPr lang="en-GB" dirty="0" err="1"/>
              <a:t>vel</a:t>
            </a:r>
            <a:r>
              <a:rPr lang="en-GB" dirty="0"/>
              <a:t> </a:t>
            </a:r>
            <a:r>
              <a:rPr lang="en-GB" dirty="0" err="1"/>
              <a:t>sem</a:t>
            </a:r>
            <a:r>
              <a:rPr lang="en-GB" dirty="0"/>
              <a:t> </a:t>
            </a:r>
            <a:r>
              <a:rPr lang="en-GB" dirty="0" err="1"/>
              <a:t>eget</a:t>
            </a:r>
            <a:r>
              <a:rPr lang="en-GB" dirty="0"/>
              <a:t> </a:t>
            </a:r>
            <a:r>
              <a:rPr lang="en-GB" dirty="0" err="1"/>
              <a:t>felis</a:t>
            </a:r>
            <a:r>
              <a:rPr lang="en-GB" dirty="0"/>
              <a:t> </a:t>
            </a:r>
            <a:r>
              <a:rPr lang="en-GB" dirty="0" err="1"/>
              <a:t>efficitur</a:t>
            </a:r>
            <a:r>
              <a:rPr lang="en-GB" dirty="0"/>
              <a:t> </a:t>
            </a:r>
            <a:r>
              <a:rPr lang="en-GB" dirty="0" err="1"/>
              <a:t>aliquam</a:t>
            </a:r>
            <a:r>
              <a:rPr lang="en-GB" dirty="0"/>
              <a:t>. </a:t>
            </a:r>
            <a:r>
              <a:rPr lang="en-GB" dirty="0" err="1"/>
              <a:t>Praesent</a:t>
            </a:r>
            <a:r>
              <a:rPr lang="en-GB" dirty="0"/>
              <a:t> </a:t>
            </a:r>
            <a:r>
              <a:rPr lang="en-GB" dirty="0" err="1"/>
              <a:t>condimentum</a:t>
            </a:r>
            <a:r>
              <a:rPr lang="en-GB" dirty="0"/>
              <a:t>, </a:t>
            </a:r>
            <a:r>
              <a:rPr lang="en-GB" dirty="0" err="1"/>
              <a:t>erat</a:t>
            </a:r>
            <a:r>
              <a:rPr lang="en-GB" dirty="0"/>
              <a:t> </a:t>
            </a:r>
            <a:r>
              <a:rPr lang="en-GB" dirty="0" err="1"/>
              <a:t>nec</a:t>
            </a:r>
            <a:r>
              <a:rPr lang="en-GB" dirty="0"/>
              <a:t> </a:t>
            </a:r>
            <a:r>
              <a:rPr lang="en-GB" dirty="0" err="1"/>
              <a:t>laoreet</a:t>
            </a:r>
            <a:r>
              <a:rPr lang="en-GB" dirty="0"/>
              <a:t> semper, lorem ipsum </a:t>
            </a:r>
            <a:r>
              <a:rPr lang="en-GB" dirty="0" err="1"/>
              <a:t>pretium</a:t>
            </a:r>
            <a:r>
              <a:rPr lang="en-GB" dirty="0"/>
              <a:t> </a:t>
            </a:r>
            <a:r>
              <a:rPr lang="en-GB" dirty="0" err="1"/>
              <a:t>nibh</a:t>
            </a:r>
            <a:r>
              <a:rPr lang="en-GB" dirty="0"/>
              <a:t>, et </a:t>
            </a:r>
            <a:r>
              <a:rPr lang="en-GB" dirty="0" err="1"/>
              <a:t>consectetur</a:t>
            </a:r>
            <a:r>
              <a:rPr lang="en-GB" dirty="0"/>
              <a:t> ligula </a:t>
            </a:r>
            <a:r>
              <a:rPr lang="en-GB" dirty="0" err="1"/>
              <a:t>purus</a:t>
            </a:r>
            <a:r>
              <a:rPr lang="en-GB" dirty="0"/>
              <a:t> id libero. </a:t>
            </a:r>
            <a:r>
              <a:rPr lang="en-GB" dirty="0" err="1"/>
              <a:t>Aliquam</a:t>
            </a:r>
            <a:r>
              <a:rPr lang="en-GB" dirty="0"/>
              <a:t> </a:t>
            </a:r>
            <a:r>
              <a:rPr lang="en-GB" dirty="0" err="1"/>
              <a:t>ultrices</a:t>
            </a:r>
            <a:r>
              <a:rPr lang="en-GB" dirty="0"/>
              <a:t> </a:t>
            </a:r>
            <a:r>
              <a:rPr lang="en-GB" dirty="0" err="1"/>
              <a:t>sodales</a:t>
            </a:r>
            <a:r>
              <a:rPr lang="en-GB" dirty="0"/>
              <a:t> </a:t>
            </a:r>
            <a:r>
              <a:rPr lang="en-GB" dirty="0" err="1"/>
              <a:t>sollicitudin</a:t>
            </a:r>
            <a:r>
              <a:rPr lang="en-GB" dirty="0"/>
              <a:t>. </a:t>
            </a:r>
            <a:r>
              <a:rPr lang="en-GB" dirty="0" err="1"/>
              <a:t>Curabitur</a:t>
            </a:r>
            <a:r>
              <a:rPr lang="en-GB" dirty="0"/>
              <a:t> eros </a:t>
            </a:r>
            <a:r>
              <a:rPr lang="en-GB" dirty="0" err="1"/>
              <a:t>leo</a:t>
            </a:r>
            <a:r>
              <a:rPr lang="en-GB" dirty="0"/>
              <a:t>, </a:t>
            </a:r>
            <a:r>
              <a:rPr lang="en-GB" dirty="0" err="1"/>
              <a:t>tincidunt</a:t>
            </a:r>
            <a:r>
              <a:rPr lang="en-GB" dirty="0"/>
              <a:t> et </a:t>
            </a:r>
            <a:r>
              <a:rPr lang="en-GB" dirty="0" err="1"/>
              <a:t>porttitor</a:t>
            </a:r>
            <a:r>
              <a:rPr lang="en-GB" dirty="0"/>
              <a:t> in, </a:t>
            </a:r>
            <a:r>
              <a:rPr lang="en-GB" dirty="0" err="1"/>
              <a:t>mattis</a:t>
            </a:r>
            <a:r>
              <a:rPr lang="en-GB" dirty="0"/>
              <a:t> </a:t>
            </a:r>
            <a:r>
              <a:rPr lang="en-GB" dirty="0" err="1"/>
              <a:t>eu</a:t>
            </a:r>
            <a:r>
              <a:rPr lang="en-GB" dirty="0"/>
              <a:t> </a:t>
            </a:r>
            <a:r>
              <a:rPr lang="en-GB" dirty="0" err="1"/>
              <a:t>dolor</a:t>
            </a:r>
            <a:r>
              <a:rPr lang="en-GB" dirty="0"/>
              <a:t>. Maecenas </a:t>
            </a:r>
            <a:r>
              <a:rPr lang="en-GB" dirty="0" err="1"/>
              <a:t>dignissim</a:t>
            </a:r>
            <a:r>
              <a:rPr lang="en-GB" dirty="0"/>
              <a:t> </a:t>
            </a:r>
            <a:r>
              <a:rPr lang="en-GB" dirty="0" err="1"/>
              <a:t>commodo</a:t>
            </a:r>
            <a:r>
              <a:rPr lang="en-GB" dirty="0"/>
              <a:t> </a:t>
            </a:r>
            <a:r>
              <a:rPr lang="en-GB" dirty="0" err="1"/>
              <a:t>quam</a:t>
            </a:r>
            <a:r>
              <a:rPr lang="en-GB" dirty="0"/>
              <a:t> </a:t>
            </a:r>
            <a:r>
              <a:rPr lang="en-GB" dirty="0" err="1"/>
              <a:t>nec</a:t>
            </a:r>
            <a:r>
              <a:rPr lang="en-GB" dirty="0"/>
              <a:t> </a:t>
            </a:r>
            <a:r>
              <a:rPr lang="en-GB" dirty="0" err="1"/>
              <a:t>tincidunt</a:t>
            </a:r>
            <a:r>
              <a:rPr lang="en-GB" dirty="0"/>
              <a:t>. </a:t>
            </a:r>
            <a:r>
              <a:rPr lang="en-GB" dirty="0" err="1"/>
              <a:t>Sed</a:t>
            </a:r>
            <a:r>
              <a:rPr lang="en-GB" dirty="0"/>
              <a:t> </a:t>
            </a:r>
            <a:r>
              <a:rPr lang="en-GB" dirty="0" err="1"/>
              <a:t>eu</a:t>
            </a:r>
            <a:r>
              <a:rPr lang="en-GB" dirty="0"/>
              <a:t> </a:t>
            </a:r>
            <a:r>
              <a:rPr lang="en-GB" dirty="0" err="1"/>
              <a:t>elit</a:t>
            </a:r>
            <a:r>
              <a:rPr lang="en-GB" dirty="0"/>
              <a:t> </a:t>
            </a:r>
            <a:r>
              <a:rPr lang="en-GB" dirty="0" err="1"/>
              <a:t>arcu</a:t>
            </a:r>
            <a:r>
              <a:rPr lang="en-GB" dirty="0"/>
              <a:t>. Donec </a:t>
            </a:r>
            <a:r>
              <a:rPr lang="en-GB" dirty="0" err="1"/>
              <a:t>eget</a:t>
            </a:r>
            <a:r>
              <a:rPr lang="en-GB" dirty="0"/>
              <a:t> </a:t>
            </a:r>
            <a:r>
              <a:rPr lang="en-GB" dirty="0" err="1"/>
              <a:t>tincidunt</a:t>
            </a:r>
            <a:r>
              <a:rPr lang="en-GB" dirty="0"/>
              <a:t> </a:t>
            </a:r>
            <a:r>
              <a:rPr lang="en-GB" dirty="0" err="1"/>
              <a:t>sem</a:t>
            </a:r>
            <a:r>
              <a:rPr lang="en-GB" dirty="0"/>
              <a:t>, </a:t>
            </a:r>
            <a:r>
              <a:rPr lang="en-GB" dirty="0" err="1"/>
              <a:t>eget</a:t>
            </a:r>
            <a:r>
              <a:rPr lang="en-GB" dirty="0"/>
              <a:t> </a:t>
            </a:r>
            <a:r>
              <a:rPr lang="en-GB" dirty="0" err="1"/>
              <a:t>ornare</a:t>
            </a:r>
            <a:r>
              <a:rPr lang="en-GB" dirty="0"/>
              <a:t> </a:t>
            </a:r>
            <a:r>
              <a:rPr lang="en-GB" dirty="0" err="1"/>
              <a:t>lectus</a:t>
            </a:r>
            <a:r>
              <a:rPr lang="en-GB" dirty="0"/>
              <a:t>. </a:t>
            </a:r>
          </a:p>
          <a:p>
            <a:endParaRPr lang="en-GB" dirty="0"/>
          </a:p>
          <a:p>
            <a:r>
              <a:rPr lang="en-GB" dirty="0" err="1"/>
              <a:t>Curabitur</a:t>
            </a:r>
            <a:r>
              <a:rPr lang="en-GB" dirty="0"/>
              <a:t> semper magna </a:t>
            </a:r>
            <a:r>
              <a:rPr lang="en-GB" dirty="0" err="1"/>
              <a:t>vel</a:t>
            </a:r>
            <a:r>
              <a:rPr lang="en-GB" dirty="0"/>
              <a:t> maximus </a:t>
            </a:r>
            <a:r>
              <a:rPr lang="en-GB" dirty="0" err="1"/>
              <a:t>luctus</a:t>
            </a:r>
            <a:r>
              <a:rPr lang="en-GB" dirty="0"/>
              <a:t>. </a:t>
            </a:r>
            <a:r>
              <a:rPr lang="en-GB" dirty="0" err="1"/>
              <a:t>Fusce</a:t>
            </a:r>
            <a:r>
              <a:rPr lang="en-GB" dirty="0"/>
              <a:t> </a:t>
            </a:r>
            <a:r>
              <a:rPr lang="en-GB" dirty="0" err="1"/>
              <a:t>imperdiet</a:t>
            </a:r>
            <a:r>
              <a:rPr lang="en-GB" dirty="0"/>
              <a:t>, lorem </a:t>
            </a:r>
            <a:r>
              <a:rPr lang="en-GB" dirty="0" err="1"/>
              <a:t>quis</a:t>
            </a:r>
            <a:r>
              <a:rPr lang="en-GB" dirty="0"/>
              <a:t> </a:t>
            </a:r>
            <a:r>
              <a:rPr lang="en-GB" dirty="0" err="1"/>
              <a:t>sollicitudin</a:t>
            </a:r>
            <a:r>
              <a:rPr lang="en-GB" dirty="0"/>
              <a:t> </a:t>
            </a:r>
            <a:r>
              <a:rPr lang="en-GB" dirty="0" err="1"/>
              <a:t>ultricies</a:t>
            </a:r>
            <a:r>
              <a:rPr lang="en-GB" dirty="0"/>
              <a:t>, </a:t>
            </a:r>
            <a:r>
              <a:rPr lang="en-GB" dirty="0" err="1"/>
              <a:t>felis</a:t>
            </a:r>
            <a:r>
              <a:rPr lang="en-GB" dirty="0"/>
              <a:t> </a:t>
            </a:r>
            <a:r>
              <a:rPr lang="en-GB" dirty="0" err="1"/>
              <a:t>mauris</a:t>
            </a:r>
            <a:r>
              <a:rPr lang="en-GB" dirty="0"/>
              <a:t> </a:t>
            </a:r>
            <a:r>
              <a:rPr lang="en-GB" dirty="0" err="1"/>
              <a:t>hendrerit</a:t>
            </a:r>
            <a:r>
              <a:rPr lang="en-GB" dirty="0"/>
              <a:t> </a:t>
            </a:r>
            <a:r>
              <a:rPr lang="en-GB" dirty="0" err="1"/>
              <a:t>urna</a:t>
            </a:r>
            <a:r>
              <a:rPr lang="en-GB" dirty="0"/>
              <a:t>, fermentum </a:t>
            </a:r>
            <a:r>
              <a:rPr lang="en-GB" dirty="0" err="1"/>
              <a:t>porttitor</a:t>
            </a:r>
            <a:r>
              <a:rPr lang="en-GB" dirty="0"/>
              <a:t> </a:t>
            </a:r>
            <a:r>
              <a:rPr lang="en-GB" dirty="0" err="1"/>
              <a:t>velit</a:t>
            </a:r>
            <a:r>
              <a:rPr lang="en-GB" dirty="0"/>
              <a:t> </a:t>
            </a:r>
            <a:r>
              <a:rPr lang="en-GB" dirty="0" err="1"/>
              <a:t>velit</a:t>
            </a:r>
            <a:r>
              <a:rPr lang="en-GB" dirty="0"/>
              <a:t> </a:t>
            </a:r>
            <a:r>
              <a:rPr lang="en-GB" dirty="0" err="1"/>
              <a:t>vel</a:t>
            </a:r>
            <a:r>
              <a:rPr lang="en-GB" dirty="0"/>
              <a:t> </a:t>
            </a:r>
            <a:r>
              <a:rPr lang="en-GB" dirty="0" err="1"/>
              <a:t>massa</a:t>
            </a:r>
            <a:r>
              <a:rPr lang="en-GB" dirty="0"/>
              <a:t>. </a:t>
            </a:r>
            <a:r>
              <a:rPr lang="en-GB" dirty="0" err="1"/>
              <a:t>Praesent</a:t>
            </a:r>
            <a:r>
              <a:rPr lang="en-GB" dirty="0"/>
              <a:t> </a:t>
            </a:r>
            <a:r>
              <a:rPr lang="en-GB" dirty="0" err="1"/>
              <a:t>tempor</a:t>
            </a:r>
            <a:r>
              <a:rPr lang="en-GB" dirty="0"/>
              <a:t> </a:t>
            </a:r>
            <a:r>
              <a:rPr lang="en-GB" dirty="0" err="1"/>
              <a:t>vehicula</a:t>
            </a:r>
            <a:r>
              <a:rPr lang="en-GB" dirty="0"/>
              <a:t> </a:t>
            </a:r>
            <a:r>
              <a:rPr lang="en-GB" dirty="0" err="1"/>
              <a:t>metus</a:t>
            </a:r>
            <a:r>
              <a:rPr lang="en-GB" dirty="0"/>
              <a:t>. </a:t>
            </a:r>
          </a:p>
        </p:txBody>
      </p:sp>
    </p:spTree>
    <p:extLst>
      <p:ext uri="{BB962C8B-B14F-4D97-AF65-F5344CB8AC3E}">
        <p14:creationId xmlns:p14="http://schemas.microsoft.com/office/powerpoint/2010/main" val="289706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1" name="Text Placeholder 68">
            <a:extLst>
              <a:ext uri="{FF2B5EF4-FFF2-40B4-BE49-F238E27FC236}">
                <a16:creationId xmlns:a16="http://schemas.microsoft.com/office/drawing/2014/main" id="{4AADEB7F-48F6-7841-91A9-B0D75CFA4C63}"/>
              </a:ext>
            </a:extLst>
          </p:cNvPr>
          <p:cNvSpPr>
            <a:spLocks noGrp="1"/>
          </p:cNvSpPr>
          <p:nvPr userDrawn="1">
            <p:ph type="body" sz="quarter" idx="10" hasCustomPrompt="1"/>
          </p:nvPr>
        </p:nvSpPr>
        <p:spPr>
          <a:xfrm>
            <a:off x="936373" y="2195296"/>
            <a:ext cx="5998210" cy="1649270"/>
          </a:xfrm>
          <a:solidFill>
            <a:schemeClr val="accent5"/>
          </a:solidFill>
        </p:spPr>
        <p:txBody>
          <a:bodyPr lIns="360000" tIns="108000" rIns="432000" bIns="108000"/>
          <a:lstStyle>
            <a:lvl1pPr>
              <a:defRPr sz="9300" b="1">
                <a:solidFill>
                  <a:schemeClr val="bg1"/>
                </a:solidFill>
              </a:defRPr>
            </a:lvl1pPr>
          </a:lstStyle>
          <a:p>
            <a:pPr lvl="0"/>
            <a:r>
              <a:rPr lang="en-GB" dirty="0"/>
              <a:t>Divider</a:t>
            </a:r>
            <a:endParaRPr lang="en-US" dirty="0"/>
          </a:p>
        </p:txBody>
      </p:sp>
      <p:sp>
        <p:nvSpPr>
          <p:cNvPr id="42" name="Text Placeholder 68">
            <a:extLst>
              <a:ext uri="{FF2B5EF4-FFF2-40B4-BE49-F238E27FC236}">
                <a16:creationId xmlns:a16="http://schemas.microsoft.com/office/drawing/2014/main" id="{2C41D5DB-EE82-D742-B321-83A440836F46}"/>
              </a:ext>
            </a:extLst>
          </p:cNvPr>
          <p:cNvSpPr>
            <a:spLocks noGrp="1"/>
          </p:cNvSpPr>
          <p:nvPr userDrawn="1">
            <p:ph type="body" sz="quarter" idx="11" hasCustomPrompt="1"/>
          </p:nvPr>
        </p:nvSpPr>
        <p:spPr>
          <a:xfrm>
            <a:off x="936373" y="4252696"/>
            <a:ext cx="5179060" cy="1649270"/>
          </a:xfrm>
          <a:solidFill>
            <a:schemeClr val="accent5"/>
          </a:solidFill>
        </p:spPr>
        <p:txBody>
          <a:bodyPr lIns="360000" tIns="108000" rIns="432000" bIns="108000"/>
          <a:lstStyle>
            <a:lvl1pPr>
              <a:defRPr sz="9300" b="1">
                <a:solidFill>
                  <a:schemeClr val="bg1"/>
                </a:solidFill>
              </a:defRPr>
            </a:lvl1pPr>
          </a:lstStyle>
          <a:p>
            <a:pPr lvl="0"/>
            <a:r>
              <a:rPr lang="en-GB" dirty="0"/>
              <a:t>Title 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1" name="Text Placeholder 68">
            <a:extLst>
              <a:ext uri="{FF2B5EF4-FFF2-40B4-BE49-F238E27FC236}">
                <a16:creationId xmlns:a16="http://schemas.microsoft.com/office/drawing/2014/main" id="{4AADEB7F-48F6-7841-91A9-B0D75CFA4C63}"/>
              </a:ext>
            </a:extLst>
          </p:cNvPr>
          <p:cNvSpPr>
            <a:spLocks noGrp="1"/>
          </p:cNvSpPr>
          <p:nvPr>
            <p:ph type="body" sz="quarter" idx="10" hasCustomPrompt="1"/>
          </p:nvPr>
        </p:nvSpPr>
        <p:spPr>
          <a:xfrm>
            <a:off x="936373" y="2195296"/>
            <a:ext cx="5998210" cy="1649270"/>
          </a:xfrm>
          <a:solidFill>
            <a:schemeClr val="accent5"/>
          </a:solidFill>
        </p:spPr>
        <p:txBody>
          <a:bodyPr lIns="360000" tIns="108000" rIns="432000" bIns="108000" anchor="ctr"/>
          <a:lstStyle>
            <a:lvl1pPr>
              <a:defRPr sz="9300" b="1">
                <a:solidFill>
                  <a:schemeClr val="bg1"/>
                </a:solidFill>
              </a:defRPr>
            </a:lvl1pPr>
          </a:lstStyle>
          <a:p>
            <a:pPr lvl="0"/>
            <a:r>
              <a:rPr lang="en-GB" dirty="0"/>
              <a:t>Divider</a:t>
            </a:r>
            <a:endParaRPr lang="en-US" dirty="0"/>
          </a:p>
        </p:txBody>
      </p:sp>
      <p:sp>
        <p:nvSpPr>
          <p:cNvPr id="42" name="Text Placeholder 68">
            <a:extLst>
              <a:ext uri="{FF2B5EF4-FFF2-40B4-BE49-F238E27FC236}">
                <a16:creationId xmlns:a16="http://schemas.microsoft.com/office/drawing/2014/main" id="{2C41D5DB-EE82-D742-B321-83A440836F46}"/>
              </a:ext>
            </a:extLst>
          </p:cNvPr>
          <p:cNvSpPr>
            <a:spLocks noGrp="1"/>
          </p:cNvSpPr>
          <p:nvPr>
            <p:ph type="body" sz="quarter" idx="11" hasCustomPrompt="1"/>
          </p:nvPr>
        </p:nvSpPr>
        <p:spPr>
          <a:xfrm>
            <a:off x="936373" y="4252696"/>
            <a:ext cx="5179060" cy="1649270"/>
          </a:xfrm>
          <a:solidFill>
            <a:schemeClr val="accent5"/>
          </a:solidFill>
        </p:spPr>
        <p:txBody>
          <a:bodyPr lIns="360000" tIns="108000" rIns="432000" bIns="108000" anchor="ctr"/>
          <a:lstStyle>
            <a:lvl1pPr>
              <a:defRPr sz="9300" b="1">
                <a:solidFill>
                  <a:schemeClr val="bg1"/>
                </a:solidFill>
              </a:defRPr>
            </a:lvl1pPr>
          </a:lstStyle>
          <a:p>
            <a:pPr lvl="0"/>
            <a:r>
              <a:rPr lang="en-GB" dirty="0"/>
              <a:t>Title 2</a:t>
            </a:r>
            <a:endParaRPr lang="en-US" dirty="0"/>
          </a:p>
        </p:txBody>
      </p:sp>
    </p:spTree>
    <p:extLst>
      <p:ext uri="{BB962C8B-B14F-4D97-AF65-F5344CB8AC3E}">
        <p14:creationId xmlns:p14="http://schemas.microsoft.com/office/powerpoint/2010/main" val="198363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35" name="Text Placeholder 68">
            <a:extLst>
              <a:ext uri="{FF2B5EF4-FFF2-40B4-BE49-F238E27FC236}">
                <a16:creationId xmlns:a16="http://schemas.microsoft.com/office/drawing/2014/main" id="{69824023-88B8-E14E-BA79-EE4FED41216F}"/>
              </a:ext>
            </a:extLst>
          </p:cNvPr>
          <p:cNvSpPr>
            <a:spLocks noGrp="1"/>
          </p:cNvSpPr>
          <p:nvPr userDrawn="1">
            <p:ph type="body" sz="quarter" idx="12" hasCustomPrompt="1"/>
          </p:nvPr>
        </p:nvSpPr>
        <p:spPr>
          <a:xfrm>
            <a:off x="755650" y="5368910"/>
            <a:ext cx="5928099" cy="1020994"/>
          </a:xfrm>
          <a:solidFill>
            <a:schemeClr val="accent5"/>
          </a:solidFill>
        </p:spPr>
        <p:txBody>
          <a:bodyPr lIns="360000" tIns="216000" rIns="432000" bIns="216000" anchor="ctr"/>
          <a:lstStyle>
            <a:lvl1pPr algn="l">
              <a:defRPr sz="3800" b="1">
                <a:solidFill>
                  <a:schemeClr val="bg1"/>
                </a:solidFill>
              </a:defRPr>
            </a:lvl1pPr>
          </a:lstStyle>
          <a:p>
            <a:pPr lvl="0"/>
            <a:r>
              <a:rPr lang="en-GB" dirty="0"/>
              <a:t>XXXXXX</a:t>
            </a:r>
            <a:endParaRPr lang="en-US" dirty="0"/>
          </a:p>
        </p:txBody>
      </p:sp>
      <p:sp>
        <p:nvSpPr>
          <p:cNvPr id="38" name="TextBox 37">
            <a:extLst>
              <a:ext uri="{FF2B5EF4-FFF2-40B4-BE49-F238E27FC236}">
                <a16:creationId xmlns:a16="http://schemas.microsoft.com/office/drawing/2014/main" id="{AE46B9A0-A150-5845-A6FA-9DC2A130DD0D}"/>
              </a:ext>
            </a:extLst>
          </p:cNvPr>
          <p:cNvSpPr txBox="1"/>
          <p:nvPr userDrawn="1"/>
        </p:nvSpPr>
        <p:spPr>
          <a:xfrm>
            <a:off x="755650" y="2907537"/>
            <a:ext cx="8292489" cy="1020994"/>
          </a:xfrm>
          <a:prstGeom prst="rect">
            <a:avLst/>
          </a:prstGeom>
          <a:solidFill>
            <a:schemeClr val="accent5"/>
          </a:solidFill>
        </p:spPr>
        <p:txBody>
          <a:bodyPr wrap="square" lIns="360000" tIns="216000" rIns="432000" bIns="216000" rtlCol="0">
            <a:spAutoFit/>
          </a:bodyPr>
          <a:lstStyle/>
          <a:p>
            <a:r>
              <a:rPr lang="en-US" sz="3800" b="1" dirty="0">
                <a:solidFill>
                  <a:schemeClr val="bg1"/>
                </a:solidFill>
              </a:rPr>
              <a:t>IF YOU HAVE ANY QUERIES OR</a:t>
            </a:r>
          </a:p>
        </p:txBody>
      </p:sp>
      <p:sp>
        <p:nvSpPr>
          <p:cNvPr id="39" name="TextBox 38">
            <a:extLst>
              <a:ext uri="{FF2B5EF4-FFF2-40B4-BE49-F238E27FC236}">
                <a16:creationId xmlns:a16="http://schemas.microsoft.com/office/drawing/2014/main" id="{46B4DD5C-59F0-7F46-B4FA-4FEE240839B3}"/>
              </a:ext>
            </a:extLst>
          </p:cNvPr>
          <p:cNvSpPr txBox="1"/>
          <p:nvPr userDrawn="1"/>
        </p:nvSpPr>
        <p:spPr>
          <a:xfrm>
            <a:off x="755650" y="4138224"/>
            <a:ext cx="8292489" cy="1020994"/>
          </a:xfrm>
          <a:prstGeom prst="rect">
            <a:avLst/>
          </a:prstGeom>
          <a:solidFill>
            <a:schemeClr val="accent5"/>
          </a:solidFill>
        </p:spPr>
        <p:txBody>
          <a:bodyPr wrap="square" lIns="360000" tIns="216000" rIns="432000" bIns="216000" rtlCol="0">
            <a:spAutoFit/>
          </a:bodyPr>
          <a:lstStyle/>
          <a:p>
            <a:r>
              <a:rPr lang="en-US" sz="3800" b="1" dirty="0">
                <a:solidFill>
                  <a:schemeClr val="bg1"/>
                </a:solidFill>
              </a:rPr>
              <a:t>REQUESTS PLEASE CONTACT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27A8-ABAD-42C6-B4C0-BAB22094739E}"/>
              </a:ext>
            </a:extLst>
          </p:cNvPr>
          <p:cNvSpPr>
            <a:spLocks noGrp="1"/>
          </p:cNvSpPr>
          <p:nvPr>
            <p:ph type="title"/>
          </p:nvPr>
        </p:nvSpPr>
        <p:spPr>
          <a:xfrm>
            <a:off x="593626" y="602120"/>
            <a:ext cx="16254437" cy="453970"/>
          </a:xfrm>
        </p:spPr>
        <p:txBody>
          <a:bodyPr/>
          <a:lstStyle>
            <a:lvl1pPr>
              <a:defRPr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168FA6D-88BD-413F-8797-A34CC2712E77}"/>
              </a:ext>
            </a:extLst>
          </p:cNvPr>
          <p:cNvSpPr>
            <a:spLocks noGrp="1"/>
          </p:cNvSpPr>
          <p:nvPr>
            <p:ph idx="1"/>
          </p:nvPr>
        </p:nvSpPr>
        <p:spPr>
          <a:xfrm>
            <a:off x="593629" y="2358532"/>
            <a:ext cx="18911219"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a:extLst>
              <a:ext uri="{FF2B5EF4-FFF2-40B4-BE49-F238E27FC236}">
                <a16:creationId xmlns:a16="http://schemas.microsoft.com/office/drawing/2014/main" id="{CF276EC5-8AF5-46CD-92C4-D299E8AEC5BC}"/>
              </a:ext>
            </a:extLst>
          </p:cNvPr>
          <p:cNvSpPr/>
          <p:nvPr userDrawn="1"/>
        </p:nvSpPr>
        <p:spPr>
          <a:xfrm>
            <a:off x="0" y="602124"/>
            <a:ext cx="593625" cy="1484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968" dirty="0"/>
          </a:p>
        </p:txBody>
      </p:sp>
      <p:sp>
        <p:nvSpPr>
          <p:cNvPr id="11" name="Rectangle 10">
            <a:extLst>
              <a:ext uri="{FF2B5EF4-FFF2-40B4-BE49-F238E27FC236}">
                <a16:creationId xmlns:a16="http://schemas.microsoft.com/office/drawing/2014/main" id="{D9FC4B35-C2EC-4641-814B-13A0A78C4E82}"/>
              </a:ext>
            </a:extLst>
          </p:cNvPr>
          <p:cNvSpPr/>
          <p:nvPr userDrawn="1"/>
        </p:nvSpPr>
        <p:spPr>
          <a:xfrm>
            <a:off x="-4" y="10788391"/>
            <a:ext cx="20098472" cy="52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968" b="1" dirty="0"/>
          </a:p>
        </p:txBody>
      </p:sp>
      <p:pic>
        <p:nvPicPr>
          <p:cNvPr id="7" name="Picture 6">
            <a:extLst>
              <a:ext uri="{FF2B5EF4-FFF2-40B4-BE49-F238E27FC236}">
                <a16:creationId xmlns:a16="http://schemas.microsoft.com/office/drawing/2014/main" id="{A6B8D9A4-0731-429D-B9F0-4E62B4B584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16591327" y="649062"/>
            <a:ext cx="2913516" cy="1390272"/>
          </a:xfrm>
          <a:prstGeom prst="rect">
            <a:avLst/>
          </a:prstGeom>
          <a:noFill/>
        </p:spPr>
      </p:pic>
    </p:spTree>
    <p:extLst>
      <p:ext uri="{BB962C8B-B14F-4D97-AF65-F5344CB8AC3E}">
        <p14:creationId xmlns:p14="http://schemas.microsoft.com/office/powerpoint/2010/main" val="109698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5493" y="1489246"/>
            <a:ext cx="18333112" cy="766444"/>
          </a:xfrm>
          <a:prstGeom prst="rect">
            <a:avLst/>
          </a:prstGeom>
        </p:spPr>
        <p:txBody>
          <a:bodyPr wrap="square" lIns="0" tIns="0" rIns="0" bIns="0">
            <a:spAutoFit/>
          </a:bodyPr>
          <a:lstStyle>
            <a:lvl1pPr>
              <a:defRPr sz="2950" b="1" i="0">
                <a:solidFill>
                  <a:srgbClr val="231F20"/>
                </a:solidFill>
                <a:latin typeface="Frutiger-Bold"/>
                <a:cs typeface="Frutiger-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514A47A2-B178-124F-8560-FAF0BC0971B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3862050" y="625475"/>
            <a:ext cx="5564363" cy="1831746"/>
          </a:xfrm>
          <a:prstGeom prst="rect">
            <a:avLst/>
          </a:prstGeom>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10388221"/>
            <a:ext cx="20104100" cy="88445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62" r:id="rId4"/>
    <p:sldLayoutId id="2147483667" r:id="rId5"/>
    <p:sldLayoutId id="2147483664" r:id="rId6"/>
    <p:sldLayoutId id="2147483666" r:id="rId7"/>
    <p:sldLayoutId id="2147483665" r:id="rId8"/>
    <p:sldLayoutId id="2147483670"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75C3-D7BE-FA8C-DBD3-DF5B71B9236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3F3777-8F62-372E-C327-C41D377EB3CA}"/>
              </a:ext>
            </a:extLst>
          </p:cNvPr>
          <p:cNvSpPr>
            <a:spLocks noGrp="1"/>
          </p:cNvSpPr>
          <p:nvPr>
            <p:ph type="body" sz="quarter" idx="10"/>
          </p:nvPr>
        </p:nvSpPr>
        <p:spPr>
          <a:xfrm>
            <a:off x="186954" y="182067"/>
            <a:ext cx="15853320" cy="1859197"/>
          </a:xfrm>
        </p:spPr>
        <p:txBody>
          <a:bodyPr/>
          <a:lstStyle/>
          <a:p>
            <a:r>
              <a:rPr lang="en-US" dirty="0"/>
              <a:t>Internal professional standards: launch Tuesday 4</a:t>
            </a:r>
            <a:r>
              <a:rPr lang="en-US" baseline="30000" dirty="0"/>
              <a:t>th</a:t>
            </a:r>
            <a:r>
              <a:rPr lang="en-US" dirty="0"/>
              <a:t> February 2025</a:t>
            </a:r>
          </a:p>
        </p:txBody>
      </p:sp>
      <p:sp>
        <p:nvSpPr>
          <p:cNvPr id="7" name="Holder 3">
            <a:extLst>
              <a:ext uri="{FF2B5EF4-FFF2-40B4-BE49-F238E27FC236}">
                <a16:creationId xmlns:a16="http://schemas.microsoft.com/office/drawing/2014/main" id="{4CD9E7EC-6C0C-BFF6-56BE-BF9E45C8A8E8}"/>
              </a:ext>
            </a:extLst>
          </p:cNvPr>
          <p:cNvSpPr txBox="1">
            <a:spLocks/>
          </p:cNvSpPr>
          <p:nvPr/>
        </p:nvSpPr>
        <p:spPr>
          <a:xfrm>
            <a:off x="679450" y="2198291"/>
            <a:ext cx="18746964" cy="2585323"/>
          </a:xfrm>
          <a:prstGeom prst="rect">
            <a:avLst/>
          </a:prstGeom>
        </p:spPr>
        <p:txBody>
          <a:bodyPr wrap="square" lIns="0" tIns="0" rIns="0" bIns="0">
            <a:spAutoFit/>
          </a:bodyPr>
          <a:lstStyle>
            <a:lvl1pPr marL="0" eaLnBrk="1" hangingPunct="1">
              <a:defRPr sz="24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2800" kern="0" dirty="0">
                <a:solidFill>
                  <a:sysClr val="windowText" lastClr="000000"/>
                </a:solidFill>
              </a:rPr>
              <a:t>Urgent Care is under increased pressure with capacity struggling to meet demand. Internal Professional Standards (IPS) are there to support the clinicians with clear expected standards that we need to work towards, and improve patient care. The standard are not unique to our organisation and are part of nationally recommended standards.</a:t>
            </a:r>
          </a:p>
          <a:p>
            <a:endParaRPr lang="en-GB" sz="2800" b="1" kern="0" dirty="0">
              <a:solidFill>
                <a:schemeClr val="accent6"/>
              </a:solidFill>
            </a:endParaRPr>
          </a:p>
          <a:p>
            <a:r>
              <a:rPr lang="en-GB" sz="2800" b="1" kern="0" dirty="0">
                <a:solidFill>
                  <a:schemeClr val="accent6"/>
                </a:solidFill>
              </a:rPr>
              <a:t>We have signed up to the following professional standards:</a:t>
            </a:r>
          </a:p>
          <a:p>
            <a:endParaRPr lang="en-GB" sz="2800" kern="0" dirty="0">
              <a:solidFill>
                <a:sysClr val="windowText" lastClr="000000"/>
              </a:solidFill>
            </a:endParaRPr>
          </a:p>
        </p:txBody>
      </p:sp>
      <p:sp>
        <p:nvSpPr>
          <p:cNvPr id="18" name="Rectangle: Rounded Corners 17">
            <a:extLst>
              <a:ext uri="{FF2B5EF4-FFF2-40B4-BE49-F238E27FC236}">
                <a16:creationId xmlns:a16="http://schemas.microsoft.com/office/drawing/2014/main" id="{CC2E5DF1-16C4-BBBC-F665-248CFC05CFB0}"/>
              </a:ext>
            </a:extLst>
          </p:cNvPr>
          <p:cNvSpPr/>
          <p:nvPr/>
        </p:nvSpPr>
        <p:spPr>
          <a:xfrm>
            <a:off x="330970" y="4430539"/>
            <a:ext cx="19514168" cy="5616624"/>
          </a:xfrm>
          <a:prstGeom prst="roundRect">
            <a:avLst>
              <a:gd name="adj" fmla="val 4289"/>
            </a:avLst>
          </a:prstGeom>
          <a:solidFill>
            <a:srgbClr val="CCECFF"/>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1B8011C8-CFE3-AA08-C7AB-49821BDADEE6}"/>
              </a:ext>
            </a:extLst>
          </p:cNvPr>
          <p:cNvSpPr/>
          <p:nvPr/>
        </p:nvSpPr>
        <p:spPr>
          <a:xfrm>
            <a:off x="546994" y="4646563"/>
            <a:ext cx="19082120" cy="1898942"/>
          </a:xfrm>
          <a:prstGeom prst="roundRect">
            <a:avLst/>
          </a:prstGeom>
          <a:solidFill>
            <a:schemeClr val="bg1"/>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2520E661-E3D5-976F-568E-2D9D5EA878C0}"/>
              </a:ext>
            </a:extLst>
          </p:cNvPr>
          <p:cNvSpPr/>
          <p:nvPr/>
        </p:nvSpPr>
        <p:spPr>
          <a:xfrm>
            <a:off x="546994" y="6950819"/>
            <a:ext cx="19082120" cy="2808312"/>
          </a:xfrm>
          <a:prstGeom prst="roundRect">
            <a:avLst/>
          </a:prstGeom>
          <a:solidFill>
            <a:schemeClr val="bg1"/>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A567923-FFEF-0774-7281-A38510656E5A}"/>
              </a:ext>
            </a:extLst>
          </p:cNvPr>
          <p:cNvSpPr/>
          <p:nvPr/>
        </p:nvSpPr>
        <p:spPr>
          <a:xfrm>
            <a:off x="679450" y="5222627"/>
            <a:ext cx="792088" cy="740907"/>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1</a:t>
            </a:r>
          </a:p>
        </p:txBody>
      </p:sp>
      <p:sp>
        <p:nvSpPr>
          <p:cNvPr id="15" name="Oval 14">
            <a:extLst>
              <a:ext uri="{FF2B5EF4-FFF2-40B4-BE49-F238E27FC236}">
                <a16:creationId xmlns:a16="http://schemas.microsoft.com/office/drawing/2014/main" id="{5FDD432C-619E-08A0-219F-CE1F78FE4913}"/>
              </a:ext>
            </a:extLst>
          </p:cNvPr>
          <p:cNvSpPr/>
          <p:nvPr/>
        </p:nvSpPr>
        <p:spPr>
          <a:xfrm>
            <a:off x="679450" y="7938104"/>
            <a:ext cx="792088" cy="740907"/>
          </a:xfrm>
          <a:prstGeom prst="ellipse">
            <a:avLst/>
          </a:prstGeom>
          <a:solidFill>
            <a:srgbClr val="666699"/>
          </a:solidFill>
          <a:ln>
            <a:solidFill>
              <a:srgbClr val="66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2</a:t>
            </a:r>
          </a:p>
        </p:txBody>
      </p:sp>
      <p:sp>
        <p:nvSpPr>
          <p:cNvPr id="21" name="TextBox 20">
            <a:extLst>
              <a:ext uri="{FF2B5EF4-FFF2-40B4-BE49-F238E27FC236}">
                <a16:creationId xmlns:a16="http://schemas.microsoft.com/office/drawing/2014/main" id="{19C8488B-93CB-3127-4B87-9053A07C0227}"/>
              </a:ext>
            </a:extLst>
          </p:cNvPr>
          <p:cNvSpPr txBox="1"/>
          <p:nvPr/>
        </p:nvSpPr>
        <p:spPr>
          <a:xfrm>
            <a:off x="1615554" y="5132616"/>
            <a:ext cx="17869544" cy="954107"/>
          </a:xfrm>
          <a:prstGeom prst="rect">
            <a:avLst/>
          </a:prstGeom>
          <a:noFill/>
        </p:spPr>
        <p:txBody>
          <a:bodyPr wrap="square">
            <a:spAutoFit/>
          </a:bodyPr>
          <a:lstStyle/>
          <a:p>
            <a:r>
              <a:rPr lang="en-GB" sz="2800" dirty="0"/>
              <a:t>All patients who have been referred from primary care are streamed directly to the specialty assessment area or for direct speciality assessment</a:t>
            </a:r>
          </a:p>
        </p:txBody>
      </p:sp>
      <p:sp>
        <p:nvSpPr>
          <p:cNvPr id="23" name="TextBox 22">
            <a:extLst>
              <a:ext uri="{FF2B5EF4-FFF2-40B4-BE49-F238E27FC236}">
                <a16:creationId xmlns:a16="http://schemas.microsoft.com/office/drawing/2014/main" id="{E2504DA1-3E4B-E518-8823-1B767822E629}"/>
              </a:ext>
            </a:extLst>
          </p:cNvPr>
          <p:cNvSpPr txBox="1"/>
          <p:nvPr/>
        </p:nvSpPr>
        <p:spPr>
          <a:xfrm>
            <a:off x="1615156" y="7166843"/>
            <a:ext cx="17737088" cy="2246769"/>
          </a:xfrm>
          <a:prstGeom prst="rect">
            <a:avLst/>
          </a:prstGeom>
          <a:noFill/>
        </p:spPr>
        <p:txBody>
          <a:bodyPr wrap="square">
            <a:spAutoFit/>
          </a:bodyPr>
          <a:lstStyle/>
          <a:p>
            <a:r>
              <a:rPr lang="en-GB" sz="2800" dirty="0"/>
              <a:t>If there is disagreement when a patient is referred by Emergency Department (ED) then there should be professional dialogue regarding the most suitable specialty. If the 2nd specialty disagrees then the 2 specialties need to discuss and reach an agreement. When a specialty assesses a patient but thinks another specialty might be more appropriate then it should be the specialty’s responsibility to explain the merits of the referral to the next specialty, rather than referring to ED.</a:t>
            </a:r>
          </a:p>
        </p:txBody>
      </p:sp>
    </p:spTree>
    <p:extLst>
      <p:ext uri="{BB962C8B-B14F-4D97-AF65-F5344CB8AC3E}">
        <p14:creationId xmlns:p14="http://schemas.microsoft.com/office/powerpoint/2010/main" val="281774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33407C-23EF-E168-1926-17E54560C818}"/>
              </a:ext>
            </a:extLst>
          </p:cNvPr>
          <p:cNvSpPr>
            <a:spLocks noGrp="1"/>
          </p:cNvSpPr>
          <p:nvPr>
            <p:ph type="body" sz="quarter" idx="10"/>
          </p:nvPr>
        </p:nvSpPr>
        <p:spPr/>
        <p:txBody>
          <a:bodyPr/>
          <a:lstStyle/>
          <a:p>
            <a:r>
              <a:rPr lang="en-GB" dirty="0"/>
              <a:t>Orthopaedic trauma</a:t>
            </a:r>
          </a:p>
        </p:txBody>
      </p:sp>
      <p:sp>
        <p:nvSpPr>
          <p:cNvPr id="2" name="Title 1">
            <a:extLst>
              <a:ext uri="{FF2B5EF4-FFF2-40B4-BE49-F238E27FC236}">
                <a16:creationId xmlns:a16="http://schemas.microsoft.com/office/drawing/2014/main" id="{120E68E3-B905-E45C-84D4-0CDAF5F0AA39}"/>
              </a:ext>
            </a:extLst>
          </p:cNvPr>
          <p:cNvSpPr>
            <a:spLocks noGrp="1"/>
          </p:cNvSpPr>
          <p:nvPr>
            <p:ph type="title" idx="4294967295"/>
          </p:nvPr>
        </p:nvSpPr>
        <p:spPr>
          <a:xfrm>
            <a:off x="665842" y="2263444"/>
            <a:ext cx="16254413" cy="454025"/>
          </a:xfrm>
        </p:spPr>
        <p:txBody>
          <a:bodyPr>
            <a:normAutofit/>
          </a:bodyPr>
          <a:lstStyle/>
          <a:p>
            <a:r>
              <a:rPr lang="en-GB" sz="2968" dirty="0">
                <a:solidFill>
                  <a:schemeClr val="accent6"/>
                </a:solidFill>
                <a:latin typeface="Calibri" panose="020F0502020204030204" pitchFamily="34" charset="0"/>
                <a:cs typeface="Calibri" panose="020F0502020204030204" pitchFamily="34" charset="0"/>
              </a:rPr>
              <a:t>(Please refer to existing Orthopaedic established pathways)</a:t>
            </a:r>
          </a:p>
        </p:txBody>
      </p:sp>
      <p:sp>
        <p:nvSpPr>
          <p:cNvPr id="4" name="TextBox 3">
            <a:extLst>
              <a:ext uri="{FF2B5EF4-FFF2-40B4-BE49-F238E27FC236}">
                <a16:creationId xmlns:a16="http://schemas.microsoft.com/office/drawing/2014/main" id="{9EB69DF0-E5A0-A003-4313-2E4785960AC9}"/>
              </a:ext>
            </a:extLst>
          </p:cNvPr>
          <p:cNvSpPr txBox="1"/>
          <p:nvPr/>
        </p:nvSpPr>
        <p:spPr>
          <a:xfrm>
            <a:off x="824697" y="2851065"/>
            <a:ext cx="18454715" cy="7399974"/>
          </a:xfrm>
          <a:prstGeom prst="rect">
            <a:avLst/>
          </a:prstGeom>
          <a:noFill/>
          <a:ln w="28575">
            <a:solidFill>
              <a:srgbClr val="005ABD"/>
            </a:solidFill>
          </a:ln>
        </p:spPr>
        <p:txBody>
          <a:bodyPr wrap="square" rtlCol="0">
            <a:spAutoFit/>
          </a:bodyPr>
          <a:lstStyle/>
          <a:p>
            <a:pPr algn="l"/>
            <a:r>
              <a:rPr lang="en-GB" sz="2968" dirty="0">
                <a:latin typeface="Arial" panose="020B0604020202020204" pitchFamily="34" charset="0"/>
              </a:rPr>
              <a:t> </a:t>
            </a:r>
          </a:p>
          <a:p>
            <a:pPr algn="l"/>
            <a:r>
              <a:rPr lang="en-GB" sz="2968" dirty="0">
                <a:latin typeface="ArialMT"/>
              </a:rPr>
              <a:t>• </a:t>
            </a:r>
            <a:r>
              <a:rPr lang="en-GB" sz="2968" dirty="0">
                <a:latin typeface="Arial" panose="020B0604020202020204" pitchFamily="34" charset="0"/>
              </a:rPr>
              <a:t>Limb trauma (under 65yrs) </a:t>
            </a:r>
          </a:p>
          <a:p>
            <a:pPr algn="l"/>
            <a:r>
              <a:rPr lang="en-GB" sz="2968" dirty="0">
                <a:latin typeface="ArialMT"/>
              </a:rPr>
              <a:t>• </a:t>
            </a:r>
            <a:r>
              <a:rPr lang="en-GB" sz="2968" dirty="0">
                <a:latin typeface="Arial" panose="020B0604020202020204" pitchFamily="34" charset="0"/>
              </a:rPr>
              <a:t>Back pain (under 65yrs, post ED management of pain relief following the multiple tiered analgesia pathway and failed FRESH) </a:t>
            </a:r>
          </a:p>
          <a:p>
            <a:pPr algn="l"/>
            <a:r>
              <a:rPr lang="en-GB" sz="2968" dirty="0">
                <a:latin typeface="ArialMT"/>
              </a:rPr>
              <a:t>• </a:t>
            </a:r>
            <a:r>
              <a:rPr lang="en-GB" sz="2968" dirty="0">
                <a:latin typeface="Arial" panose="020B0604020202020204" pitchFamily="34" charset="0"/>
              </a:rPr>
              <a:t>Hand injuries/upper limb cellulitis</a:t>
            </a:r>
          </a:p>
          <a:p>
            <a:pPr algn="l"/>
            <a:r>
              <a:rPr lang="en-GB" sz="2968" dirty="0">
                <a:latin typeface="ArialMT"/>
              </a:rPr>
              <a:t>• </a:t>
            </a:r>
            <a:r>
              <a:rPr lang="en-GB" sz="2968" dirty="0">
                <a:latin typeface="Arial" panose="020B0604020202020204" pitchFamily="34" charset="0"/>
              </a:rPr>
              <a:t>Suspected septic arthritis from clinical presentation (support in reach into medicine)</a:t>
            </a:r>
          </a:p>
          <a:p>
            <a:pPr algn="l"/>
            <a:r>
              <a:rPr lang="en-GB" sz="2968" dirty="0">
                <a:latin typeface="ArialMT"/>
              </a:rPr>
              <a:t>• </a:t>
            </a:r>
            <a:r>
              <a:rPr lang="en-GB" sz="2968" dirty="0">
                <a:latin typeface="Arial" panose="020B0604020202020204" pitchFamily="34" charset="0"/>
              </a:rPr>
              <a:t>Dislocations</a:t>
            </a:r>
          </a:p>
          <a:p>
            <a:pPr algn="l"/>
            <a:r>
              <a:rPr lang="en-GB" sz="2968" dirty="0">
                <a:latin typeface="ArialMT"/>
              </a:rPr>
              <a:t>• </a:t>
            </a:r>
            <a:r>
              <a:rPr lang="en-GB" sz="2968" dirty="0">
                <a:latin typeface="Arial" panose="020B0604020202020204" pitchFamily="34" charset="0"/>
              </a:rPr>
              <a:t>Spinal injuries </a:t>
            </a:r>
            <a:r>
              <a:rPr lang="en-GB" sz="2968" dirty="0">
                <a:latin typeface="ArialMT"/>
              </a:rPr>
              <a:t>– </a:t>
            </a:r>
            <a:r>
              <a:rPr lang="en-GB" sz="2968" dirty="0">
                <a:latin typeface="Arial" panose="020B0604020202020204" pitchFamily="34" charset="0"/>
              </a:rPr>
              <a:t>including suspected Cauda Equina</a:t>
            </a:r>
          </a:p>
          <a:p>
            <a:pPr algn="l"/>
            <a:r>
              <a:rPr lang="en-GB" sz="2968" dirty="0">
                <a:latin typeface="Arial" panose="020B0604020202020204" pitchFamily="34" charset="0"/>
              </a:rPr>
              <a:t>Syndrome</a:t>
            </a:r>
          </a:p>
          <a:p>
            <a:pPr algn="l"/>
            <a:r>
              <a:rPr lang="en-GB" sz="2968" dirty="0">
                <a:latin typeface="ArialMT"/>
              </a:rPr>
              <a:t>• </a:t>
            </a:r>
            <a:r>
              <a:rPr lang="en-GB" sz="2968" dirty="0">
                <a:latin typeface="Arial" panose="020B0604020202020204" pitchFamily="34" charset="0"/>
              </a:rPr>
              <a:t>Traumatic joint pain – follow the ambulatory trauma pathway</a:t>
            </a:r>
          </a:p>
          <a:p>
            <a:pPr algn="l"/>
            <a:r>
              <a:rPr lang="en-GB" sz="2968" dirty="0">
                <a:latin typeface="ArialMT"/>
              </a:rPr>
              <a:t>• </a:t>
            </a:r>
            <a:r>
              <a:rPr lang="en-GB" sz="2968" dirty="0">
                <a:latin typeface="Arial" panose="020B0604020202020204" pitchFamily="34" charset="0"/>
              </a:rPr>
              <a:t>Limb abscess which requires surgical intervention </a:t>
            </a:r>
          </a:p>
          <a:p>
            <a:pPr algn="l"/>
            <a:r>
              <a:rPr lang="en-GB" sz="2968" dirty="0">
                <a:latin typeface="ArialMT"/>
              </a:rPr>
              <a:t>• </a:t>
            </a:r>
            <a:r>
              <a:rPr lang="en-GB" sz="2968" dirty="0">
                <a:latin typeface="Arial" panose="020B0604020202020204" pitchFamily="34" charset="0"/>
              </a:rPr>
              <a:t>Necrotising fasciitis of a limb</a:t>
            </a:r>
          </a:p>
          <a:p>
            <a:pPr marL="295811" indent="-295811">
              <a:buFont typeface="Arial" panose="020B0604020202020204" pitchFamily="34" charset="0"/>
              <a:buChar char="•"/>
            </a:pPr>
            <a:r>
              <a:rPr lang="en-GB" sz="2968" dirty="0">
                <a:latin typeface="Arial" panose="020B0604020202020204" pitchFamily="34" charset="0"/>
              </a:rPr>
              <a:t>Existing NAFF pathway</a:t>
            </a:r>
          </a:p>
          <a:p>
            <a:pPr marL="295811" indent="-295811">
              <a:buFont typeface="Arial" panose="020B0604020202020204" pitchFamily="34" charset="0"/>
              <a:buChar char="•"/>
            </a:pPr>
            <a:r>
              <a:rPr lang="en-GB" sz="2968" dirty="0">
                <a:latin typeface="Arial" panose="020B0604020202020204" pitchFamily="34" charset="0"/>
              </a:rPr>
              <a:t>Under 6 week post op (excluding DVT)</a:t>
            </a:r>
          </a:p>
          <a:p>
            <a:pPr marL="295811" indent="-295811">
              <a:buFont typeface="Arial" panose="020B0604020202020204" pitchFamily="34" charset="0"/>
              <a:buChar char="•"/>
            </a:pPr>
            <a:r>
              <a:rPr lang="en-GB" sz="2968" dirty="0">
                <a:latin typeface="Arial" panose="020B0604020202020204" pitchFamily="34" charset="0"/>
              </a:rPr>
              <a:t>Patients with unclear #NOF diagnosis to remain in ED while awaits CT and report</a:t>
            </a:r>
          </a:p>
          <a:p>
            <a:pPr marL="471202" indent="-471202">
              <a:buFont typeface="Arial" panose="020B0604020202020204" pitchFamily="34" charset="0"/>
              <a:buChar char="•"/>
            </a:pPr>
            <a:r>
              <a:rPr lang="en-GB" sz="2968" dirty="0">
                <a:solidFill>
                  <a:srgbClr val="FFFFFF"/>
                </a:solidFill>
                <a:latin typeface="Arial" panose="020B0604020202020204" pitchFamily="34" charset="0"/>
              </a:rPr>
              <a:t>ay</a:t>
            </a:r>
            <a:endParaRPr lang="en-GB" sz="2968" dirty="0">
              <a:solidFill>
                <a:prstClr val="black"/>
              </a:solidFill>
              <a:latin typeface="Arial" panose="020B0604020202020204" pitchFamily="34" charset="0"/>
            </a:endParaRPr>
          </a:p>
        </p:txBody>
      </p:sp>
    </p:spTree>
    <p:extLst>
      <p:ext uri="{BB962C8B-B14F-4D97-AF65-F5344CB8AC3E}">
        <p14:creationId xmlns:p14="http://schemas.microsoft.com/office/powerpoint/2010/main" val="427696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98DE4E-7880-1995-22D3-896C3C5A2D16}"/>
              </a:ext>
            </a:extLst>
          </p:cNvPr>
          <p:cNvSpPr>
            <a:spLocks noGrp="1"/>
          </p:cNvSpPr>
          <p:nvPr>
            <p:ph type="body" sz="quarter" idx="10"/>
          </p:nvPr>
        </p:nvSpPr>
        <p:spPr/>
        <p:txBody>
          <a:bodyPr/>
          <a:lstStyle/>
          <a:p>
            <a:r>
              <a:rPr lang="en-GB" dirty="0"/>
              <a:t>General surgery</a:t>
            </a:r>
          </a:p>
        </p:txBody>
      </p:sp>
      <p:sp>
        <p:nvSpPr>
          <p:cNvPr id="4" name="TextBox 3">
            <a:extLst>
              <a:ext uri="{FF2B5EF4-FFF2-40B4-BE49-F238E27FC236}">
                <a16:creationId xmlns:a16="http://schemas.microsoft.com/office/drawing/2014/main" id="{9EB69DF0-E5A0-A003-4313-2E4785960AC9}"/>
              </a:ext>
            </a:extLst>
          </p:cNvPr>
          <p:cNvSpPr txBox="1"/>
          <p:nvPr/>
        </p:nvSpPr>
        <p:spPr>
          <a:xfrm>
            <a:off x="824697" y="2262987"/>
            <a:ext cx="18454715" cy="8211543"/>
          </a:xfrm>
          <a:prstGeom prst="rect">
            <a:avLst/>
          </a:prstGeom>
          <a:noFill/>
          <a:ln w="28575">
            <a:solidFill>
              <a:srgbClr val="005ABD"/>
            </a:solidFill>
          </a:ln>
        </p:spPr>
        <p:txBody>
          <a:bodyPr wrap="square" rtlCol="0">
            <a:spAutoFit/>
          </a:bodyPr>
          <a:lstStyle/>
          <a:p>
            <a:pPr marL="287957" indent="-287957" defTabSz="1507846">
              <a:buFont typeface="Arial" panose="020B0604020202020204" pitchFamily="34" charset="0"/>
              <a:buChar char="•"/>
              <a:defRPr/>
            </a:pPr>
            <a:r>
              <a:rPr lang="en-GB" sz="2968" dirty="0">
                <a:solidFill>
                  <a:prstClr val="black"/>
                </a:solidFill>
                <a:latin typeface="Arial" panose="020B0604020202020204" pitchFamily="34" charset="0"/>
              </a:rPr>
              <a:t> </a:t>
            </a:r>
            <a:r>
              <a:rPr lang="en-GB" sz="2638" dirty="0">
                <a:solidFill>
                  <a:prstClr val="black"/>
                </a:solidFill>
                <a:latin typeface="Arial" panose="020B0604020202020204" pitchFamily="34" charset="0"/>
              </a:rPr>
              <a:t>Abdominal pain</a:t>
            </a:r>
          </a:p>
          <a:p>
            <a:pPr marL="1052351" lvl="1" indent="-298428">
              <a:buFont typeface="Arial" panose="020B0604020202020204" pitchFamily="34" charset="0"/>
              <a:buChar char="•"/>
              <a:defRPr/>
            </a:pPr>
            <a:endParaRPr lang="en-GB" sz="2968" dirty="0">
              <a:solidFill>
                <a:prstClr val="black"/>
              </a:solidFill>
              <a:latin typeface="Arial" panose="020B0604020202020204" pitchFamily="34" charset="0"/>
            </a:endParaRPr>
          </a:p>
          <a:p>
            <a:pPr marL="1052351" lvl="1" indent="-298428">
              <a:buFont typeface="Arial" panose="020B0604020202020204" pitchFamily="34" charset="0"/>
              <a:buChar char="•"/>
              <a:defRPr/>
            </a:pPr>
            <a:endParaRPr lang="en-GB" sz="2968" dirty="0">
              <a:solidFill>
                <a:prstClr val="black"/>
              </a:solidFill>
              <a:latin typeface="Arial" panose="020B0604020202020204" pitchFamily="34" charset="0"/>
            </a:endParaRPr>
          </a:p>
          <a:p>
            <a:pPr marL="1052351" lvl="1" indent="-298428">
              <a:buFont typeface="Arial" panose="020B0604020202020204" pitchFamily="34" charset="0"/>
              <a:buChar char="•"/>
              <a:defRPr/>
            </a:pPr>
            <a:endParaRPr lang="en-GB" sz="2968" dirty="0">
              <a:solidFill>
                <a:prstClr val="black"/>
              </a:solidFill>
              <a:latin typeface="Arial" panose="020B0604020202020204" pitchFamily="34" charset="0"/>
            </a:endParaRPr>
          </a:p>
          <a:p>
            <a:pPr lvl="1">
              <a:defRPr/>
            </a:pPr>
            <a:endParaRPr lang="en-GB" sz="2968" dirty="0">
              <a:solidFill>
                <a:prstClr val="black"/>
              </a:solidFill>
              <a:latin typeface="Arial" panose="020B0604020202020204" pitchFamily="34" charset="0"/>
            </a:endParaRPr>
          </a:p>
          <a:p>
            <a:pPr lvl="1">
              <a:defRPr/>
            </a:pPr>
            <a:endParaRPr lang="en-GB" sz="2968" dirty="0">
              <a:solidFill>
                <a:prstClr val="black"/>
              </a:solidFill>
              <a:latin typeface="Arial" panose="020B0604020202020204" pitchFamily="34" charset="0"/>
            </a:endParaRPr>
          </a:p>
          <a:p>
            <a:pPr marL="1052351" lvl="1" indent="-298428">
              <a:buFont typeface="Arial" panose="020B0604020202020204" pitchFamily="34" charset="0"/>
              <a:buChar char="•"/>
              <a:defRPr/>
            </a:pPr>
            <a:endParaRPr lang="en-GB" sz="2968" dirty="0">
              <a:solidFill>
                <a:prstClr val="black"/>
              </a:solidFill>
              <a:latin typeface="Arial" panose="020B0604020202020204" pitchFamily="34" charset="0"/>
            </a:endParaRPr>
          </a:p>
          <a:p>
            <a:pPr defTabSz="1507846">
              <a:defRPr/>
            </a:pPr>
            <a:r>
              <a:rPr lang="en-GB" sz="2968" dirty="0">
                <a:solidFill>
                  <a:prstClr val="black"/>
                </a:solidFill>
                <a:latin typeface="ArialMT"/>
              </a:rPr>
              <a:t>• </a:t>
            </a:r>
            <a:r>
              <a:rPr lang="en-GB" sz="2638" dirty="0">
                <a:solidFill>
                  <a:prstClr val="black"/>
                </a:solidFill>
                <a:latin typeface="Arial" panose="020B0604020202020204" pitchFamily="34" charset="0"/>
                <a:cs typeface="Arial" panose="020B0604020202020204" pitchFamily="34" charset="0"/>
              </a:rPr>
              <a:t>CT shows: Acute pancreatitis, acute cholecystitis, acute diverticulitis, small or large bowel obstruction, perforated viscus, intestinal ischaemia / infarct, intestinal malignancy, internal hernia or incarcerated hernia  </a:t>
            </a:r>
          </a:p>
          <a:p>
            <a:pPr defTabSz="1507846">
              <a:buFont typeface="Arial" panose="020B0604020202020204" pitchFamily="34" charset="0"/>
              <a:buChar char="•"/>
              <a:defRPr/>
            </a:pPr>
            <a:r>
              <a:rPr lang="en-GB" sz="2638" dirty="0">
                <a:solidFill>
                  <a:prstClr val="black"/>
                </a:solidFill>
                <a:latin typeface="Arial" panose="020B0604020202020204" pitchFamily="34" charset="0"/>
                <a:cs typeface="Arial" panose="020B0604020202020204" pitchFamily="34" charset="0"/>
              </a:rPr>
              <a:t>Patients with abdominal pain that do not fit criteria for CT scan and have a clinical diagnosis of: b</a:t>
            </a:r>
            <a:r>
              <a:rPr lang="en-GB" sz="2638" dirty="0" err="1">
                <a:solidFill>
                  <a:prstClr val="black"/>
                </a:solidFill>
                <a:latin typeface="Arial" panose="020B0604020202020204" pitchFamily="34" charset="0"/>
                <a:cs typeface="Arial" panose="020B0604020202020204" pitchFamily="34" charset="0"/>
              </a:rPr>
              <a:t>iliary</a:t>
            </a:r>
            <a:r>
              <a:rPr lang="en-GB" sz="2638" dirty="0">
                <a:solidFill>
                  <a:prstClr val="black"/>
                </a:solidFill>
                <a:latin typeface="Arial" panose="020B0604020202020204" pitchFamily="34" charset="0"/>
                <a:cs typeface="Arial" panose="020B0604020202020204" pitchFamily="34" charset="0"/>
              </a:rPr>
              <a:t> colic / cholecystitis, acute </a:t>
            </a:r>
            <a:r>
              <a:rPr lang="en-GB" sz="2638">
                <a:solidFill>
                  <a:prstClr val="black"/>
                </a:solidFill>
                <a:latin typeface="Arial" panose="020B0604020202020204" pitchFamily="34" charset="0"/>
                <a:cs typeface="Arial" panose="020B0604020202020204" pitchFamily="34" charset="0"/>
              </a:rPr>
              <a:t>pancreatitis </a:t>
            </a:r>
            <a:r>
              <a:rPr lang="en-GB" sz="2638" dirty="0">
                <a:solidFill>
                  <a:prstClr val="black"/>
                </a:solidFill>
                <a:latin typeface="Arial" panose="020B0604020202020204" pitchFamily="34" charset="0"/>
                <a:cs typeface="Arial" panose="020B0604020202020204" pitchFamily="34" charset="0"/>
              </a:rPr>
              <a:t>(alcohol induced – Medicine), m</a:t>
            </a:r>
            <a:r>
              <a:rPr lang="en-GB" sz="2638" dirty="0" err="1">
                <a:solidFill>
                  <a:prstClr val="black"/>
                </a:solidFill>
                <a:latin typeface="Arial" panose="020B0604020202020204" pitchFamily="34" charset="0"/>
                <a:cs typeface="Arial" panose="020B0604020202020204" pitchFamily="34" charset="0"/>
              </a:rPr>
              <a:t>ild</a:t>
            </a:r>
            <a:r>
              <a:rPr lang="en-GB" sz="2638" dirty="0">
                <a:solidFill>
                  <a:prstClr val="black"/>
                </a:solidFill>
                <a:latin typeface="Arial" panose="020B0604020202020204" pitchFamily="34" charset="0"/>
                <a:cs typeface="Arial" panose="020B0604020202020204" pitchFamily="34" charset="0"/>
              </a:rPr>
              <a:t> appendicitis, incarcerated hernia, necrotising fasciitis of trunk</a:t>
            </a:r>
          </a:p>
          <a:p>
            <a:pPr defTabSz="1507846">
              <a:defRPr/>
            </a:pPr>
            <a:r>
              <a:rPr lang="en-GB" sz="2638" dirty="0">
                <a:solidFill>
                  <a:prstClr val="black"/>
                </a:solidFill>
                <a:latin typeface="Arial" panose="020B0604020202020204" pitchFamily="34" charset="0"/>
                <a:cs typeface="Arial" panose="020B0604020202020204" pitchFamily="34" charset="0"/>
              </a:rPr>
              <a:t>• Abdominal trauma (Trauma protocol CT to be organised by ED)</a:t>
            </a:r>
          </a:p>
          <a:p>
            <a:pPr marL="287957" indent="-287957" defTabSz="1507846">
              <a:buFont typeface="Arial" panose="020B0604020202020204" pitchFamily="34" charset="0"/>
              <a:buChar char="•"/>
              <a:defRPr/>
            </a:pPr>
            <a:r>
              <a:rPr lang="en-GB" sz="2638" dirty="0">
                <a:solidFill>
                  <a:prstClr val="black"/>
                </a:solidFill>
                <a:latin typeface="Arial" panose="020B0604020202020204" pitchFamily="34" charset="0"/>
                <a:cs typeface="Arial" panose="020B0604020202020204" pitchFamily="34" charset="0"/>
              </a:rPr>
              <a:t>PR bleed</a:t>
            </a:r>
          </a:p>
          <a:p>
            <a:pPr defTabSz="1507846">
              <a:defRPr/>
            </a:pPr>
            <a:r>
              <a:rPr lang="en-GB" sz="2638" dirty="0">
                <a:solidFill>
                  <a:prstClr val="black"/>
                </a:solidFill>
                <a:latin typeface="Arial" panose="020B0604020202020204" pitchFamily="34" charset="0"/>
                <a:cs typeface="Arial" panose="020B0604020202020204" pitchFamily="34" charset="0"/>
              </a:rPr>
              <a:t>• Chest injuries with rib fractures </a:t>
            </a:r>
            <a:r>
              <a:rPr lang="en-GB" sz="2638" dirty="0">
                <a:latin typeface="Arial" panose="020B0604020202020204" pitchFamily="34" charset="0"/>
                <a:ea typeface="Calibri" panose="020F0502020204030204" pitchFamily="34" charset="0"/>
                <a:cs typeface="Arial" panose="020B0604020202020204" pitchFamily="34" charset="0"/>
              </a:rPr>
              <a:t>(ED to discuss with CT surgeons, no significant flail segment, chest drain if needed done in ED. No sternal fractures to be admitted under Gen surgery, need cardiac monitoring under medics)</a:t>
            </a:r>
            <a:endParaRPr lang="en-GB" sz="2638" dirty="0">
              <a:solidFill>
                <a:prstClr val="black"/>
              </a:solidFill>
              <a:latin typeface="Arial" panose="020B0604020202020204" pitchFamily="34" charset="0"/>
              <a:cs typeface="Arial" panose="020B0604020202020204" pitchFamily="34" charset="0"/>
            </a:endParaRPr>
          </a:p>
          <a:p>
            <a:pPr defTabSz="1507846">
              <a:defRPr/>
            </a:pPr>
            <a:r>
              <a:rPr lang="en-GB" sz="2638" dirty="0">
                <a:solidFill>
                  <a:prstClr val="black"/>
                </a:solidFill>
                <a:latin typeface="Arial" panose="020B0604020202020204" pitchFamily="34" charset="0"/>
                <a:cs typeface="Arial" panose="020B0604020202020204" pitchFamily="34" charset="0"/>
              </a:rPr>
              <a:t>• Abscess of trunk, perineum and groin</a:t>
            </a:r>
          </a:p>
          <a:p>
            <a:pPr defTabSz="1507846">
              <a:defRPr/>
            </a:pPr>
            <a:r>
              <a:rPr lang="en-GB" sz="2638" dirty="0">
                <a:solidFill>
                  <a:prstClr val="black"/>
                </a:solidFill>
                <a:latin typeface="Arial" panose="020B0604020202020204" pitchFamily="34" charset="0"/>
                <a:cs typeface="Arial" panose="020B0604020202020204" pitchFamily="34" charset="0"/>
              </a:rPr>
              <a:t>• Haematochezia - passage of fresh, bright red blood in the stool</a:t>
            </a:r>
          </a:p>
          <a:p>
            <a:pPr defTabSz="1507846">
              <a:defRPr/>
            </a:pPr>
            <a:r>
              <a:rPr lang="en-GB" sz="2638" dirty="0">
                <a:solidFill>
                  <a:prstClr val="black"/>
                </a:solidFill>
                <a:latin typeface="Arial" panose="020B0604020202020204" pitchFamily="34" charset="0"/>
                <a:cs typeface="Arial" panose="020B0604020202020204" pitchFamily="34" charset="0"/>
              </a:rPr>
              <a:t>• P</a:t>
            </a:r>
            <a:r>
              <a:rPr lang="en-GB" sz="2638" dirty="0" err="1">
                <a:solidFill>
                  <a:prstClr val="black"/>
                </a:solidFill>
                <a:latin typeface="Arial" panose="020B0604020202020204" pitchFamily="34" charset="0"/>
                <a:cs typeface="Arial" panose="020B0604020202020204" pitchFamily="34" charset="0"/>
              </a:rPr>
              <a:t>atients</a:t>
            </a:r>
            <a:r>
              <a:rPr lang="en-GB" sz="2638" dirty="0">
                <a:solidFill>
                  <a:prstClr val="black"/>
                </a:solidFill>
                <a:latin typeface="Arial" panose="020B0604020202020204" pitchFamily="34" charset="0"/>
                <a:cs typeface="Arial" panose="020B0604020202020204" pitchFamily="34" charset="0"/>
              </a:rPr>
              <a:t> within 30days of surgery with complications related to their operation (regardless of operation location)</a:t>
            </a:r>
          </a:p>
          <a:p>
            <a:pPr marL="471202" indent="-471202" defTabSz="1507846">
              <a:buFont typeface="Arial" panose="020B0604020202020204" pitchFamily="34" charset="0"/>
              <a:buChar char="•"/>
              <a:defRPr/>
            </a:pPr>
            <a:r>
              <a:rPr lang="en-GB" sz="2638" dirty="0">
                <a:solidFill>
                  <a:prstClr val="black"/>
                </a:solidFill>
                <a:latin typeface="Arial" panose="020B0604020202020204" pitchFamily="34" charset="0"/>
                <a:cs typeface="Arial" panose="020B0604020202020204" pitchFamily="34" charset="0"/>
              </a:rPr>
              <a:t>Traumatic pneumothorax (Ed chest drain – direct to surgery) </a:t>
            </a:r>
          </a:p>
        </p:txBody>
      </p:sp>
      <p:graphicFrame>
        <p:nvGraphicFramePr>
          <p:cNvPr id="3" name="Table 2">
            <a:extLst>
              <a:ext uri="{FF2B5EF4-FFF2-40B4-BE49-F238E27FC236}">
                <a16:creationId xmlns:a16="http://schemas.microsoft.com/office/drawing/2014/main" id="{E5CCF5AA-AB26-780E-C59F-37A973D77C81}"/>
              </a:ext>
            </a:extLst>
          </p:cNvPr>
          <p:cNvGraphicFramePr>
            <a:graphicFrameLocks noGrp="1"/>
          </p:cNvGraphicFramePr>
          <p:nvPr/>
        </p:nvGraphicFramePr>
        <p:xfrm>
          <a:off x="1875605" y="2843888"/>
          <a:ext cx="6478258" cy="2447989"/>
        </p:xfrm>
        <a:graphic>
          <a:graphicData uri="http://schemas.openxmlformats.org/drawingml/2006/table">
            <a:tbl>
              <a:tblPr firstRow="1" firstCol="1" bandRow="1">
                <a:tableStyleId>{5C22544A-7EE6-4342-B048-85BDC9FD1C3A}</a:tableStyleId>
              </a:tblPr>
              <a:tblGrid>
                <a:gridCol w="6478258">
                  <a:extLst>
                    <a:ext uri="{9D8B030D-6E8A-4147-A177-3AD203B41FA5}">
                      <a16:colId xmlns:a16="http://schemas.microsoft.com/office/drawing/2014/main" val="3568475398"/>
                    </a:ext>
                  </a:extLst>
                </a:gridCol>
              </a:tblGrid>
              <a:tr h="2447989">
                <a:tc>
                  <a:txBody>
                    <a:bodyPr/>
                    <a:lstStyle/>
                    <a:p>
                      <a:pPr algn="l">
                        <a:lnSpc>
                          <a:spcPct val="115000"/>
                        </a:lnSpc>
                        <a:spcAft>
                          <a:spcPts val="1000"/>
                        </a:spcAft>
                      </a:pPr>
                      <a:r>
                        <a:rPr lang="en-GB" sz="2600" dirty="0">
                          <a:solidFill>
                            <a:schemeClr val="tx1">
                              <a:lumMod val="50000"/>
                              <a:lumOff val="50000"/>
                            </a:schemeClr>
                          </a:solidFill>
                          <a:effectLst/>
                        </a:rPr>
                        <a:t>Age &gt;55          ASAIII +</a:t>
                      </a:r>
                      <a:endParaRPr lang="en-GB" sz="1800" dirty="0">
                        <a:solidFill>
                          <a:schemeClr val="tx1">
                            <a:lumMod val="50000"/>
                            <a:lumOff val="50000"/>
                          </a:schemeClr>
                        </a:solidFill>
                        <a:effectLst/>
                      </a:endParaRPr>
                    </a:p>
                    <a:p>
                      <a:pPr algn="l">
                        <a:lnSpc>
                          <a:spcPct val="115000"/>
                        </a:lnSpc>
                        <a:spcAft>
                          <a:spcPts val="1000"/>
                        </a:spcAft>
                      </a:pPr>
                      <a:r>
                        <a:rPr lang="en-GB" sz="2600" dirty="0">
                          <a:solidFill>
                            <a:schemeClr val="tx1">
                              <a:lumMod val="50000"/>
                              <a:lumOff val="50000"/>
                            </a:schemeClr>
                          </a:solidFill>
                          <a:effectLst/>
                        </a:rPr>
                        <a:t>WCC&gt;15         Lactate &gt;2</a:t>
                      </a:r>
                      <a:endParaRPr lang="en-GB" sz="1800" dirty="0">
                        <a:solidFill>
                          <a:schemeClr val="tx1">
                            <a:lumMod val="50000"/>
                            <a:lumOff val="50000"/>
                          </a:schemeClr>
                        </a:solidFill>
                        <a:effectLst/>
                      </a:endParaRPr>
                    </a:p>
                    <a:p>
                      <a:pPr algn="l">
                        <a:lnSpc>
                          <a:spcPct val="115000"/>
                        </a:lnSpc>
                        <a:spcAft>
                          <a:spcPts val="1000"/>
                        </a:spcAft>
                      </a:pPr>
                      <a:r>
                        <a:rPr lang="en-GB" sz="2600" dirty="0">
                          <a:solidFill>
                            <a:schemeClr val="tx1">
                              <a:lumMod val="50000"/>
                              <a:lumOff val="50000"/>
                            </a:schemeClr>
                          </a:solidFill>
                          <a:effectLst/>
                        </a:rPr>
                        <a:t>NEWS2&gt;5      Reduced GCS/ capacity</a:t>
                      </a:r>
                      <a:endParaRPr lang="en-GB" sz="1800" dirty="0">
                        <a:solidFill>
                          <a:schemeClr val="tx1">
                            <a:lumMod val="50000"/>
                            <a:lumOff val="50000"/>
                          </a:schemeClr>
                        </a:solidFill>
                        <a:effectLst/>
                      </a:endParaRPr>
                    </a:p>
                    <a:p>
                      <a:pPr algn="l">
                        <a:lnSpc>
                          <a:spcPct val="115000"/>
                        </a:lnSpc>
                        <a:spcAft>
                          <a:spcPts val="1000"/>
                        </a:spcAft>
                      </a:pPr>
                      <a:r>
                        <a:rPr lang="en-GB" sz="2600" dirty="0">
                          <a:solidFill>
                            <a:schemeClr val="tx1">
                              <a:lumMod val="50000"/>
                              <a:lumOff val="50000"/>
                            </a:schemeClr>
                          </a:solidFill>
                          <a:effectLst/>
                        </a:rPr>
                        <a:t>Previous abdominal surgery</a:t>
                      </a:r>
                      <a:endParaRPr lang="en-GB" sz="1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solidFill>
                      <a:schemeClr val="bg1"/>
                    </a:solidFill>
                  </a:tcPr>
                </a:tc>
                <a:extLst>
                  <a:ext uri="{0D108BD9-81ED-4DB2-BD59-A6C34878D82A}">
                    <a16:rowId xmlns:a16="http://schemas.microsoft.com/office/drawing/2014/main" val="3854613372"/>
                  </a:ext>
                </a:extLst>
              </a:tr>
            </a:tbl>
          </a:graphicData>
        </a:graphic>
      </p:graphicFrame>
      <p:sp>
        <p:nvSpPr>
          <p:cNvPr id="6" name="Arrow: Right 5">
            <a:extLst>
              <a:ext uri="{FF2B5EF4-FFF2-40B4-BE49-F238E27FC236}">
                <a16:creationId xmlns:a16="http://schemas.microsoft.com/office/drawing/2014/main" id="{264AE40A-EB1B-D0BB-C798-F2E480E3F507}"/>
              </a:ext>
            </a:extLst>
          </p:cNvPr>
          <p:cNvSpPr/>
          <p:nvPr/>
        </p:nvSpPr>
        <p:spPr>
          <a:xfrm>
            <a:off x="8353863" y="3809636"/>
            <a:ext cx="2309833" cy="288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968"/>
          </a:p>
        </p:txBody>
      </p:sp>
      <p:graphicFrame>
        <p:nvGraphicFramePr>
          <p:cNvPr id="7" name="Table 6">
            <a:extLst>
              <a:ext uri="{FF2B5EF4-FFF2-40B4-BE49-F238E27FC236}">
                <a16:creationId xmlns:a16="http://schemas.microsoft.com/office/drawing/2014/main" id="{351DD83B-55F1-CC09-A26B-80C93A844AE5}"/>
              </a:ext>
            </a:extLst>
          </p:cNvPr>
          <p:cNvGraphicFramePr>
            <a:graphicFrameLocks noGrp="1"/>
          </p:cNvGraphicFramePr>
          <p:nvPr/>
        </p:nvGraphicFramePr>
        <p:xfrm>
          <a:off x="11453979" y="3455277"/>
          <a:ext cx="4945821" cy="1079631"/>
        </p:xfrm>
        <a:graphic>
          <a:graphicData uri="http://schemas.openxmlformats.org/drawingml/2006/table">
            <a:tbl>
              <a:tblPr firstRow="1" firstCol="1" bandRow="1">
                <a:tableStyleId>{5C22544A-7EE6-4342-B048-85BDC9FD1C3A}</a:tableStyleId>
              </a:tblPr>
              <a:tblGrid>
                <a:gridCol w="4945821">
                  <a:extLst>
                    <a:ext uri="{9D8B030D-6E8A-4147-A177-3AD203B41FA5}">
                      <a16:colId xmlns:a16="http://schemas.microsoft.com/office/drawing/2014/main" val="3568475398"/>
                    </a:ext>
                  </a:extLst>
                </a:gridCol>
              </a:tblGrid>
              <a:tr h="1079631">
                <a:tc>
                  <a:txBody>
                    <a:bodyPr/>
                    <a:lstStyle/>
                    <a:p>
                      <a:pPr algn="l">
                        <a:lnSpc>
                          <a:spcPct val="115000"/>
                        </a:lnSpc>
                        <a:spcAft>
                          <a:spcPts val="1000"/>
                        </a:spcAft>
                      </a:pPr>
                      <a:r>
                        <a:rPr lang="en-GB" sz="2600" dirty="0">
                          <a:solidFill>
                            <a:schemeClr val="tx1">
                              <a:lumMod val="50000"/>
                              <a:lumOff val="50000"/>
                            </a:schemeClr>
                          </a:solidFill>
                          <a:effectLst/>
                        </a:rPr>
                        <a:t>CT AP to be organised by ED             (As per agreed CT Pathway)</a:t>
                      </a:r>
                    </a:p>
                  </a:txBody>
                  <a:tcPr marL="113086" marR="113086" marT="0" marB="0">
                    <a:solidFill>
                      <a:schemeClr val="bg1"/>
                    </a:solidFill>
                  </a:tcPr>
                </a:tc>
                <a:extLst>
                  <a:ext uri="{0D108BD9-81ED-4DB2-BD59-A6C34878D82A}">
                    <a16:rowId xmlns:a16="http://schemas.microsoft.com/office/drawing/2014/main" val="3854613372"/>
                  </a:ext>
                </a:extLst>
              </a:tr>
            </a:tbl>
          </a:graphicData>
        </a:graphic>
      </p:graphicFrame>
      <p:sp>
        <p:nvSpPr>
          <p:cNvPr id="8" name="Rectangle 3">
            <a:extLst>
              <a:ext uri="{FF2B5EF4-FFF2-40B4-BE49-F238E27FC236}">
                <a16:creationId xmlns:a16="http://schemas.microsoft.com/office/drawing/2014/main" id="{16272FA1-DE44-C21D-729E-4057A844273B}"/>
              </a:ext>
            </a:extLst>
          </p:cNvPr>
          <p:cNvSpPr>
            <a:spLocks noChangeArrowheads="1"/>
          </p:cNvSpPr>
          <p:nvPr/>
        </p:nvSpPr>
        <p:spPr bwMode="auto">
          <a:xfrm>
            <a:off x="17190086" y="4009111"/>
            <a:ext cx="304572" cy="6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81" tIns="75390" rIns="150781" bIns="75390" numCol="1" anchor="ctr" anchorCtr="0" compatLnSpc="1">
            <a:prstTxWarp prst="textNoShape">
              <a:avLst/>
            </a:prstTxWarp>
            <a:spAutoFit/>
          </a:bodyPr>
          <a:lstStyle/>
          <a:p>
            <a:endParaRPr lang="en-GB" sz="2968"/>
          </a:p>
        </p:txBody>
      </p:sp>
      <p:graphicFrame>
        <p:nvGraphicFramePr>
          <p:cNvPr id="9" name="Object 8">
            <a:extLst>
              <a:ext uri="{FF2B5EF4-FFF2-40B4-BE49-F238E27FC236}">
                <a16:creationId xmlns:a16="http://schemas.microsoft.com/office/drawing/2014/main" id="{0BD18AB9-950B-FAD7-4730-0DF13E3F1ACC}"/>
              </a:ext>
            </a:extLst>
          </p:cNvPr>
          <p:cNvGraphicFramePr>
            <a:graphicFrameLocks noChangeAspect="1"/>
          </p:cNvGraphicFramePr>
          <p:nvPr/>
        </p:nvGraphicFramePr>
        <p:xfrm>
          <a:off x="17141947" y="3498276"/>
          <a:ext cx="1617752" cy="1036618"/>
        </p:xfrm>
        <a:graphic>
          <a:graphicData uri="http://schemas.openxmlformats.org/presentationml/2006/ole">
            <mc:AlternateContent xmlns:mc="http://schemas.openxmlformats.org/markup-compatibility/2006">
              <mc:Choice xmlns:v="urn:schemas-microsoft-com:vml" Requires="v">
                <p:oleObj name="Acrobat Document" showAsIcon="1" r:id="rId2" imgW="977934" imgH="633019" progId="AcroExch.Document.DC">
                  <p:embed/>
                </p:oleObj>
              </mc:Choice>
              <mc:Fallback>
                <p:oleObj name="Acrobat Document" showAsIcon="1" r:id="rId2" imgW="977934" imgH="633019" progId="AcroExch.Document.DC">
                  <p:embed/>
                  <p:pic>
                    <p:nvPicPr>
                      <p:cNvPr id="9" name="Object 8">
                        <a:extLst>
                          <a:ext uri="{FF2B5EF4-FFF2-40B4-BE49-F238E27FC236}">
                            <a16:creationId xmlns:a16="http://schemas.microsoft.com/office/drawing/2014/main" id="{0BD18AB9-950B-FAD7-4730-0DF13E3F1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1947" y="3498276"/>
                        <a:ext cx="1617752" cy="1036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5">
            <a:extLst>
              <a:ext uri="{FF2B5EF4-FFF2-40B4-BE49-F238E27FC236}">
                <a16:creationId xmlns:a16="http://schemas.microsoft.com/office/drawing/2014/main" id="{B68F3EC6-2691-B9BA-9B40-49E3DFF606C6}"/>
              </a:ext>
            </a:extLst>
          </p:cNvPr>
          <p:cNvSpPr>
            <a:spLocks noChangeArrowheads="1"/>
          </p:cNvSpPr>
          <p:nvPr/>
        </p:nvSpPr>
        <p:spPr bwMode="auto">
          <a:xfrm>
            <a:off x="593631" y="-432416"/>
            <a:ext cx="304572" cy="6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81" tIns="75390" rIns="150781" bIns="75390" numCol="1" anchor="ctr" anchorCtr="0" compatLnSpc="1">
            <a:prstTxWarp prst="textNoShape">
              <a:avLst/>
            </a:prstTxWarp>
            <a:spAutoFit/>
          </a:bodyPr>
          <a:lstStyle/>
          <a:p>
            <a:endParaRPr lang="en-GB" sz="2968"/>
          </a:p>
        </p:txBody>
      </p:sp>
      <p:graphicFrame>
        <p:nvGraphicFramePr>
          <p:cNvPr id="11" name="Object 10">
            <a:extLst>
              <a:ext uri="{FF2B5EF4-FFF2-40B4-BE49-F238E27FC236}">
                <a16:creationId xmlns:a16="http://schemas.microsoft.com/office/drawing/2014/main" id="{0080C60D-5481-A3EA-98F4-E7C3BB303D5D}"/>
              </a:ext>
            </a:extLst>
          </p:cNvPr>
          <p:cNvGraphicFramePr>
            <a:graphicFrameLocks noChangeAspect="1"/>
          </p:cNvGraphicFramePr>
          <p:nvPr/>
        </p:nvGraphicFramePr>
        <p:xfrm>
          <a:off x="16838776" y="8533946"/>
          <a:ext cx="1617752" cy="1036618"/>
        </p:xfrm>
        <a:graphic>
          <a:graphicData uri="http://schemas.openxmlformats.org/presentationml/2006/ole">
            <mc:AlternateContent xmlns:mc="http://schemas.openxmlformats.org/markup-compatibility/2006">
              <mc:Choice xmlns:v="urn:schemas-microsoft-com:vml" Requires="v">
                <p:oleObj name="Packager Shell Object" showAsIcon="1" r:id="rId4" imgW="977934" imgH="633019" progId="Package">
                  <p:embed/>
                </p:oleObj>
              </mc:Choice>
              <mc:Fallback>
                <p:oleObj name="Packager Shell Object" showAsIcon="1" r:id="rId4" imgW="977934" imgH="633019" progId="Package">
                  <p:embed/>
                  <p:pic>
                    <p:nvPicPr>
                      <p:cNvPr id="11" name="Object 10">
                        <a:extLst>
                          <a:ext uri="{FF2B5EF4-FFF2-40B4-BE49-F238E27FC236}">
                            <a16:creationId xmlns:a16="http://schemas.microsoft.com/office/drawing/2014/main" id="{0080C60D-5481-A3EA-98F4-E7C3BB303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38776" y="8533946"/>
                        <a:ext cx="1617752" cy="1036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73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1B6660-B08A-DFF4-9E32-0531E7EBD001}"/>
              </a:ext>
            </a:extLst>
          </p:cNvPr>
          <p:cNvSpPr>
            <a:spLocks noGrp="1"/>
          </p:cNvSpPr>
          <p:nvPr>
            <p:ph type="body" sz="quarter" idx="10"/>
          </p:nvPr>
        </p:nvSpPr>
        <p:spPr/>
        <p:txBody>
          <a:bodyPr/>
          <a:lstStyle/>
          <a:p>
            <a:r>
              <a:rPr lang="en-GB" dirty="0"/>
              <a:t>ENT</a:t>
            </a:r>
          </a:p>
        </p:txBody>
      </p:sp>
      <p:sp>
        <p:nvSpPr>
          <p:cNvPr id="4" name="TextBox 3">
            <a:extLst>
              <a:ext uri="{FF2B5EF4-FFF2-40B4-BE49-F238E27FC236}">
                <a16:creationId xmlns:a16="http://schemas.microsoft.com/office/drawing/2014/main" id="{9EB69DF0-E5A0-A003-4313-2E4785960AC9}"/>
              </a:ext>
            </a:extLst>
          </p:cNvPr>
          <p:cNvSpPr txBox="1"/>
          <p:nvPr/>
        </p:nvSpPr>
        <p:spPr>
          <a:xfrm>
            <a:off x="824692" y="2702347"/>
            <a:ext cx="18454715" cy="6186309"/>
          </a:xfrm>
          <a:prstGeom prst="rect">
            <a:avLst/>
          </a:prstGeom>
          <a:noFill/>
          <a:ln w="28575">
            <a:solidFill>
              <a:srgbClr val="005ABD"/>
            </a:solidFill>
          </a:ln>
        </p:spPr>
        <p:txBody>
          <a:bodyPr wrap="square" rtlCol="0">
            <a:spAutoFit/>
          </a:bodyPr>
          <a:lstStyle/>
          <a:p>
            <a:pPr marL="149215" indent="-149215">
              <a:buFont typeface="Arial" panose="020B0604020202020204" pitchFamily="34" charset="0"/>
              <a:buChar char="•"/>
            </a:pPr>
            <a:r>
              <a:rPr lang="en-GB" sz="3600" dirty="0">
                <a:latin typeface="Arial" panose="020B0604020202020204" pitchFamily="34" charset="0"/>
              </a:rPr>
              <a:t> Complicated otitis (requires ENT review first)</a:t>
            </a:r>
          </a:p>
          <a:p>
            <a:r>
              <a:rPr lang="en-GB" sz="3600" dirty="0">
                <a:latin typeface="ArialMT"/>
              </a:rPr>
              <a:t>• </a:t>
            </a:r>
            <a:r>
              <a:rPr lang="en-GB" sz="3600" dirty="0">
                <a:latin typeface="Arial" panose="020B0604020202020204" pitchFamily="34" charset="0"/>
              </a:rPr>
              <a:t>Mastoiditis(requires ENT review first)</a:t>
            </a:r>
          </a:p>
          <a:p>
            <a:pPr algn="l"/>
            <a:r>
              <a:rPr lang="en-GB" sz="3600" dirty="0">
                <a:latin typeface="ArialMT"/>
              </a:rPr>
              <a:t>• </a:t>
            </a:r>
            <a:r>
              <a:rPr lang="en-GB" sz="3600" dirty="0">
                <a:latin typeface="Arial" panose="020B0604020202020204" pitchFamily="34" charset="0"/>
              </a:rPr>
              <a:t>Facial nerve paralysis (established Bell’s Palsy pathway) </a:t>
            </a:r>
          </a:p>
          <a:p>
            <a:pPr algn="l"/>
            <a:r>
              <a:rPr lang="en-GB" sz="3600" dirty="0">
                <a:latin typeface="ArialMT"/>
              </a:rPr>
              <a:t>• </a:t>
            </a:r>
            <a:r>
              <a:rPr lang="en-GB" sz="3600" dirty="0">
                <a:latin typeface="Arial" panose="020B0604020202020204" pitchFamily="34" charset="0"/>
              </a:rPr>
              <a:t>Auricular hematoma (to be sent to ENT OPD for on call clinician) </a:t>
            </a:r>
          </a:p>
          <a:p>
            <a:pPr algn="l"/>
            <a:r>
              <a:rPr lang="en-GB" sz="3600" dirty="0">
                <a:latin typeface="ArialMT"/>
              </a:rPr>
              <a:t>• </a:t>
            </a:r>
            <a:r>
              <a:rPr lang="en-GB" sz="3600" dirty="0">
                <a:latin typeface="Arial" panose="020B0604020202020204" pitchFamily="34" charset="0"/>
              </a:rPr>
              <a:t>Nasal fracture (ED to book into RAC)</a:t>
            </a:r>
          </a:p>
          <a:p>
            <a:r>
              <a:rPr lang="en-GB" sz="3600" dirty="0">
                <a:latin typeface="ArialMT"/>
              </a:rPr>
              <a:t>• </a:t>
            </a:r>
            <a:r>
              <a:rPr lang="en-GB" sz="3600" dirty="0">
                <a:latin typeface="Arial" panose="020B0604020202020204" pitchFamily="34" charset="0"/>
              </a:rPr>
              <a:t>Complications of sinusitis (requires ENT review first)</a:t>
            </a:r>
          </a:p>
          <a:p>
            <a:r>
              <a:rPr lang="en-GB" sz="3600" dirty="0">
                <a:latin typeface="ArialMT"/>
              </a:rPr>
              <a:t>• </a:t>
            </a:r>
            <a:r>
              <a:rPr lang="en-GB" sz="3600" dirty="0">
                <a:latin typeface="Arial" panose="020B0604020202020204" pitchFamily="34" charset="0"/>
              </a:rPr>
              <a:t>Peritonsillar or Retropharyngeal abscess (requires ENT review first)</a:t>
            </a:r>
          </a:p>
          <a:p>
            <a:pPr algn="l"/>
            <a:r>
              <a:rPr lang="en-GB" sz="3600" dirty="0">
                <a:latin typeface="ArialMT"/>
              </a:rPr>
              <a:t>• </a:t>
            </a:r>
            <a:r>
              <a:rPr lang="en-GB" sz="3600" dirty="0">
                <a:latin typeface="Arial" panose="020B0604020202020204" pitchFamily="34" charset="0"/>
              </a:rPr>
              <a:t>Acute vertigo (Not for ENT review – further balance testing and hearing assessment as an OP post acute phase</a:t>
            </a:r>
          </a:p>
          <a:p>
            <a:pPr marL="471202" indent="-471202">
              <a:buFont typeface="Arial" panose="020B0604020202020204" pitchFamily="34" charset="0"/>
              <a:buChar char="•"/>
            </a:pPr>
            <a:r>
              <a:rPr lang="en-GB" sz="3600" dirty="0">
                <a:latin typeface="Arial" panose="020B0604020202020204" pitchFamily="34" charset="0"/>
              </a:rPr>
              <a:t>Foreign bodies(food bolus for Gastro)</a:t>
            </a:r>
          </a:p>
          <a:p>
            <a:pPr marL="471202" indent="-471202">
              <a:buFont typeface="Arial" panose="020B0604020202020204" pitchFamily="34" charset="0"/>
              <a:buChar char="•"/>
            </a:pPr>
            <a:r>
              <a:rPr lang="en-GB" sz="3600" dirty="0">
                <a:latin typeface="Arial" panose="020B0604020202020204" pitchFamily="34" charset="0"/>
              </a:rPr>
              <a:t>Stridor  </a:t>
            </a:r>
          </a:p>
        </p:txBody>
      </p:sp>
      <p:graphicFrame>
        <p:nvGraphicFramePr>
          <p:cNvPr id="3" name="Object 2">
            <a:extLst>
              <a:ext uri="{FF2B5EF4-FFF2-40B4-BE49-F238E27FC236}">
                <a16:creationId xmlns:a16="http://schemas.microsoft.com/office/drawing/2014/main" id="{21D42EC9-529E-546A-CB21-B216BD5005F8}"/>
              </a:ext>
            </a:extLst>
          </p:cNvPr>
          <p:cNvGraphicFramePr>
            <a:graphicFrameLocks noGrp="1" noChangeAspect="1"/>
          </p:cNvGraphicFramePr>
          <p:nvPr/>
        </p:nvGraphicFramePr>
        <p:xfrm>
          <a:off x="11482059" y="4067576"/>
          <a:ext cx="1507808" cy="1272213"/>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3" name="Object 2">
                        <a:extLst>
                          <a:ext uri="{FF2B5EF4-FFF2-40B4-BE49-F238E27FC236}">
                            <a16:creationId xmlns:a16="http://schemas.microsoft.com/office/drawing/2014/main" id="{21D42EC9-529E-546A-CB21-B216BD5005F8}"/>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2059" y="4067576"/>
                        <a:ext cx="1507808" cy="1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296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DE671A-B713-DB64-4A85-5023719D9771}"/>
              </a:ext>
            </a:extLst>
          </p:cNvPr>
          <p:cNvSpPr>
            <a:spLocks noGrp="1"/>
          </p:cNvSpPr>
          <p:nvPr>
            <p:ph type="body" sz="quarter" idx="10"/>
          </p:nvPr>
        </p:nvSpPr>
        <p:spPr/>
        <p:txBody>
          <a:bodyPr/>
          <a:lstStyle/>
          <a:p>
            <a:r>
              <a:rPr lang="en-GB" dirty="0"/>
              <a:t>Urology</a:t>
            </a:r>
          </a:p>
        </p:txBody>
      </p:sp>
      <p:sp>
        <p:nvSpPr>
          <p:cNvPr id="4" name="TextBox 3">
            <a:extLst>
              <a:ext uri="{FF2B5EF4-FFF2-40B4-BE49-F238E27FC236}">
                <a16:creationId xmlns:a16="http://schemas.microsoft.com/office/drawing/2014/main" id="{9EB69DF0-E5A0-A003-4313-2E4785960AC9}"/>
              </a:ext>
            </a:extLst>
          </p:cNvPr>
          <p:cNvSpPr txBox="1"/>
          <p:nvPr/>
        </p:nvSpPr>
        <p:spPr>
          <a:xfrm>
            <a:off x="691010" y="2802800"/>
            <a:ext cx="18685785" cy="6740307"/>
          </a:xfrm>
          <a:prstGeom prst="rect">
            <a:avLst/>
          </a:prstGeom>
          <a:noFill/>
          <a:ln w="28575">
            <a:solidFill>
              <a:srgbClr val="005ABD"/>
            </a:solidFill>
          </a:ln>
        </p:spPr>
        <p:txBody>
          <a:bodyPr wrap="square" rtlCol="0">
            <a:spAutoFit/>
          </a:bodyPr>
          <a:lstStyle/>
          <a:p>
            <a:pPr marL="298428" indent="-298428">
              <a:buFont typeface="Arial" panose="020B0604020202020204" pitchFamily="34" charset="0"/>
              <a:buChar char="•"/>
            </a:pPr>
            <a:r>
              <a:rPr lang="en-GB" sz="3600" dirty="0">
                <a:latin typeface="Arial" panose="020B0604020202020204" pitchFamily="34" charset="0"/>
              </a:rPr>
              <a:t>Acute scrotal conditions e.g. </a:t>
            </a:r>
            <a:r>
              <a:rPr lang="en-GB" sz="3600" dirty="0" err="1">
                <a:latin typeface="Arial" panose="020B0604020202020204" pitchFamily="34" charset="0"/>
              </a:rPr>
              <a:t>Epididymo</a:t>
            </a:r>
            <a:r>
              <a:rPr lang="en-GB" sz="3600" dirty="0">
                <a:latin typeface="Arial" panose="020B0604020202020204" pitchFamily="34" charset="0"/>
              </a:rPr>
              <a:t>-orchitis</a:t>
            </a:r>
          </a:p>
          <a:p>
            <a:pPr algn="l"/>
            <a:r>
              <a:rPr lang="en-GB" sz="3600" dirty="0">
                <a:latin typeface="ArialMT"/>
              </a:rPr>
              <a:t>• </a:t>
            </a:r>
            <a:r>
              <a:rPr lang="en-GB" sz="3600" dirty="0">
                <a:latin typeface="Arial" panose="020B0604020202020204" pitchFamily="34" charset="0"/>
              </a:rPr>
              <a:t>Priapism</a:t>
            </a:r>
          </a:p>
          <a:p>
            <a:pPr algn="l"/>
            <a:r>
              <a:rPr lang="en-GB" sz="3600" dirty="0">
                <a:latin typeface="ArialMT"/>
              </a:rPr>
              <a:t>• </a:t>
            </a:r>
            <a:r>
              <a:rPr lang="en-GB" sz="3600" dirty="0">
                <a:latin typeface="Arial" panose="020B0604020202020204" pitchFamily="34" charset="0"/>
              </a:rPr>
              <a:t>Acute urinary retention – established OP pathway </a:t>
            </a:r>
          </a:p>
          <a:p>
            <a:pPr algn="l"/>
            <a:r>
              <a:rPr lang="en-GB" sz="3600" dirty="0">
                <a:latin typeface="ArialMT"/>
              </a:rPr>
              <a:t>• </a:t>
            </a:r>
            <a:r>
              <a:rPr lang="en-GB" sz="3600" dirty="0">
                <a:latin typeface="Arial" panose="020B0604020202020204" pitchFamily="34" charset="0"/>
              </a:rPr>
              <a:t>Renal colic – established CT pathway</a:t>
            </a:r>
          </a:p>
          <a:p>
            <a:pPr algn="l"/>
            <a:r>
              <a:rPr lang="en-GB" sz="3600" dirty="0">
                <a:latin typeface="ArialMT"/>
              </a:rPr>
              <a:t>• </a:t>
            </a:r>
            <a:r>
              <a:rPr lang="en-GB" sz="3600" dirty="0">
                <a:latin typeface="Arial" panose="020B0604020202020204" pitchFamily="34" charset="0"/>
              </a:rPr>
              <a:t>Macroscopic haematuria – consider ambulatory care  vs admission. ? Upgrade required to Cancer pathway</a:t>
            </a:r>
          </a:p>
          <a:p>
            <a:pPr algn="l"/>
            <a:r>
              <a:rPr lang="en-GB" sz="3600" dirty="0">
                <a:latin typeface="ArialMT"/>
              </a:rPr>
              <a:t>• </a:t>
            </a:r>
            <a:r>
              <a:rPr lang="en-GB" sz="3600" dirty="0">
                <a:latin typeface="Arial" panose="020B0604020202020204" pitchFamily="34" charset="0"/>
              </a:rPr>
              <a:t>Urinary tract infection with a history of urological intervention</a:t>
            </a:r>
          </a:p>
          <a:p>
            <a:pPr algn="l"/>
            <a:r>
              <a:rPr lang="en-GB" sz="3600" dirty="0">
                <a:latin typeface="ArialMT"/>
              </a:rPr>
              <a:t>• </a:t>
            </a:r>
            <a:r>
              <a:rPr lang="en-GB" sz="3600" dirty="0">
                <a:latin typeface="Arial" panose="020B0604020202020204" pitchFamily="34" charset="0"/>
              </a:rPr>
              <a:t>Genitourinary trauma</a:t>
            </a:r>
          </a:p>
          <a:p>
            <a:pPr algn="l"/>
            <a:r>
              <a:rPr lang="en-GB" sz="3600" dirty="0">
                <a:latin typeface="ArialMT"/>
              </a:rPr>
              <a:t>• </a:t>
            </a:r>
            <a:r>
              <a:rPr lang="en-GB" sz="3600" dirty="0">
                <a:latin typeface="Arial" panose="020B0604020202020204" pitchFamily="34" charset="0"/>
              </a:rPr>
              <a:t>Paraphimosis</a:t>
            </a:r>
          </a:p>
          <a:p>
            <a:pPr algn="l"/>
            <a:r>
              <a:rPr lang="en-GB" sz="3600" dirty="0">
                <a:latin typeface="ArialMT"/>
              </a:rPr>
              <a:t>• </a:t>
            </a:r>
            <a:r>
              <a:rPr lang="en-GB" sz="3600" dirty="0">
                <a:latin typeface="Arial" panose="020B0604020202020204" pitchFamily="34" charset="0"/>
              </a:rPr>
              <a:t>Fournier's Gangrene</a:t>
            </a:r>
          </a:p>
          <a:p>
            <a:pPr algn="l"/>
            <a:r>
              <a:rPr lang="en-GB" sz="3600" dirty="0">
                <a:latin typeface="ArialMT"/>
              </a:rPr>
              <a:t>• </a:t>
            </a:r>
            <a:r>
              <a:rPr lang="en-GB" sz="3600" dirty="0">
                <a:latin typeface="Arial" panose="020B0604020202020204" pitchFamily="34" charset="0"/>
              </a:rPr>
              <a:t>Penile injury</a:t>
            </a:r>
          </a:p>
          <a:p>
            <a:pPr marL="571500" indent="-571500" algn="l">
              <a:buFont typeface="Arial" panose="020B0604020202020204" pitchFamily="34" charset="0"/>
              <a:buChar char="•"/>
            </a:pPr>
            <a:r>
              <a:rPr lang="en-GB" sz="3600" dirty="0">
                <a:latin typeface="Arial" panose="020B0604020202020204" pitchFamily="34" charset="0"/>
              </a:rPr>
              <a:t>Pyelonephritis (age dependent) </a:t>
            </a:r>
          </a:p>
        </p:txBody>
      </p:sp>
    </p:spTree>
    <p:extLst>
      <p:ext uri="{BB962C8B-B14F-4D97-AF65-F5344CB8AC3E}">
        <p14:creationId xmlns:p14="http://schemas.microsoft.com/office/powerpoint/2010/main" val="336151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CB6EF-EAFD-13BE-2875-E68707FDA12C}"/>
              </a:ext>
            </a:extLst>
          </p:cNvPr>
          <p:cNvSpPr>
            <a:spLocks noGrp="1"/>
          </p:cNvSpPr>
          <p:nvPr>
            <p:ph type="body" sz="quarter" idx="10"/>
          </p:nvPr>
        </p:nvSpPr>
        <p:spPr>
          <a:xfrm>
            <a:off x="665842" y="186782"/>
            <a:ext cx="7874634" cy="1110661"/>
          </a:xfrm>
        </p:spPr>
        <p:txBody>
          <a:bodyPr/>
          <a:lstStyle/>
          <a:p>
            <a:r>
              <a:rPr lang="en-GB" dirty="0"/>
              <a:t>Visiting specialties</a:t>
            </a:r>
          </a:p>
        </p:txBody>
      </p:sp>
      <p:sp>
        <p:nvSpPr>
          <p:cNvPr id="5" name="Text Placeholder 4">
            <a:extLst>
              <a:ext uri="{FF2B5EF4-FFF2-40B4-BE49-F238E27FC236}">
                <a16:creationId xmlns:a16="http://schemas.microsoft.com/office/drawing/2014/main" id="{D6EF6E1C-7D70-239B-E547-C92E0A5A8A99}"/>
              </a:ext>
            </a:extLst>
          </p:cNvPr>
          <p:cNvSpPr>
            <a:spLocks noGrp="1"/>
          </p:cNvSpPr>
          <p:nvPr>
            <p:ph type="body" idx="12"/>
          </p:nvPr>
        </p:nvSpPr>
        <p:spPr/>
        <p:txBody>
          <a:bodyPr/>
          <a:lstStyle/>
          <a:p>
            <a:endParaRPr lang="en-GB"/>
          </a:p>
        </p:txBody>
      </p:sp>
      <p:graphicFrame>
        <p:nvGraphicFramePr>
          <p:cNvPr id="4" name="Table 3">
            <a:extLst>
              <a:ext uri="{FF2B5EF4-FFF2-40B4-BE49-F238E27FC236}">
                <a16:creationId xmlns:a16="http://schemas.microsoft.com/office/drawing/2014/main" id="{A84FE9F6-1297-E6C7-C34D-DBEB0985AD01}"/>
              </a:ext>
            </a:extLst>
          </p:cNvPr>
          <p:cNvGraphicFramePr>
            <a:graphicFrameLocks noGrp="1"/>
          </p:cNvGraphicFramePr>
          <p:nvPr>
            <p:extLst>
              <p:ext uri="{D42A27DB-BD31-4B8C-83A1-F6EECF244321}">
                <p14:modId xmlns:p14="http://schemas.microsoft.com/office/powerpoint/2010/main" val="2568049488"/>
              </p:ext>
            </p:extLst>
          </p:nvPr>
        </p:nvGraphicFramePr>
        <p:xfrm>
          <a:off x="316640" y="1594883"/>
          <a:ext cx="19548977" cy="9527685"/>
        </p:xfrm>
        <a:graphic>
          <a:graphicData uri="http://schemas.openxmlformats.org/drawingml/2006/table">
            <a:tbl>
              <a:tblPr firstRow="1" firstCol="1" bandRow="1">
                <a:tableStyleId>{F5AB1C69-6EDB-4FF4-983F-18BD219EF322}</a:tableStyleId>
              </a:tblPr>
              <a:tblGrid>
                <a:gridCol w="2927526">
                  <a:extLst>
                    <a:ext uri="{9D8B030D-6E8A-4147-A177-3AD203B41FA5}">
                      <a16:colId xmlns:a16="http://schemas.microsoft.com/office/drawing/2014/main" val="3784923207"/>
                    </a:ext>
                  </a:extLst>
                </a:gridCol>
                <a:gridCol w="1239890">
                  <a:extLst>
                    <a:ext uri="{9D8B030D-6E8A-4147-A177-3AD203B41FA5}">
                      <a16:colId xmlns:a16="http://schemas.microsoft.com/office/drawing/2014/main" val="927931067"/>
                    </a:ext>
                  </a:extLst>
                </a:gridCol>
                <a:gridCol w="1240800">
                  <a:extLst>
                    <a:ext uri="{9D8B030D-6E8A-4147-A177-3AD203B41FA5}">
                      <a16:colId xmlns:a16="http://schemas.microsoft.com/office/drawing/2014/main" val="217524772"/>
                    </a:ext>
                  </a:extLst>
                </a:gridCol>
                <a:gridCol w="1319332">
                  <a:extLst>
                    <a:ext uri="{9D8B030D-6E8A-4147-A177-3AD203B41FA5}">
                      <a16:colId xmlns:a16="http://schemas.microsoft.com/office/drawing/2014/main" val="1626092047"/>
                    </a:ext>
                  </a:extLst>
                </a:gridCol>
                <a:gridCol w="1350746">
                  <a:extLst>
                    <a:ext uri="{9D8B030D-6E8A-4147-A177-3AD203B41FA5}">
                      <a16:colId xmlns:a16="http://schemas.microsoft.com/office/drawing/2014/main" val="637836050"/>
                    </a:ext>
                  </a:extLst>
                </a:gridCol>
                <a:gridCol w="1397863">
                  <a:extLst>
                    <a:ext uri="{9D8B030D-6E8A-4147-A177-3AD203B41FA5}">
                      <a16:colId xmlns:a16="http://schemas.microsoft.com/office/drawing/2014/main" val="170705917"/>
                    </a:ext>
                  </a:extLst>
                </a:gridCol>
                <a:gridCol w="10072820">
                  <a:extLst>
                    <a:ext uri="{9D8B030D-6E8A-4147-A177-3AD203B41FA5}">
                      <a16:colId xmlns:a16="http://schemas.microsoft.com/office/drawing/2014/main" val="367973267"/>
                    </a:ext>
                  </a:extLst>
                </a:gridCol>
              </a:tblGrid>
              <a:tr h="270358">
                <a:tc>
                  <a:txBody>
                    <a:bodyPr/>
                    <a:lstStyle/>
                    <a:p>
                      <a:pPr algn="ctr">
                        <a:lnSpc>
                          <a:spcPct val="115000"/>
                        </a:lnSpc>
                      </a:pPr>
                      <a:r>
                        <a:rPr lang="en-GB" sz="1600" kern="100" dirty="0">
                          <a:effectLst/>
                        </a:rPr>
                        <a:t>Specialty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gn="ctr">
                        <a:lnSpc>
                          <a:spcPct val="115000"/>
                        </a:lnSpc>
                      </a:pPr>
                      <a:r>
                        <a:rPr lang="en-GB" sz="1600" kern="100" dirty="0">
                          <a:effectLst/>
                        </a:rPr>
                        <a:t>Mon</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gn="ctr">
                        <a:lnSpc>
                          <a:spcPct val="115000"/>
                        </a:lnSpc>
                      </a:pPr>
                      <a:r>
                        <a:rPr lang="en-GB" sz="1600" kern="100" dirty="0">
                          <a:effectLst/>
                        </a:rPr>
                        <a:t>Tues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gn="ctr">
                        <a:lnSpc>
                          <a:spcPct val="115000"/>
                        </a:lnSpc>
                      </a:pPr>
                      <a:r>
                        <a:rPr lang="en-GB" sz="1600" kern="100" dirty="0">
                          <a:effectLst/>
                        </a:rPr>
                        <a:t>Wed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gn="ctr">
                        <a:lnSpc>
                          <a:spcPct val="115000"/>
                        </a:lnSpc>
                      </a:pPr>
                      <a:r>
                        <a:rPr lang="en-GB" sz="1600" kern="100" dirty="0">
                          <a:effectLst/>
                        </a:rPr>
                        <a:t>Thurs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gn="ctr">
                        <a:lnSpc>
                          <a:spcPct val="115000"/>
                        </a:lnSpc>
                      </a:pPr>
                      <a:r>
                        <a:rPr lang="en-GB" sz="1600" kern="100" dirty="0">
                          <a:effectLst/>
                        </a:rPr>
                        <a:t>Fri</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gn="ctr">
                        <a:lnSpc>
                          <a:spcPct val="115000"/>
                        </a:lnSpc>
                      </a:pPr>
                      <a:r>
                        <a:rPr lang="en-GB" sz="1600" kern="100">
                          <a:effectLst/>
                        </a:rPr>
                        <a:t>Provider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3682678130"/>
                  </a:ext>
                </a:extLst>
              </a:tr>
              <a:tr h="1426344">
                <a:tc>
                  <a:txBody>
                    <a:bodyPr/>
                    <a:lstStyle/>
                    <a:p>
                      <a:pPr>
                        <a:lnSpc>
                          <a:spcPct val="115000"/>
                        </a:lnSpc>
                      </a:pPr>
                      <a:r>
                        <a:rPr lang="en-GB" sz="1600" kern="100" dirty="0">
                          <a:effectLst/>
                        </a:rPr>
                        <a:t>Cardiac</a:t>
                      </a:r>
                    </a:p>
                    <a:p>
                      <a:pPr>
                        <a:lnSpc>
                          <a:spcPct val="115000"/>
                        </a:lnSpc>
                      </a:pPr>
                      <a:r>
                        <a:rPr lang="en-GB" sz="1600" kern="100" dirty="0">
                          <a:effectLst/>
                        </a:rPr>
                        <a:t>(Electro Physiology Consultant)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Time – AM</a:t>
                      </a:r>
                    </a:p>
                    <a:p>
                      <a:pPr>
                        <a:lnSpc>
                          <a:spcPct val="115000"/>
                        </a:lnSpc>
                      </a:pPr>
                      <a:r>
                        <a:rPr lang="en-GB" sz="1600" kern="100">
                          <a:effectLst/>
                        </a:rPr>
                        <a:t>2 hours (11:00 – 13:00) Ward Cover.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Time – AM</a:t>
                      </a:r>
                    </a:p>
                    <a:p>
                      <a:pPr>
                        <a:lnSpc>
                          <a:spcPct val="115000"/>
                        </a:lnSpc>
                      </a:pPr>
                      <a:r>
                        <a:rPr lang="en-GB" sz="1600" kern="100">
                          <a:effectLst/>
                        </a:rPr>
                        <a:t>2 hours (11:00 – 13:00) Ward Cover.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gn="ctr">
                        <a:lnSpc>
                          <a:spcPct val="115000"/>
                        </a:lnSpc>
                      </a:pPr>
                      <a:r>
                        <a:rPr lang="en-GB" sz="1600" kern="100">
                          <a:effectLst/>
                        </a:rPr>
                        <a:t>MFT (South and MRI)</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4161372858"/>
                  </a:ext>
                </a:extLst>
              </a:tr>
              <a:tr h="270358">
                <a:tc>
                  <a:txBody>
                    <a:bodyPr/>
                    <a:lstStyle/>
                    <a:p>
                      <a:pPr>
                        <a:lnSpc>
                          <a:spcPct val="115000"/>
                        </a:lnSpc>
                      </a:pPr>
                      <a:r>
                        <a:rPr lang="en-GB" sz="1600" kern="100">
                          <a:effectLst/>
                        </a:rPr>
                        <a:t>Obs &amp; Gynae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4024811214"/>
                  </a:ext>
                </a:extLst>
              </a:tr>
              <a:tr h="270358">
                <a:tc>
                  <a:txBody>
                    <a:bodyPr/>
                    <a:lstStyle/>
                    <a:p>
                      <a:pPr>
                        <a:lnSpc>
                          <a:spcPct val="115000"/>
                        </a:lnSpc>
                      </a:pPr>
                      <a:r>
                        <a:rPr lang="en-GB" sz="1600" kern="100">
                          <a:effectLst/>
                        </a:rPr>
                        <a:t>Neurology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1 session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1 session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1 session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1 session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Salford Care Organisation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1875271903"/>
                  </a:ext>
                </a:extLst>
              </a:tr>
              <a:tr h="270358">
                <a:tc>
                  <a:txBody>
                    <a:bodyPr/>
                    <a:lstStyle/>
                    <a:p>
                      <a:pPr>
                        <a:lnSpc>
                          <a:spcPct val="115000"/>
                        </a:lnSpc>
                      </a:pPr>
                      <a:r>
                        <a:rPr lang="en-GB" sz="1600" kern="100">
                          <a:effectLst/>
                        </a:rPr>
                        <a:t>Oral</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2611675746"/>
                  </a:ext>
                </a:extLst>
              </a:tr>
              <a:tr h="559355">
                <a:tc>
                  <a:txBody>
                    <a:bodyPr/>
                    <a:lstStyle/>
                    <a:p>
                      <a:pPr>
                        <a:lnSpc>
                          <a:spcPct val="115000"/>
                        </a:lnSpc>
                      </a:pPr>
                      <a:r>
                        <a:rPr lang="en-GB" sz="1600" kern="100">
                          <a:effectLst/>
                        </a:rPr>
                        <a:t>Urology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1 oncology session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1 oncology session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Christies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2294428152"/>
                  </a:ext>
                </a:extLst>
              </a:tr>
              <a:tr h="270358">
                <a:tc>
                  <a:txBody>
                    <a:bodyPr/>
                    <a:lstStyle/>
                    <a:p>
                      <a:pPr>
                        <a:lnSpc>
                          <a:spcPct val="115000"/>
                        </a:lnSpc>
                      </a:pPr>
                      <a:r>
                        <a:rPr lang="en-GB" sz="1600" kern="100" dirty="0">
                          <a:effectLst/>
                        </a:rPr>
                        <a:t>Paediatric orthopaedics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RMCH (MFT)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3505224779"/>
                  </a:ext>
                </a:extLst>
              </a:tr>
              <a:tr h="270358">
                <a:tc>
                  <a:txBody>
                    <a:bodyPr/>
                    <a:lstStyle/>
                    <a:p>
                      <a:pPr>
                        <a:lnSpc>
                          <a:spcPct val="115000"/>
                        </a:lnSpc>
                      </a:pPr>
                      <a:r>
                        <a:rPr lang="en-GB" sz="1600" kern="100">
                          <a:effectLst/>
                        </a:rPr>
                        <a:t>General Surgery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658661384"/>
                  </a:ext>
                </a:extLst>
              </a:tr>
              <a:tr h="270358">
                <a:tc>
                  <a:txBody>
                    <a:bodyPr/>
                    <a:lstStyle/>
                    <a:p>
                      <a:pPr>
                        <a:lnSpc>
                          <a:spcPct val="115000"/>
                        </a:lnSpc>
                      </a:pPr>
                      <a:r>
                        <a:rPr lang="en-GB" sz="1600" kern="100">
                          <a:effectLst/>
                        </a:rPr>
                        <a:t>Gastroenterology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1970184729"/>
                  </a:ext>
                </a:extLst>
              </a:tr>
              <a:tr h="270358">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2081302328"/>
                  </a:ext>
                </a:extLst>
              </a:tr>
              <a:tr h="1434742">
                <a:tc>
                  <a:txBody>
                    <a:bodyPr/>
                    <a:lstStyle/>
                    <a:p>
                      <a:pPr>
                        <a:lnSpc>
                          <a:spcPct val="115000"/>
                        </a:lnSpc>
                      </a:pPr>
                      <a:r>
                        <a:rPr lang="en-GB" sz="1600" kern="100">
                          <a:effectLst/>
                        </a:rPr>
                        <a:t>Enteral feeding – Abbott for Inpatients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As required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As required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As required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Abbott Nutrition. When patients require training on enteral feeding tubes and pumps, Abbott Nurse Advisor will visit the ward as requested. They inform the Dietitians and ward staff of outcome. This is ad hoc and available Monday-Friday 9am-5pm, as requested. Training is usually completed within 2 working days of request. They add a sticker into medical notes with info.</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1728785129"/>
                  </a:ext>
                </a:extLst>
              </a:tr>
              <a:tr h="1218834">
                <a:tc>
                  <a:txBody>
                    <a:bodyPr/>
                    <a:lstStyle/>
                    <a:p>
                      <a:pPr>
                        <a:lnSpc>
                          <a:spcPct val="115000"/>
                        </a:lnSpc>
                      </a:pPr>
                      <a:r>
                        <a:rPr lang="en-GB" sz="1600" kern="100">
                          <a:effectLst/>
                        </a:rPr>
                        <a:t>Enteral feeding- Nutricia</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As required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As required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As required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a:effectLst/>
                        </a:rPr>
                        <a:t>Nutricia Nutrition. When patients require training on enteral feeding tubes and pumps who live in Derbyshire, they will visit the ward as requested. This does not happen frequently; they would inform Chesterfield Dietitians of the outcome who would update Stockport Dietetics. This is a Monday-Friday service.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2919783441"/>
                  </a:ext>
                </a:extLst>
              </a:tr>
              <a:tr h="1362773">
                <a:tc>
                  <a:txBody>
                    <a:bodyPr/>
                    <a:lstStyle/>
                    <a:p>
                      <a:pPr>
                        <a:lnSpc>
                          <a:spcPct val="115000"/>
                        </a:lnSpc>
                      </a:pPr>
                      <a:r>
                        <a:rPr lang="en-GB" sz="1600" kern="100" dirty="0">
                          <a:effectLst/>
                        </a:rPr>
                        <a:t>Enteral feeding- Abbott for Community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As required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1600" kern="100" dirty="0">
                          <a:effectLst/>
                        </a:rPr>
                        <a:t>Patients on home enteral feeding systems in the community with a Stockport GP have access to an enteral nurse specialist for troubleshooting, training, tube changes, etc. This is ad hoc and available Monday-Friday 9am-5pm and as requested by patients/Community Dietitians. Email to community dietitians if routine, plus a phone call if urgent.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227180067"/>
                  </a:ext>
                </a:extLst>
              </a:tr>
              <a:tr h="1362773">
                <a:tc>
                  <a:txBody>
                    <a:bodyPr/>
                    <a:lstStyle/>
                    <a:p>
                      <a:pPr>
                        <a:lnSpc>
                          <a:spcPct val="115000"/>
                        </a:lnSpc>
                      </a:pPr>
                      <a:r>
                        <a:rPr lang="en-GB" sz="1600" kern="100" dirty="0">
                          <a:effectLst/>
                        </a:rPr>
                        <a:t>Cardio-thoracic</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tc>
                  <a:txBody>
                    <a:bodyPr/>
                    <a:lstStyle/>
                    <a:p>
                      <a:pPr>
                        <a:lnSpc>
                          <a:spcPct val="115000"/>
                        </a:lnSpc>
                      </a:pPr>
                      <a:r>
                        <a:rPr lang="en-GB" sz="2000" kern="1200" dirty="0">
                          <a:solidFill>
                            <a:schemeClr val="dk1"/>
                          </a:solidFill>
                          <a:effectLst/>
                        </a:rPr>
                        <a:t>Clinic once a month</a:t>
                      </a:r>
                      <a:r>
                        <a:rPr lang="en-GB" sz="2000" kern="1200" baseline="0" dirty="0">
                          <a:solidFill>
                            <a:schemeClr val="dk1"/>
                          </a:solidFill>
                          <a:effectLst/>
                        </a:rPr>
                        <a:t> </a:t>
                      </a:r>
                      <a:r>
                        <a:rPr lang="en-GB" sz="2000" kern="1200" dirty="0">
                          <a:solidFill>
                            <a:schemeClr val="dk1"/>
                          </a:solidFill>
                          <a:effectLst/>
                        </a:rPr>
                        <a:t>for pre and post elective cardiac surgical patients,</a:t>
                      </a:r>
                      <a:r>
                        <a:rPr lang="en-GB" sz="2000" kern="1200" baseline="0" dirty="0">
                          <a:solidFill>
                            <a:schemeClr val="dk1"/>
                          </a:solidFill>
                          <a:effectLst/>
                        </a:rPr>
                        <a:t> </a:t>
                      </a:r>
                      <a:r>
                        <a:rPr lang="en-GB" sz="2000" kern="1200" dirty="0">
                          <a:solidFill>
                            <a:schemeClr val="dk1"/>
                          </a:solidFill>
                          <a:effectLst/>
                        </a:rPr>
                        <a:t>referred from SHH cardio OP.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891" marR="37891"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2594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2CDAA-326F-8B53-7248-B28DA502E009}"/>
              </a:ext>
            </a:extLst>
          </p:cNvPr>
          <p:cNvSpPr>
            <a:spLocks noGrp="1"/>
          </p:cNvSpPr>
          <p:nvPr>
            <p:ph type="body" sz="quarter" idx="10"/>
          </p:nvPr>
        </p:nvSpPr>
        <p:spPr/>
        <p:txBody>
          <a:bodyPr/>
          <a:lstStyle/>
          <a:p>
            <a:r>
              <a:rPr lang="en-GB" dirty="0"/>
              <a:t>Ward allocation </a:t>
            </a:r>
          </a:p>
        </p:txBody>
      </p:sp>
      <p:graphicFrame>
        <p:nvGraphicFramePr>
          <p:cNvPr id="3" name="Table 2">
            <a:extLst>
              <a:ext uri="{FF2B5EF4-FFF2-40B4-BE49-F238E27FC236}">
                <a16:creationId xmlns:a16="http://schemas.microsoft.com/office/drawing/2014/main" id="{4B5D9C00-E113-2305-3CC5-6ADE921FF3EC}"/>
              </a:ext>
            </a:extLst>
          </p:cNvPr>
          <p:cNvGraphicFramePr>
            <a:graphicFrameLocks noGrp="1"/>
          </p:cNvGraphicFramePr>
          <p:nvPr/>
        </p:nvGraphicFramePr>
        <p:xfrm>
          <a:off x="2491361" y="2556856"/>
          <a:ext cx="13737012" cy="7138500"/>
        </p:xfrm>
        <a:graphic>
          <a:graphicData uri="http://schemas.openxmlformats.org/drawingml/2006/table">
            <a:tbl>
              <a:tblPr firstRow="1" bandRow="1">
                <a:tableStyleId>{69012ECD-51FC-41F1-AA8D-1B2483CD663E}</a:tableStyleId>
              </a:tblPr>
              <a:tblGrid>
                <a:gridCol w="4579004">
                  <a:extLst>
                    <a:ext uri="{9D8B030D-6E8A-4147-A177-3AD203B41FA5}">
                      <a16:colId xmlns:a16="http://schemas.microsoft.com/office/drawing/2014/main" val="369595903"/>
                    </a:ext>
                  </a:extLst>
                </a:gridCol>
                <a:gridCol w="4579004">
                  <a:extLst>
                    <a:ext uri="{9D8B030D-6E8A-4147-A177-3AD203B41FA5}">
                      <a16:colId xmlns:a16="http://schemas.microsoft.com/office/drawing/2014/main" val="2531788644"/>
                    </a:ext>
                  </a:extLst>
                </a:gridCol>
                <a:gridCol w="4579004">
                  <a:extLst>
                    <a:ext uri="{9D8B030D-6E8A-4147-A177-3AD203B41FA5}">
                      <a16:colId xmlns:a16="http://schemas.microsoft.com/office/drawing/2014/main" val="3015753402"/>
                    </a:ext>
                  </a:extLst>
                </a:gridCol>
              </a:tblGrid>
              <a:tr h="753904">
                <a:tc>
                  <a:txBody>
                    <a:bodyPr/>
                    <a:lstStyle/>
                    <a:p>
                      <a:r>
                        <a:rPr lang="en-GB" sz="2000" dirty="0"/>
                        <a:t>Speciality</a:t>
                      </a:r>
                    </a:p>
                  </a:txBody>
                  <a:tcPr marL="150781" marR="150781" marT="75390" marB="75390"/>
                </a:tc>
                <a:tc>
                  <a:txBody>
                    <a:bodyPr/>
                    <a:lstStyle/>
                    <a:p>
                      <a:r>
                        <a:rPr lang="en-GB" sz="2000" dirty="0"/>
                        <a:t>Primary Ward</a:t>
                      </a:r>
                    </a:p>
                  </a:txBody>
                  <a:tcPr marL="150781" marR="150781" marT="75390" marB="75390"/>
                </a:tc>
                <a:tc>
                  <a:txBody>
                    <a:bodyPr/>
                    <a:lstStyle/>
                    <a:p>
                      <a:r>
                        <a:rPr lang="en-GB" sz="2000" dirty="0"/>
                        <a:t>Secondary Ward (cannot be AMU or ED)</a:t>
                      </a:r>
                    </a:p>
                  </a:txBody>
                  <a:tcPr marL="150781" marR="150781" marT="75390" marB="75390"/>
                </a:tc>
                <a:extLst>
                  <a:ext uri="{0D108BD9-81ED-4DB2-BD59-A6C34878D82A}">
                    <a16:rowId xmlns:a16="http://schemas.microsoft.com/office/drawing/2014/main" val="701618952"/>
                  </a:ext>
                </a:extLst>
              </a:tr>
              <a:tr h="452342">
                <a:tc>
                  <a:txBody>
                    <a:bodyPr/>
                    <a:lstStyle/>
                    <a:p>
                      <a:r>
                        <a:rPr lang="en-GB" sz="2000" dirty="0"/>
                        <a:t>Obstetrics </a:t>
                      </a:r>
                    </a:p>
                  </a:txBody>
                  <a:tcPr marL="150781" marR="150781" marT="75390" marB="75390"/>
                </a:tc>
                <a:tc>
                  <a:txBody>
                    <a:bodyPr/>
                    <a:lstStyle/>
                    <a:p>
                      <a:r>
                        <a:rPr lang="en-GB" sz="2000" dirty="0"/>
                        <a:t>Maternity wards</a:t>
                      </a:r>
                    </a:p>
                  </a:txBody>
                  <a:tcPr marL="150781" marR="150781" marT="75390" marB="75390"/>
                </a:tc>
                <a:tc>
                  <a:txBody>
                    <a:bodyPr/>
                    <a:lstStyle/>
                    <a:p>
                      <a:r>
                        <a:rPr lang="en-GB" sz="2000" dirty="0"/>
                        <a:t>N/A</a:t>
                      </a:r>
                    </a:p>
                  </a:txBody>
                  <a:tcPr marL="150781" marR="150781" marT="75390" marB="75390"/>
                </a:tc>
                <a:extLst>
                  <a:ext uri="{0D108BD9-81ED-4DB2-BD59-A6C34878D82A}">
                    <a16:rowId xmlns:a16="http://schemas.microsoft.com/office/drawing/2014/main" val="3711331319"/>
                  </a:ext>
                </a:extLst>
              </a:tr>
              <a:tr h="452342">
                <a:tc>
                  <a:txBody>
                    <a:bodyPr/>
                    <a:lstStyle/>
                    <a:p>
                      <a:r>
                        <a:rPr lang="en-GB" sz="2000" dirty="0"/>
                        <a:t>Gynaecology</a:t>
                      </a:r>
                    </a:p>
                  </a:txBody>
                  <a:tcPr marL="150781" marR="150781" marT="75390" marB="75390"/>
                </a:tc>
                <a:tc>
                  <a:txBody>
                    <a:bodyPr/>
                    <a:lstStyle/>
                    <a:p>
                      <a:r>
                        <a:rPr lang="en-GB" sz="2000" dirty="0"/>
                        <a:t>Jasmin Ward </a:t>
                      </a:r>
                    </a:p>
                  </a:txBody>
                  <a:tcPr marL="150781" marR="150781" marT="75390" marB="75390"/>
                </a:tc>
                <a:tc>
                  <a:txBody>
                    <a:bodyPr/>
                    <a:lstStyle/>
                    <a:p>
                      <a:r>
                        <a:rPr lang="en-GB" sz="2000" dirty="0"/>
                        <a:t>Outliers</a:t>
                      </a:r>
                    </a:p>
                  </a:txBody>
                  <a:tcPr marL="150781" marR="150781" marT="75390" marB="75390"/>
                </a:tc>
                <a:extLst>
                  <a:ext uri="{0D108BD9-81ED-4DB2-BD59-A6C34878D82A}">
                    <a16:rowId xmlns:a16="http://schemas.microsoft.com/office/drawing/2014/main" val="968305840"/>
                  </a:ext>
                </a:extLst>
              </a:tr>
              <a:tr h="452342">
                <a:tc>
                  <a:txBody>
                    <a:bodyPr/>
                    <a:lstStyle/>
                    <a:p>
                      <a:r>
                        <a:rPr lang="en-GB" sz="2000" dirty="0"/>
                        <a:t>General Medicine </a:t>
                      </a:r>
                    </a:p>
                  </a:txBody>
                  <a:tcPr marL="150781" marR="150781" marT="75390" marB="75390"/>
                </a:tc>
                <a:tc>
                  <a:txBody>
                    <a:bodyPr/>
                    <a:lstStyle/>
                    <a:p>
                      <a:r>
                        <a:rPr lang="en-GB" sz="2000" dirty="0"/>
                        <a:t>AMU</a:t>
                      </a:r>
                    </a:p>
                  </a:txBody>
                  <a:tcPr marL="150781" marR="150781" marT="75390" marB="75390"/>
                </a:tc>
                <a:tc>
                  <a:txBody>
                    <a:bodyPr/>
                    <a:lstStyle/>
                    <a:p>
                      <a:r>
                        <a:rPr lang="en-GB" sz="2000" dirty="0"/>
                        <a:t>Speciality wards </a:t>
                      </a:r>
                    </a:p>
                  </a:txBody>
                  <a:tcPr marL="150781" marR="150781" marT="75390" marB="75390"/>
                </a:tc>
                <a:extLst>
                  <a:ext uri="{0D108BD9-81ED-4DB2-BD59-A6C34878D82A}">
                    <a16:rowId xmlns:a16="http://schemas.microsoft.com/office/drawing/2014/main" val="3821286091"/>
                  </a:ext>
                </a:extLst>
              </a:tr>
              <a:tr h="452342">
                <a:tc>
                  <a:txBody>
                    <a:bodyPr/>
                    <a:lstStyle/>
                    <a:p>
                      <a:r>
                        <a:rPr lang="en-GB" sz="2000" dirty="0"/>
                        <a:t>Respiratory </a:t>
                      </a:r>
                    </a:p>
                  </a:txBody>
                  <a:tcPr marL="150781" marR="150781" marT="75390" marB="75390"/>
                </a:tc>
                <a:tc>
                  <a:txBody>
                    <a:bodyPr/>
                    <a:lstStyle/>
                    <a:p>
                      <a:r>
                        <a:rPr lang="en-GB" sz="2000" dirty="0"/>
                        <a:t>AMU</a:t>
                      </a:r>
                    </a:p>
                  </a:txBody>
                  <a:tcPr marL="150781" marR="150781" marT="75390" marB="75390"/>
                </a:tc>
                <a:tc>
                  <a:txBody>
                    <a:bodyPr/>
                    <a:lstStyle/>
                    <a:p>
                      <a:r>
                        <a:rPr lang="en-GB" sz="2000" dirty="0"/>
                        <a:t>A3</a:t>
                      </a:r>
                    </a:p>
                  </a:txBody>
                  <a:tcPr marL="150781" marR="150781" marT="75390" marB="75390"/>
                </a:tc>
                <a:extLst>
                  <a:ext uri="{0D108BD9-81ED-4DB2-BD59-A6C34878D82A}">
                    <a16:rowId xmlns:a16="http://schemas.microsoft.com/office/drawing/2014/main" val="961031609"/>
                  </a:ext>
                </a:extLst>
              </a:tr>
              <a:tr h="452342">
                <a:tc>
                  <a:txBody>
                    <a:bodyPr/>
                    <a:lstStyle/>
                    <a:p>
                      <a:r>
                        <a:rPr lang="en-GB" sz="2000" dirty="0"/>
                        <a:t>Gastro </a:t>
                      </a:r>
                    </a:p>
                  </a:txBody>
                  <a:tcPr marL="150781" marR="150781" marT="75390" marB="75390"/>
                </a:tc>
                <a:tc>
                  <a:txBody>
                    <a:bodyPr/>
                    <a:lstStyle/>
                    <a:p>
                      <a:r>
                        <a:rPr lang="en-GB" sz="2000" dirty="0"/>
                        <a:t>AMU</a:t>
                      </a:r>
                    </a:p>
                  </a:txBody>
                  <a:tcPr marL="150781" marR="150781" marT="75390" marB="75390"/>
                </a:tc>
                <a:tc>
                  <a:txBody>
                    <a:bodyPr/>
                    <a:lstStyle/>
                    <a:p>
                      <a:r>
                        <a:rPr lang="en-GB" sz="2000"/>
                        <a:t>D1</a:t>
                      </a:r>
                      <a:endParaRPr lang="en-GB" sz="2000" dirty="0"/>
                    </a:p>
                  </a:txBody>
                  <a:tcPr marL="150781" marR="150781" marT="75390" marB="75390"/>
                </a:tc>
                <a:extLst>
                  <a:ext uri="{0D108BD9-81ED-4DB2-BD59-A6C34878D82A}">
                    <a16:rowId xmlns:a16="http://schemas.microsoft.com/office/drawing/2014/main" val="3121619333"/>
                  </a:ext>
                </a:extLst>
              </a:tr>
              <a:tr h="452342">
                <a:tc>
                  <a:txBody>
                    <a:bodyPr/>
                    <a:lstStyle/>
                    <a:p>
                      <a:r>
                        <a:rPr lang="en-GB" sz="2000" dirty="0"/>
                        <a:t>Frailty</a:t>
                      </a:r>
                    </a:p>
                  </a:txBody>
                  <a:tcPr marL="150781" marR="150781" marT="75390" marB="75390"/>
                </a:tc>
                <a:tc>
                  <a:txBody>
                    <a:bodyPr/>
                    <a:lstStyle/>
                    <a:p>
                      <a:r>
                        <a:rPr lang="en-GB" sz="2000" dirty="0"/>
                        <a:t>AFU</a:t>
                      </a:r>
                    </a:p>
                  </a:txBody>
                  <a:tcPr marL="150781" marR="150781" marT="75390" marB="75390"/>
                </a:tc>
                <a:tc>
                  <a:txBody>
                    <a:bodyPr/>
                    <a:lstStyle/>
                    <a:p>
                      <a:r>
                        <a:rPr lang="en-GB" sz="2000" dirty="0"/>
                        <a:t>E2</a:t>
                      </a:r>
                    </a:p>
                  </a:txBody>
                  <a:tcPr marL="150781" marR="150781" marT="75390" marB="75390"/>
                </a:tc>
                <a:extLst>
                  <a:ext uri="{0D108BD9-81ED-4DB2-BD59-A6C34878D82A}">
                    <a16:rowId xmlns:a16="http://schemas.microsoft.com/office/drawing/2014/main" val="59311418"/>
                  </a:ext>
                </a:extLst>
              </a:tr>
              <a:tr h="452342">
                <a:tc>
                  <a:txBody>
                    <a:bodyPr/>
                    <a:lstStyle/>
                    <a:p>
                      <a:r>
                        <a:rPr lang="en-GB" sz="2000" dirty="0"/>
                        <a:t>Cardiology </a:t>
                      </a:r>
                    </a:p>
                  </a:txBody>
                  <a:tcPr marL="150781" marR="150781" marT="75390" marB="75390"/>
                </a:tc>
                <a:tc>
                  <a:txBody>
                    <a:bodyPr/>
                    <a:lstStyle/>
                    <a:p>
                      <a:r>
                        <a:rPr lang="en-GB" sz="2000" dirty="0"/>
                        <a:t>AMU</a:t>
                      </a:r>
                    </a:p>
                  </a:txBody>
                  <a:tcPr marL="150781" marR="150781" marT="75390" marB="753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A11</a:t>
                      </a:r>
                    </a:p>
                  </a:txBody>
                  <a:tcPr marL="150781" marR="150781" marT="75390" marB="75390"/>
                </a:tc>
                <a:extLst>
                  <a:ext uri="{0D108BD9-81ED-4DB2-BD59-A6C34878D82A}">
                    <a16:rowId xmlns:a16="http://schemas.microsoft.com/office/drawing/2014/main" val="1853285570"/>
                  </a:ext>
                </a:extLst>
              </a:tr>
              <a:tr h="452342">
                <a:tc>
                  <a:txBody>
                    <a:bodyPr/>
                    <a:lstStyle/>
                    <a:p>
                      <a:r>
                        <a:rPr lang="en-GB" sz="2000" dirty="0"/>
                        <a:t>Stroke</a:t>
                      </a:r>
                    </a:p>
                  </a:txBody>
                  <a:tcPr marL="150781" marR="150781" marT="75390" marB="75390"/>
                </a:tc>
                <a:tc>
                  <a:txBody>
                    <a:bodyPr/>
                    <a:lstStyle/>
                    <a:p>
                      <a:r>
                        <a:rPr lang="en-GB" sz="2000" dirty="0"/>
                        <a:t>A10 (outliers), E1 (Rehab)</a:t>
                      </a:r>
                    </a:p>
                  </a:txBody>
                  <a:tcPr marL="150781" marR="150781" marT="75390" marB="753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Outliers</a:t>
                      </a:r>
                    </a:p>
                  </a:txBody>
                  <a:tcPr marL="150781" marR="150781" marT="75390" marB="75390"/>
                </a:tc>
                <a:extLst>
                  <a:ext uri="{0D108BD9-81ED-4DB2-BD59-A6C34878D82A}">
                    <a16:rowId xmlns:a16="http://schemas.microsoft.com/office/drawing/2014/main" val="3261417388"/>
                  </a:ext>
                </a:extLst>
              </a:tr>
              <a:tr h="452342">
                <a:tc>
                  <a:txBody>
                    <a:bodyPr/>
                    <a:lstStyle/>
                    <a:p>
                      <a:r>
                        <a:rPr lang="en-GB" sz="2000" dirty="0"/>
                        <a:t>ENT</a:t>
                      </a:r>
                    </a:p>
                  </a:txBody>
                  <a:tcPr marL="150781" marR="150781" marT="75390" marB="75390"/>
                </a:tc>
                <a:tc>
                  <a:txBody>
                    <a:bodyPr/>
                    <a:lstStyle/>
                    <a:p>
                      <a:r>
                        <a:rPr lang="en-GB" sz="2000" dirty="0"/>
                        <a:t>D7</a:t>
                      </a:r>
                    </a:p>
                  </a:txBody>
                  <a:tcPr marL="150781" marR="150781" marT="75390" marB="75390"/>
                </a:tc>
                <a:tc>
                  <a:txBody>
                    <a:bodyPr/>
                    <a:lstStyle/>
                    <a:p>
                      <a:r>
                        <a:rPr lang="en-GB" sz="2000" dirty="0"/>
                        <a:t>D5</a:t>
                      </a:r>
                    </a:p>
                  </a:txBody>
                  <a:tcPr marL="150781" marR="150781" marT="75390" marB="75390"/>
                </a:tc>
                <a:extLst>
                  <a:ext uri="{0D108BD9-81ED-4DB2-BD59-A6C34878D82A}">
                    <a16:rowId xmlns:a16="http://schemas.microsoft.com/office/drawing/2014/main" val="1019316545"/>
                  </a:ext>
                </a:extLst>
              </a:tr>
              <a:tr h="452342">
                <a:tc>
                  <a:txBody>
                    <a:bodyPr/>
                    <a:lstStyle/>
                    <a:p>
                      <a:r>
                        <a:rPr lang="en-GB" sz="2000" dirty="0"/>
                        <a:t>Urology</a:t>
                      </a:r>
                    </a:p>
                  </a:txBody>
                  <a:tcPr marL="150781" marR="150781" marT="75390" marB="75390"/>
                </a:tc>
                <a:tc>
                  <a:txBody>
                    <a:bodyPr/>
                    <a:lstStyle/>
                    <a:p>
                      <a:r>
                        <a:rPr lang="en-GB" sz="2000" dirty="0"/>
                        <a:t>D8</a:t>
                      </a:r>
                    </a:p>
                  </a:txBody>
                  <a:tcPr marL="150781" marR="150781" marT="75390" marB="75390"/>
                </a:tc>
                <a:tc>
                  <a:txBody>
                    <a:bodyPr/>
                    <a:lstStyle/>
                    <a:p>
                      <a:r>
                        <a:rPr lang="en-GB" sz="2000" dirty="0"/>
                        <a:t>D7</a:t>
                      </a:r>
                    </a:p>
                  </a:txBody>
                  <a:tcPr marL="150781" marR="150781" marT="75390" marB="75390"/>
                </a:tc>
                <a:extLst>
                  <a:ext uri="{0D108BD9-81ED-4DB2-BD59-A6C34878D82A}">
                    <a16:rowId xmlns:a16="http://schemas.microsoft.com/office/drawing/2014/main" val="3812961849"/>
                  </a:ext>
                </a:extLst>
              </a:tr>
              <a:tr h="452342">
                <a:tc>
                  <a:txBody>
                    <a:bodyPr/>
                    <a:lstStyle/>
                    <a:p>
                      <a:r>
                        <a:rPr lang="en-GB" sz="2000" dirty="0"/>
                        <a:t>General Surgery </a:t>
                      </a:r>
                    </a:p>
                  </a:txBody>
                  <a:tcPr marL="150781" marR="150781" marT="75390" marB="75390"/>
                </a:tc>
                <a:tc>
                  <a:txBody>
                    <a:bodyPr/>
                    <a:lstStyle/>
                    <a:p>
                      <a:r>
                        <a:rPr lang="en-GB" sz="2000" dirty="0"/>
                        <a:t>D8</a:t>
                      </a:r>
                    </a:p>
                  </a:txBody>
                  <a:tcPr marL="150781" marR="150781" marT="75390" marB="75390"/>
                </a:tc>
                <a:tc>
                  <a:txBody>
                    <a:bodyPr/>
                    <a:lstStyle/>
                    <a:p>
                      <a:r>
                        <a:rPr lang="en-GB" sz="2000" dirty="0"/>
                        <a:t>D5</a:t>
                      </a:r>
                    </a:p>
                  </a:txBody>
                  <a:tcPr marL="150781" marR="150781" marT="75390" marB="75390"/>
                </a:tc>
                <a:extLst>
                  <a:ext uri="{0D108BD9-81ED-4DB2-BD59-A6C34878D82A}">
                    <a16:rowId xmlns:a16="http://schemas.microsoft.com/office/drawing/2014/main" val="3338134569"/>
                  </a:ext>
                </a:extLst>
              </a:tr>
              <a:tr h="452342">
                <a:tc>
                  <a:txBody>
                    <a:bodyPr/>
                    <a:lstStyle/>
                    <a:p>
                      <a:r>
                        <a:rPr lang="en-GB" sz="2000" dirty="0"/>
                        <a:t>Orthopaedic #NOF</a:t>
                      </a:r>
                    </a:p>
                  </a:txBody>
                  <a:tcPr marL="150781" marR="150781" marT="75390" marB="75390"/>
                </a:tc>
                <a:tc>
                  <a:txBody>
                    <a:bodyPr/>
                    <a:lstStyle/>
                    <a:p>
                      <a:r>
                        <a:rPr lang="en-GB" sz="2000" dirty="0"/>
                        <a:t>M4 </a:t>
                      </a:r>
                    </a:p>
                  </a:txBody>
                  <a:tcPr marL="150781" marR="150781" marT="75390" marB="75390"/>
                </a:tc>
                <a:tc>
                  <a:txBody>
                    <a:bodyPr/>
                    <a:lstStyle/>
                    <a:p>
                      <a:r>
                        <a:rPr lang="en-GB" sz="2000" dirty="0"/>
                        <a:t>M6</a:t>
                      </a:r>
                    </a:p>
                  </a:txBody>
                  <a:tcPr marL="150781" marR="150781" marT="75390" marB="75390"/>
                </a:tc>
                <a:extLst>
                  <a:ext uri="{0D108BD9-81ED-4DB2-BD59-A6C34878D82A}">
                    <a16:rowId xmlns:a16="http://schemas.microsoft.com/office/drawing/2014/main" val="1350050502"/>
                  </a:ext>
                </a:extLst>
              </a:tr>
              <a:tr h="452342">
                <a:tc>
                  <a:txBody>
                    <a:bodyPr/>
                    <a:lstStyle/>
                    <a:p>
                      <a:r>
                        <a:rPr lang="en-GB" sz="2000" dirty="0"/>
                        <a:t>Orthopaedic Elective</a:t>
                      </a:r>
                    </a:p>
                  </a:txBody>
                  <a:tcPr marL="150781" marR="150781" marT="75390" marB="75390"/>
                </a:tc>
                <a:tc>
                  <a:txBody>
                    <a:bodyPr/>
                    <a:lstStyle/>
                    <a:p>
                      <a:r>
                        <a:rPr lang="en-GB" sz="2000" dirty="0"/>
                        <a:t>B3</a:t>
                      </a:r>
                    </a:p>
                  </a:txBody>
                  <a:tcPr marL="150781" marR="150781" marT="75390" marB="75390"/>
                </a:tc>
                <a:tc>
                  <a:txBody>
                    <a:bodyPr/>
                    <a:lstStyle/>
                    <a:p>
                      <a:r>
                        <a:rPr lang="en-GB" sz="2000" dirty="0"/>
                        <a:t>NA</a:t>
                      </a:r>
                    </a:p>
                  </a:txBody>
                  <a:tcPr marL="150781" marR="150781" marT="75390" marB="75390"/>
                </a:tc>
                <a:extLst>
                  <a:ext uri="{0D108BD9-81ED-4DB2-BD59-A6C34878D82A}">
                    <a16:rowId xmlns:a16="http://schemas.microsoft.com/office/drawing/2014/main" val="1728536702"/>
                  </a:ext>
                </a:extLst>
              </a:tr>
              <a:tr h="452342">
                <a:tc>
                  <a:txBody>
                    <a:bodyPr/>
                    <a:lstStyle/>
                    <a:p>
                      <a:r>
                        <a:rPr lang="en-GB" sz="2000" dirty="0"/>
                        <a:t>Orthopaedic Trauma</a:t>
                      </a:r>
                    </a:p>
                  </a:txBody>
                  <a:tcPr marL="150781" marR="150781" marT="75390" marB="75390"/>
                </a:tc>
                <a:tc>
                  <a:txBody>
                    <a:bodyPr/>
                    <a:lstStyle/>
                    <a:p>
                      <a:r>
                        <a:rPr lang="en-GB" sz="2000" dirty="0"/>
                        <a:t>M6</a:t>
                      </a:r>
                    </a:p>
                  </a:txBody>
                  <a:tcPr marL="150781" marR="150781" marT="75390" marB="75390"/>
                </a:tc>
                <a:tc>
                  <a:txBody>
                    <a:bodyPr/>
                    <a:lstStyle/>
                    <a:p>
                      <a:r>
                        <a:rPr lang="en-GB" sz="2000" dirty="0"/>
                        <a:t>M6</a:t>
                      </a:r>
                    </a:p>
                  </a:txBody>
                  <a:tcPr marL="150781" marR="150781" marT="75390" marB="75390"/>
                </a:tc>
                <a:extLst>
                  <a:ext uri="{0D108BD9-81ED-4DB2-BD59-A6C34878D82A}">
                    <a16:rowId xmlns:a16="http://schemas.microsoft.com/office/drawing/2014/main" val="2724261476"/>
                  </a:ext>
                </a:extLst>
              </a:tr>
            </a:tbl>
          </a:graphicData>
        </a:graphic>
      </p:graphicFrame>
    </p:spTree>
    <p:extLst>
      <p:ext uri="{BB962C8B-B14F-4D97-AF65-F5344CB8AC3E}">
        <p14:creationId xmlns:p14="http://schemas.microsoft.com/office/powerpoint/2010/main" val="276966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679450" y="1082675"/>
            <a:ext cx="9516616" cy="1259632"/>
          </a:xfrm>
        </p:spPr>
        <p:txBody>
          <a:bodyPr>
            <a:normAutofit/>
          </a:bodyPr>
          <a:lstStyle/>
          <a:p>
            <a:r>
              <a:rPr lang="en-GB" dirty="0"/>
              <a:t>Criteria to stay on AMU</a:t>
            </a:r>
          </a:p>
        </p:txBody>
      </p:sp>
      <p:sp>
        <p:nvSpPr>
          <p:cNvPr id="2" name="Text Placeholder 1">
            <a:extLst>
              <a:ext uri="{FF2B5EF4-FFF2-40B4-BE49-F238E27FC236}">
                <a16:creationId xmlns:a16="http://schemas.microsoft.com/office/drawing/2014/main" id="{225831C7-E947-A54B-C376-6C513634D947}"/>
              </a:ext>
            </a:extLst>
          </p:cNvPr>
          <p:cNvSpPr>
            <a:spLocks noGrp="1"/>
          </p:cNvSpPr>
          <p:nvPr>
            <p:ph type="body" idx="12"/>
          </p:nvPr>
        </p:nvSpPr>
        <p:spPr>
          <a:xfrm>
            <a:off x="665842" y="2846363"/>
            <a:ext cx="12194519" cy="6817251"/>
          </a:xfrm>
        </p:spPr>
        <p:txBody>
          <a:bodyPr/>
          <a:lstStyle/>
          <a:p>
            <a:pPr lvl="0"/>
            <a:r>
              <a:rPr lang="en-GB" dirty="0"/>
              <a:t>Clinically unstable patients with no escalation plan</a:t>
            </a:r>
          </a:p>
          <a:p>
            <a:pPr lvl="0"/>
            <a:r>
              <a:rPr lang="en-GB" dirty="0"/>
              <a:t>Patients on cardiac monitors:</a:t>
            </a:r>
          </a:p>
          <a:p>
            <a:pPr lvl="0"/>
            <a:r>
              <a:rPr lang="en-GB" dirty="0"/>
              <a:t>Arrhythmia</a:t>
            </a:r>
          </a:p>
          <a:p>
            <a:pPr lvl="0"/>
            <a:r>
              <a:rPr lang="en-GB" dirty="0"/>
              <a:t>NSTEMI (48 hours monitoring)</a:t>
            </a:r>
          </a:p>
          <a:p>
            <a:pPr lvl="0"/>
            <a:r>
              <a:rPr lang="en-GB" dirty="0"/>
              <a:t>PE Patients with right heart strain (48 hours monitoring)</a:t>
            </a:r>
          </a:p>
          <a:p>
            <a:pPr lvl="0"/>
            <a:r>
              <a:rPr lang="en-GB" dirty="0" err="1"/>
              <a:t>Hypokalemia</a:t>
            </a:r>
            <a:r>
              <a:rPr lang="en-GB" dirty="0"/>
              <a:t> (k&lt;3.0)</a:t>
            </a:r>
          </a:p>
          <a:p>
            <a:pPr lvl="0"/>
            <a:r>
              <a:rPr lang="en-GB" dirty="0"/>
              <a:t>Patients in DKA/HHS</a:t>
            </a:r>
          </a:p>
          <a:p>
            <a:pPr lvl="0"/>
            <a:r>
              <a:rPr lang="en-GB" dirty="0"/>
              <a:t>Patients on NIV</a:t>
            </a:r>
          </a:p>
          <a:p>
            <a:pPr lvl="0"/>
            <a:r>
              <a:rPr lang="en-GB" dirty="0"/>
              <a:t>End of life care patients (case by case and the reason must be documented by a consultant)</a:t>
            </a:r>
          </a:p>
          <a:p>
            <a:endParaRPr lang="en-GB" dirty="0"/>
          </a:p>
        </p:txBody>
      </p:sp>
    </p:spTree>
    <p:extLst>
      <p:ext uri="{BB962C8B-B14F-4D97-AF65-F5344CB8AC3E}">
        <p14:creationId xmlns:p14="http://schemas.microsoft.com/office/powerpoint/2010/main" val="457003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CCCBF7-020D-FD6F-0B5D-53EC0A7D0AFB}"/>
              </a:ext>
            </a:extLst>
          </p:cNvPr>
          <p:cNvSpPr>
            <a:spLocks noGrp="1"/>
          </p:cNvSpPr>
          <p:nvPr>
            <p:ph type="body" idx="12"/>
          </p:nvPr>
        </p:nvSpPr>
        <p:spPr>
          <a:xfrm>
            <a:off x="665842" y="2846363"/>
            <a:ext cx="12194519" cy="7540526"/>
          </a:xfrm>
        </p:spPr>
        <p:txBody>
          <a:bodyPr/>
          <a:lstStyle/>
          <a:p>
            <a:pPr marL="0" indent="0">
              <a:spcAft>
                <a:spcPts val="600"/>
              </a:spcAft>
              <a:buNone/>
            </a:pPr>
            <a:r>
              <a:rPr lang="en-GB" b="1" dirty="0">
                <a:solidFill>
                  <a:schemeClr val="accent6"/>
                </a:solidFill>
              </a:rPr>
              <a:t>Patients that must go to a speciality Ward</a:t>
            </a:r>
          </a:p>
          <a:p>
            <a:pPr>
              <a:spcAft>
                <a:spcPts val="600"/>
              </a:spcAft>
            </a:pPr>
            <a:endParaRPr lang="en-GB" b="1" dirty="0"/>
          </a:p>
          <a:p>
            <a:pPr>
              <a:spcAft>
                <a:spcPts val="600"/>
              </a:spcAft>
            </a:pPr>
            <a:r>
              <a:rPr lang="en-GB" b="1" dirty="0"/>
              <a:t>Cardiology</a:t>
            </a:r>
            <a:endParaRPr lang="en-GB" dirty="0"/>
          </a:p>
          <a:p>
            <a:pPr lvl="0">
              <a:spcAft>
                <a:spcPts val="600"/>
              </a:spcAft>
            </a:pPr>
            <a:r>
              <a:rPr lang="en-GB" dirty="0"/>
              <a:t>Acute coronary syndrome patients awaiting FTA</a:t>
            </a:r>
          </a:p>
          <a:p>
            <a:pPr lvl="0">
              <a:spcAft>
                <a:spcPts val="600"/>
              </a:spcAft>
            </a:pPr>
            <a:r>
              <a:rPr lang="en-GB" dirty="0"/>
              <a:t>Arrhythmia as the primary issue</a:t>
            </a:r>
          </a:p>
          <a:p>
            <a:pPr>
              <a:spcAft>
                <a:spcPts val="600"/>
              </a:spcAft>
            </a:pPr>
            <a:r>
              <a:rPr lang="en-GB" b="1" dirty="0"/>
              <a:t>Respiratory</a:t>
            </a:r>
            <a:endParaRPr lang="en-GB" dirty="0"/>
          </a:p>
          <a:p>
            <a:pPr lvl="0">
              <a:spcAft>
                <a:spcPts val="600"/>
              </a:spcAft>
            </a:pPr>
            <a:r>
              <a:rPr lang="en-GB" dirty="0"/>
              <a:t>Chest drain </a:t>
            </a:r>
            <a:r>
              <a:rPr lang="en-GB" dirty="0" err="1"/>
              <a:t>insitu</a:t>
            </a:r>
            <a:endParaRPr lang="en-GB" dirty="0"/>
          </a:p>
          <a:p>
            <a:pPr lvl="0">
              <a:spcAft>
                <a:spcPts val="600"/>
              </a:spcAft>
            </a:pPr>
            <a:r>
              <a:rPr lang="en-GB" dirty="0"/>
              <a:t>NIV</a:t>
            </a:r>
          </a:p>
          <a:p>
            <a:pPr>
              <a:spcAft>
                <a:spcPts val="600"/>
              </a:spcAft>
            </a:pPr>
            <a:r>
              <a:rPr lang="en-GB" b="1" dirty="0"/>
              <a:t>Gastroenterology</a:t>
            </a:r>
            <a:endParaRPr lang="en-GB" dirty="0"/>
          </a:p>
          <a:p>
            <a:pPr lvl="0">
              <a:spcAft>
                <a:spcPts val="600"/>
              </a:spcAft>
            </a:pPr>
            <a:r>
              <a:rPr lang="en-GB" dirty="0"/>
              <a:t>Patients with decompensated liver disease</a:t>
            </a:r>
          </a:p>
          <a:p>
            <a:pPr lvl="0">
              <a:spcAft>
                <a:spcPts val="600"/>
              </a:spcAft>
            </a:pPr>
            <a:r>
              <a:rPr lang="en-GB" dirty="0"/>
              <a:t>Patients with ascitic drain in-situ</a:t>
            </a:r>
          </a:p>
          <a:p>
            <a:pPr>
              <a:spcAft>
                <a:spcPts val="600"/>
              </a:spcAft>
            </a:pPr>
            <a:r>
              <a:rPr lang="en-GB" b="1" dirty="0"/>
              <a:t>Endocrinology</a:t>
            </a:r>
            <a:endParaRPr lang="en-GB" dirty="0"/>
          </a:p>
          <a:p>
            <a:pPr lvl="0">
              <a:spcAft>
                <a:spcPts val="600"/>
              </a:spcAft>
            </a:pPr>
            <a:r>
              <a:rPr lang="en-GB" dirty="0"/>
              <a:t>Patients with infected diabetic ulcers/ osteomyelitis</a:t>
            </a:r>
          </a:p>
          <a:p>
            <a:pPr>
              <a:spcAft>
                <a:spcPts val="600"/>
              </a:spcAft>
            </a:pPr>
            <a:endParaRPr lang="en-GB" dirty="0"/>
          </a:p>
          <a:p>
            <a:pPr>
              <a:spcAft>
                <a:spcPts val="600"/>
              </a:spcAft>
            </a:pPr>
            <a:endParaRPr lang="en-GB" dirty="0"/>
          </a:p>
        </p:txBody>
      </p:sp>
      <p:sp>
        <p:nvSpPr>
          <p:cNvPr id="6" name="Text Placeholder 5">
            <a:extLst>
              <a:ext uri="{FF2B5EF4-FFF2-40B4-BE49-F238E27FC236}">
                <a16:creationId xmlns:a16="http://schemas.microsoft.com/office/drawing/2014/main" id="{F6280933-614E-9208-7D48-331935515663}"/>
              </a:ext>
            </a:extLst>
          </p:cNvPr>
          <p:cNvSpPr>
            <a:spLocks noGrp="1"/>
          </p:cNvSpPr>
          <p:nvPr>
            <p:ph type="body" sz="quarter" idx="10"/>
          </p:nvPr>
        </p:nvSpPr>
        <p:spPr>
          <a:xfrm>
            <a:off x="679450" y="1082675"/>
            <a:ext cx="9372600" cy="1110661"/>
          </a:xfrm>
        </p:spPr>
        <p:txBody>
          <a:bodyPr/>
          <a:lstStyle/>
          <a:p>
            <a:r>
              <a:rPr lang="en-GB" dirty="0"/>
              <a:t>Criteria to stay on AMU</a:t>
            </a:r>
          </a:p>
        </p:txBody>
      </p:sp>
    </p:spTree>
    <p:extLst>
      <p:ext uri="{BB962C8B-B14F-4D97-AF65-F5344CB8AC3E}">
        <p14:creationId xmlns:p14="http://schemas.microsoft.com/office/powerpoint/2010/main" val="308919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BEEF059-68ED-0D78-1EA9-A5F19F298D61}"/>
              </a:ext>
            </a:extLst>
          </p:cNvPr>
          <p:cNvSpPr/>
          <p:nvPr/>
        </p:nvSpPr>
        <p:spPr>
          <a:xfrm>
            <a:off x="330970" y="4430539"/>
            <a:ext cx="19514168" cy="5832648"/>
          </a:xfrm>
          <a:prstGeom prst="roundRect">
            <a:avLst>
              <a:gd name="adj" fmla="val 4289"/>
            </a:avLst>
          </a:prstGeom>
          <a:solidFill>
            <a:srgbClr val="CCECFF"/>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4BEEFB8-C1A9-4B00-B498-B1DD4478362A}"/>
              </a:ext>
            </a:extLst>
          </p:cNvPr>
          <p:cNvSpPr/>
          <p:nvPr/>
        </p:nvSpPr>
        <p:spPr>
          <a:xfrm>
            <a:off x="546994" y="4646563"/>
            <a:ext cx="19082120" cy="3207803"/>
          </a:xfrm>
          <a:prstGeom prst="roundRect">
            <a:avLst/>
          </a:prstGeom>
          <a:solidFill>
            <a:schemeClr val="bg1"/>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241C691C-9B53-32B1-8A42-87D91EEAEAE9}"/>
              </a:ext>
            </a:extLst>
          </p:cNvPr>
          <p:cNvSpPr/>
          <p:nvPr/>
        </p:nvSpPr>
        <p:spPr>
          <a:xfrm>
            <a:off x="546994" y="8070390"/>
            <a:ext cx="19082120" cy="2016224"/>
          </a:xfrm>
          <a:prstGeom prst="roundRect">
            <a:avLst/>
          </a:prstGeom>
          <a:solidFill>
            <a:schemeClr val="bg1"/>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74587A6-547C-C3C4-64F9-ADDE1120C1B2}"/>
              </a:ext>
            </a:extLst>
          </p:cNvPr>
          <p:cNvSpPr/>
          <p:nvPr/>
        </p:nvSpPr>
        <p:spPr>
          <a:xfrm>
            <a:off x="679450" y="5726683"/>
            <a:ext cx="792088" cy="740907"/>
          </a:xfrm>
          <a:prstGeom prst="ellipse">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3</a:t>
            </a:r>
          </a:p>
        </p:txBody>
      </p:sp>
      <p:sp>
        <p:nvSpPr>
          <p:cNvPr id="17" name="Oval 16">
            <a:extLst>
              <a:ext uri="{FF2B5EF4-FFF2-40B4-BE49-F238E27FC236}">
                <a16:creationId xmlns:a16="http://schemas.microsoft.com/office/drawing/2014/main" id="{C26B23AE-40EC-D186-3B88-973031C141CB}"/>
              </a:ext>
            </a:extLst>
          </p:cNvPr>
          <p:cNvSpPr/>
          <p:nvPr/>
        </p:nvSpPr>
        <p:spPr>
          <a:xfrm>
            <a:off x="679450" y="8755783"/>
            <a:ext cx="792088" cy="740907"/>
          </a:xfrm>
          <a:prstGeom prst="ellipse">
            <a:avLst/>
          </a:prstGeom>
          <a:solidFill>
            <a:srgbClr val="006666"/>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4</a:t>
            </a:r>
          </a:p>
        </p:txBody>
      </p:sp>
      <p:sp>
        <p:nvSpPr>
          <p:cNvPr id="25" name="TextBox 24">
            <a:extLst>
              <a:ext uri="{FF2B5EF4-FFF2-40B4-BE49-F238E27FC236}">
                <a16:creationId xmlns:a16="http://schemas.microsoft.com/office/drawing/2014/main" id="{14001148-16E3-0A08-89B1-DB27212417D6}"/>
              </a:ext>
            </a:extLst>
          </p:cNvPr>
          <p:cNvSpPr txBox="1"/>
          <p:nvPr/>
        </p:nvSpPr>
        <p:spPr>
          <a:xfrm>
            <a:off x="1692300" y="4723336"/>
            <a:ext cx="17732350" cy="2677656"/>
          </a:xfrm>
          <a:prstGeom prst="rect">
            <a:avLst/>
          </a:prstGeom>
          <a:noFill/>
        </p:spPr>
        <p:txBody>
          <a:bodyPr wrap="square">
            <a:spAutoFit/>
          </a:bodyPr>
          <a:lstStyle/>
          <a:p>
            <a:r>
              <a:rPr lang="en-GB" sz="2800" dirty="0"/>
              <a:t>Patients accepted by the receiving specialty should be transferred to the specialty assessment area, if there is no capacity must be seen by a specialty clinician within 1 hour of referral (in line with ED audit standards). If the predicted delay to see the referred patients in ED exceeds 3 hours, then the speciality will have an internal escalation process in place to assess their patients in ED. This is an aspirational standards which the trust will work towards, if as the on take person and the number of patients you need to assess is high and the wait to see is long please consider escalating to your immediate senior clinician.</a:t>
            </a:r>
          </a:p>
        </p:txBody>
      </p:sp>
      <p:sp>
        <p:nvSpPr>
          <p:cNvPr id="27" name="TextBox 26">
            <a:extLst>
              <a:ext uri="{FF2B5EF4-FFF2-40B4-BE49-F238E27FC236}">
                <a16:creationId xmlns:a16="http://schemas.microsoft.com/office/drawing/2014/main" id="{5192DCAF-DB52-81D1-8F80-26BC3EDF2313}"/>
              </a:ext>
            </a:extLst>
          </p:cNvPr>
          <p:cNvSpPr txBox="1"/>
          <p:nvPr/>
        </p:nvSpPr>
        <p:spPr>
          <a:xfrm>
            <a:off x="1687562" y="8390979"/>
            <a:ext cx="17737088" cy="1384995"/>
          </a:xfrm>
          <a:prstGeom prst="rect">
            <a:avLst/>
          </a:prstGeom>
          <a:noFill/>
        </p:spPr>
        <p:txBody>
          <a:bodyPr wrap="square">
            <a:spAutoFit/>
          </a:bodyPr>
          <a:lstStyle/>
          <a:p>
            <a:r>
              <a:rPr lang="en-GB" sz="2800" dirty="0"/>
              <a:t>Specialties should not delay the acceptance of referrals by insisting on investigations and results being done before their attendance. The ED team will do appropriate emergency investigation, if that will alter the immediate management.</a:t>
            </a:r>
          </a:p>
        </p:txBody>
      </p:sp>
      <p:sp>
        <p:nvSpPr>
          <p:cNvPr id="31" name="Holder 3">
            <a:extLst>
              <a:ext uri="{FF2B5EF4-FFF2-40B4-BE49-F238E27FC236}">
                <a16:creationId xmlns:a16="http://schemas.microsoft.com/office/drawing/2014/main" id="{B9FE6893-A961-7C28-B81B-E9E2B4D986A2}"/>
              </a:ext>
            </a:extLst>
          </p:cNvPr>
          <p:cNvSpPr txBox="1">
            <a:spLocks/>
          </p:cNvSpPr>
          <p:nvPr/>
        </p:nvSpPr>
        <p:spPr>
          <a:xfrm>
            <a:off x="679450" y="2198291"/>
            <a:ext cx="18746964" cy="2585323"/>
          </a:xfrm>
          <a:prstGeom prst="rect">
            <a:avLst/>
          </a:prstGeom>
        </p:spPr>
        <p:txBody>
          <a:bodyPr wrap="square" lIns="0" tIns="0" rIns="0" bIns="0">
            <a:spAutoFit/>
          </a:bodyPr>
          <a:lstStyle>
            <a:lvl1pPr marL="0" eaLnBrk="1" hangingPunct="1">
              <a:defRPr sz="24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2800" kern="0" dirty="0">
                <a:solidFill>
                  <a:sysClr val="windowText" lastClr="000000"/>
                </a:solidFill>
              </a:rPr>
              <a:t>Urgent Care is under increased pressure with capacity struggling to meet demand. Internal Professional Standards (IPS) are there to support the clinicians with clear expected standards that we need to work towards, and improve patient care. The standard are not unique to our organisation and are part of nationally recommended standards.</a:t>
            </a:r>
          </a:p>
          <a:p>
            <a:endParaRPr lang="en-GB" sz="2800" b="1" kern="0" dirty="0">
              <a:solidFill>
                <a:schemeClr val="accent6"/>
              </a:solidFill>
            </a:endParaRPr>
          </a:p>
          <a:p>
            <a:r>
              <a:rPr lang="en-GB" sz="2800" b="1" kern="0" dirty="0">
                <a:solidFill>
                  <a:schemeClr val="accent6"/>
                </a:solidFill>
              </a:rPr>
              <a:t>We have signed up to the following professional standards:</a:t>
            </a:r>
          </a:p>
          <a:p>
            <a:endParaRPr lang="en-GB" sz="2800" kern="0" dirty="0">
              <a:solidFill>
                <a:sysClr val="windowText" lastClr="000000"/>
              </a:solidFill>
            </a:endParaRPr>
          </a:p>
        </p:txBody>
      </p:sp>
      <p:sp>
        <p:nvSpPr>
          <p:cNvPr id="32" name="Text Placeholder 2">
            <a:extLst>
              <a:ext uri="{FF2B5EF4-FFF2-40B4-BE49-F238E27FC236}">
                <a16:creationId xmlns:a16="http://schemas.microsoft.com/office/drawing/2014/main" id="{303C7D45-FADC-8004-6567-A12DA02AB10E}"/>
              </a:ext>
            </a:extLst>
          </p:cNvPr>
          <p:cNvSpPr txBox="1">
            <a:spLocks/>
          </p:cNvSpPr>
          <p:nvPr/>
        </p:nvSpPr>
        <p:spPr>
          <a:xfrm>
            <a:off x="186954" y="182067"/>
            <a:ext cx="15853320" cy="1859197"/>
          </a:xfrm>
          <a:prstGeom prst="rect">
            <a:avLst/>
          </a:prstGeom>
          <a:solidFill>
            <a:schemeClr val="accent5"/>
          </a:solidFill>
        </p:spPr>
        <p:txBody>
          <a:bodyPr wrap="square" lIns="360000" tIns="108000" rIns="432000" bIns="108000" anchor="ctr">
            <a:spAutoFit/>
          </a:bodyPr>
          <a:lstStyle>
            <a:lvl1pPr marL="0" eaLnBrk="1" hangingPunct="1">
              <a:defRPr sz="5800" b="1">
                <a:solidFill>
                  <a:schemeClr val="bg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kern="0"/>
              <a:t>Internal professional standards: launch Tuesday 4</a:t>
            </a:r>
            <a:r>
              <a:rPr lang="en-US" kern="0" baseline="30000"/>
              <a:t>th</a:t>
            </a:r>
            <a:r>
              <a:rPr lang="en-US" kern="0"/>
              <a:t> February 2025</a:t>
            </a:r>
            <a:endParaRPr lang="en-US" kern="0" dirty="0"/>
          </a:p>
        </p:txBody>
      </p:sp>
    </p:spTree>
    <p:extLst>
      <p:ext uri="{BB962C8B-B14F-4D97-AF65-F5344CB8AC3E}">
        <p14:creationId xmlns:p14="http://schemas.microsoft.com/office/powerpoint/2010/main" val="423347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9922C-3FED-D956-1DA6-21980E0BCA7E}"/>
            </a:ext>
          </a:extLst>
        </p:cNvPr>
        <p:cNvGrpSpPr/>
        <p:nvPr/>
      </p:nvGrpSpPr>
      <p:grpSpPr>
        <a:xfrm>
          <a:off x="0" y="0"/>
          <a:ext cx="0" cy="0"/>
          <a:chOff x="0" y="0"/>
          <a:chExt cx="0" cy="0"/>
        </a:xfrm>
      </p:grpSpPr>
      <p:sp>
        <p:nvSpPr>
          <p:cNvPr id="31" name="Holder 3">
            <a:extLst>
              <a:ext uri="{FF2B5EF4-FFF2-40B4-BE49-F238E27FC236}">
                <a16:creationId xmlns:a16="http://schemas.microsoft.com/office/drawing/2014/main" id="{6475BB93-82A7-0027-AAF1-8771A8CB29FC}"/>
              </a:ext>
            </a:extLst>
          </p:cNvPr>
          <p:cNvSpPr txBox="1">
            <a:spLocks/>
          </p:cNvSpPr>
          <p:nvPr/>
        </p:nvSpPr>
        <p:spPr>
          <a:xfrm>
            <a:off x="678568" y="2774355"/>
            <a:ext cx="18746964" cy="6656181"/>
          </a:xfrm>
          <a:prstGeom prst="rect">
            <a:avLst/>
          </a:prstGeom>
        </p:spPr>
        <p:txBody>
          <a:bodyPr wrap="square" lIns="0" tIns="0" rIns="0" bIns="0">
            <a:spAutoFit/>
          </a:bodyPr>
          <a:lstStyle>
            <a:lvl1pPr marL="0" eaLnBrk="1" hangingPunct="1">
              <a:defRPr sz="24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2800" b="1" i="0" u="none" strike="noStrike" kern="0" cap="none" spc="0" normalizeH="0" baseline="0" noProof="0" dirty="0">
                <a:ln>
                  <a:noFill/>
                </a:ln>
                <a:solidFill>
                  <a:srgbClr val="005EB9"/>
                </a:solidFill>
                <a:effectLst/>
                <a:uLnTx/>
                <a:uFillTx/>
                <a:latin typeface="Arial" panose="020B0604020202020204" pitchFamily="34" charset="0"/>
                <a:ea typeface="Times New Roman" panose="02020603050405020304" pitchFamily="18" charset="0"/>
                <a:cs typeface="Times New Roman" panose="02020603050405020304" pitchFamily="18" charset="0"/>
              </a:rPr>
              <a:t>Overarching principle in with NHS England / GIRFT: </a:t>
            </a:r>
          </a:p>
          <a:p>
            <a:pPr algn="l"/>
            <a:r>
              <a:rPr lang="en-GB" sz="2800" kern="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Patients</a:t>
            </a:r>
            <a:r>
              <a:rPr kumimoji="0" lang="en-GB" sz="280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lang="en-GB" sz="2800" i="0" u="none" strike="noStrike" baseline="0" dirty="0">
                <a:solidFill>
                  <a:srgbClr val="000000"/>
                </a:solidFill>
                <a:latin typeface="Arial" panose="020B0604020202020204" pitchFamily="34" charset="0"/>
              </a:rPr>
              <a:t>should have equitable access to professionals with the skills required for </a:t>
            </a:r>
            <a:r>
              <a:rPr lang="en-GB" sz="2800" i="0" u="none" strike="noStrike" baseline="0" dirty="0">
                <a:latin typeface="Arial" panose="020B0604020202020204" pitchFamily="34" charset="0"/>
              </a:rPr>
              <a:t>their individual care, independent of the location of their bed or the nominal admitting specialty. </a:t>
            </a:r>
          </a:p>
          <a:p>
            <a:pPr algn="l"/>
            <a:endParaRPr kumimoji="0" lang="en-GB" sz="2800" kern="1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gn="l"/>
            <a:r>
              <a:rPr lang="en-GB" sz="2800" b="1" i="0" u="none" strike="noStrike" baseline="0" dirty="0">
                <a:solidFill>
                  <a:srgbClr val="005EB9"/>
                </a:solidFill>
                <a:latin typeface="Arial" panose="020B0604020202020204" pitchFamily="34" charset="0"/>
              </a:rPr>
              <a:t>Specialty designation or patient specialty ownership:</a:t>
            </a:r>
          </a:p>
          <a:p>
            <a:pPr algn="l"/>
            <a:r>
              <a:rPr lang="en-GB" sz="2800" b="0" i="0" u="none" strike="noStrike" baseline="0" dirty="0">
                <a:latin typeface="Arial" panose="020B0604020202020204" pitchFamily="34" charset="0"/>
              </a:rPr>
              <a:t>It is beneficial to have patient dispositions because this avoids patients being subject to multiple patient</a:t>
            </a:r>
          </a:p>
          <a:p>
            <a:pPr algn="l"/>
            <a:r>
              <a:rPr lang="en-GB" sz="2800" b="0" i="0" u="none" strike="noStrike" baseline="0" dirty="0">
                <a:latin typeface="Arial" panose="020B0604020202020204" pitchFamily="34" charset="0"/>
              </a:rPr>
              <a:t>discussions or moves. This recognises that there are commonly used specialist pathways for STEMI, acute</a:t>
            </a:r>
          </a:p>
          <a:p>
            <a:pPr algn="l"/>
            <a:r>
              <a:rPr lang="en-GB" sz="2800" b="0" i="0" u="none" strike="noStrike" baseline="0" dirty="0">
                <a:latin typeface="Arial" panose="020B0604020202020204" pitchFamily="34" charset="0"/>
              </a:rPr>
              <a:t>stroke and major trauma.</a:t>
            </a:r>
          </a:p>
          <a:p>
            <a:pPr algn="l"/>
            <a:endParaRPr kumimoji="0" lang="en-GB" sz="2800" kern="1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gn="l"/>
            <a:r>
              <a:rPr lang="en-GB" sz="2800" b="0" i="0" u="none" strike="noStrike" baseline="0" dirty="0">
                <a:latin typeface="Arial" panose="020B0604020202020204" pitchFamily="34" charset="0"/>
              </a:rPr>
              <a:t>The presenting complaint will determine which specialty the patient is referred to and which specialty will admit the patient if required. This is irrespective of whether the patient will go to theatre or not.</a:t>
            </a:r>
          </a:p>
          <a:p>
            <a:pPr algn="l"/>
            <a:endParaRPr kumimoji="0" lang="en-GB" sz="2800" kern="1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gn="ctr"/>
            <a:r>
              <a:rPr lang="en-GB" sz="2800" i="0" u="none" strike="noStrike" kern="100" baseline="0" dirty="0">
                <a:solidFill>
                  <a:srgbClr val="005ABD"/>
                </a:solidFill>
                <a:latin typeface="Arial" panose="020B0604020202020204" pitchFamily="34" charset="0"/>
                <a:ea typeface="Calibri" panose="020F0502020204030204" pitchFamily="34" charset="0"/>
                <a:cs typeface="Times New Roman" panose="02020603050405020304" pitchFamily="18" charset="0"/>
              </a:rPr>
              <a:t>Following an ED Clinician assessment and the clinical decision is to admit the patient, a professional to professional referral commences to the speciality required</a:t>
            </a:r>
            <a:r>
              <a:rPr lang="en-GB" sz="2800" i="0" u="none" strike="noStrike" kern="100" baseline="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kumimoji="0" lang="en-GB" sz="2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sz="2800" kern="0" dirty="0">
              <a:solidFill>
                <a:sysClr val="windowText" lastClr="000000"/>
              </a:solidFill>
            </a:endParaRPr>
          </a:p>
        </p:txBody>
      </p:sp>
      <p:sp>
        <p:nvSpPr>
          <p:cNvPr id="32" name="Text Placeholder 2">
            <a:extLst>
              <a:ext uri="{FF2B5EF4-FFF2-40B4-BE49-F238E27FC236}">
                <a16:creationId xmlns:a16="http://schemas.microsoft.com/office/drawing/2014/main" id="{73B14382-B405-FC14-9FDF-340A190C0950}"/>
              </a:ext>
            </a:extLst>
          </p:cNvPr>
          <p:cNvSpPr txBox="1">
            <a:spLocks/>
          </p:cNvSpPr>
          <p:nvPr/>
        </p:nvSpPr>
        <p:spPr>
          <a:xfrm>
            <a:off x="186954" y="110059"/>
            <a:ext cx="15853320" cy="2003213"/>
          </a:xfrm>
          <a:prstGeom prst="rect">
            <a:avLst/>
          </a:prstGeom>
          <a:solidFill>
            <a:schemeClr val="accent5"/>
          </a:solidFill>
        </p:spPr>
        <p:txBody>
          <a:bodyPr wrap="square" lIns="360000" tIns="108000" rIns="432000" bIns="108000" anchor="ctr">
            <a:spAutoFit/>
          </a:bodyPr>
          <a:lstStyle>
            <a:lvl1pPr marL="0" eaLnBrk="1" hangingPunct="1">
              <a:defRPr sz="5800" b="1">
                <a:solidFill>
                  <a:schemeClr val="bg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kern="0" dirty="0"/>
              <a:t>Internal professional standards: disposition pathways</a:t>
            </a:r>
          </a:p>
        </p:txBody>
      </p:sp>
    </p:spTree>
    <p:extLst>
      <p:ext uri="{BB962C8B-B14F-4D97-AF65-F5344CB8AC3E}">
        <p14:creationId xmlns:p14="http://schemas.microsoft.com/office/powerpoint/2010/main" val="108951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FA5F4F-2824-B2AA-6334-A5DDB8104CF4}"/>
              </a:ext>
            </a:extLst>
          </p:cNvPr>
          <p:cNvSpPr>
            <a:spLocks noGrp="1"/>
          </p:cNvSpPr>
          <p:nvPr>
            <p:ph type="body" sz="quarter" idx="10"/>
          </p:nvPr>
        </p:nvSpPr>
        <p:spPr>
          <a:xfrm>
            <a:off x="679450" y="1082675"/>
            <a:ext cx="12612960" cy="1110661"/>
          </a:xfrm>
        </p:spPr>
        <p:txBody>
          <a:bodyPr/>
          <a:lstStyle/>
          <a:p>
            <a:r>
              <a:rPr lang="en-GB" dirty="0"/>
              <a:t>Obstetrics &amp; gynaecology </a:t>
            </a:r>
          </a:p>
        </p:txBody>
      </p:sp>
      <p:sp>
        <p:nvSpPr>
          <p:cNvPr id="4" name="TextBox 3">
            <a:extLst>
              <a:ext uri="{FF2B5EF4-FFF2-40B4-BE49-F238E27FC236}">
                <a16:creationId xmlns:a16="http://schemas.microsoft.com/office/drawing/2014/main" id="{9EB69DF0-E5A0-A003-4313-2E4785960AC9}"/>
              </a:ext>
            </a:extLst>
          </p:cNvPr>
          <p:cNvSpPr txBox="1"/>
          <p:nvPr/>
        </p:nvSpPr>
        <p:spPr>
          <a:xfrm>
            <a:off x="824697" y="2442627"/>
            <a:ext cx="18454715" cy="7399974"/>
          </a:xfrm>
          <a:prstGeom prst="rect">
            <a:avLst/>
          </a:prstGeom>
          <a:noFill/>
          <a:ln w="28575">
            <a:solidFill>
              <a:srgbClr val="005ABD"/>
            </a:solidFill>
          </a:ln>
        </p:spPr>
        <p:txBody>
          <a:bodyPr wrap="square" rtlCol="0">
            <a:spAutoFit/>
          </a:bodyPr>
          <a:lstStyle/>
          <a:p>
            <a:pPr algn="l"/>
            <a:r>
              <a:rPr lang="en-GB" sz="2968" dirty="0">
                <a:latin typeface="ArialMT"/>
              </a:rPr>
              <a:t>•   PV bleeding in pregnancy</a:t>
            </a:r>
          </a:p>
          <a:p>
            <a:pPr algn="l"/>
            <a:endParaRPr lang="en-GB" sz="2968" dirty="0">
              <a:latin typeface="ArialMT"/>
            </a:endParaRPr>
          </a:p>
          <a:p>
            <a:pPr marL="471202" indent="-471202">
              <a:buFont typeface="Arial" panose="020B0604020202020204" pitchFamily="34" charset="0"/>
              <a:buChar char="•"/>
            </a:pPr>
            <a:r>
              <a:rPr lang="en-GB" sz="2968" dirty="0">
                <a:latin typeface="Arial" panose="020B0604020202020204" pitchFamily="34" charset="0"/>
              </a:rPr>
              <a:t>(Post menopause bleeding) Menorrhagia leading to anaemia/haemodynamic compromise (AMU / Jasmin)</a:t>
            </a:r>
          </a:p>
          <a:p>
            <a:pPr algn="l"/>
            <a:endParaRPr lang="en-GB" sz="2968" dirty="0">
              <a:latin typeface="Arial" panose="020B0604020202020204" pitchFamily="34" charset="0"/>
            </a:endParaRPr>
          </a:p>
          <a:p>
            <a:pPr algn="l"/>
            <a:r>
              <a:rPr lang="en-GB" sz="2968" dirty="0">
                <a:latin typeface="ArialMT"/>
              </a:rPr>
              <a:t>•   </a:t>
            </a:r>
            <a:r>
              <a:rPr lang="en-GB" sz="2968" dirty="0">
                <a:latin typeface="Arial" panose="020B0604020202020204" pitchFamily="34" charset="0"/>
              </a:rPr>
              <a:t>Acute pelvic pain in women – outside of the acute CT pathway criteria. Aim for review within 1hr. If appropriate admit under Gynae (onto Jasmin). USS / CT diagnostic requests to be completed by Gynae </a:t>
            </a:r>
          </a:p>
          <a:p>
            <a:pPr algn="l"/>
            <a:endParaRPr lang="en-GB" sz="2968" dirty="0">
              <a:latin typeface="Arial" panose="020B0604020202020204" pitchFamily="34" charset="0"/>
            </a:endParaRPr>
          </a:p>
          <a:p>
            <a:pPr algn="l"/>
            <a:r>
              <a:rPr lang="en-GB" sz="2968" dirty="0">
                <a:latin typeface="ArialMT"/>
              </a:rPr>
              <a:t>•   </a:t>
            </a:r>
            <a:r>
              <a:rPr lang="en-GB" sz="2968" dirty="0">
                <a:latin typeface="Arial" panose="020B0604020202020204" pitchFamily="34" charset="0"/>
              </a:rPr>
              <a:t>Lower abdomen/iliac fossa pain in early pregnancy (&lt;16 weeks)</a:t>
            </a:r>
          </a:p>
          <a:p>
            <a:pPr algn="l"/>
            <a:endParaRPr lang="en-GB" sz="2968" dirty="0">
              <a:latin typeface="Arial" panose="020B0604020202020204" pitchFamily="34" charset="0"/>
            </a:endParaRPr>
          </a:p>
          <a:p>
            <a:pPr algn="l"/>
            <a:r>
              <a:rPr lang="en-GB" sz="2968" dirty="0">
                <a:latin typeface="ArialMT"/>
              </a:rPr>
              <a:t>•   </a:t>
            </a:r>
            <a:r>
              <a:rPr lang="en-GB" sz="2968" dirty="0">
                <a:latin typeface="Arial" panose="020B0604020202020204" pitchFamily="34" charset="0"/>
              </a:rPr>
              <a:t>Vaginal lumps/abscess</a:t>
            </a:r>
          </a:p>
          <a:p>
            <a:pPr algn="l"/>
            <a:endParaRPr lang="en-GB" sz="2968" dirty="0">
              <a:latin typeface="Arial" panose="020B0604020202020204" pitchFamily="34" charset="0"/>
            </a:endParaRPr>
          </a:p>
          <a:p>
            <a:pPr algn="l"/>
            <a:r>
              <a:rPr lang="en-GB" sz="2968" dirty="0">
                <a:latin typeface="ArialMT"/>
              </a:rPr>
              <a:t>•   </a:t>
            </a:r>
            <a:r>
              <a:rPr lang="en-GB" sz="2968" dirty="0">
                <a:latin typeface="Arial" panose="020B0604020202020204" pitchFamily="34" charset="0"/>
              </a:rPr>
              <a:t>Suspected gynaecological malignancy</a:t>
            </a:r>
          </a:p>
          <a:p>
            <a:pPr algn="l"/>
            <a:endParaRPr lang="en-GB" sz="2968" dirty="0">
              <a:latin typeface="Arial" panose="020B0604020202020204" pitchFamily="34" charset="0"/>
            </a:endParaRPr>
          </a:p>
          <a:p>
            <a:pPr algn="l"/>
            <a:r>
              <a:rPr lang="en-GB" sz="2968" dirty="0">
                <a:latin typeface="ArialMT"/>
              </a:rPr>
              <a:t>•   </a:t>
            </a:r>
            <a:r>
              <a:rPr lang="en-GB" sz="2968" dirty="0">
                <a:latin typeface="Arial" panose="020B0604020202020204" pitchFamily="34" charset="0"/>
              </a:rPr>
              <a:t>Haemodynamic compromise/collapse in pregnancy</a:t>
            </a:r>
          </a:p>
          <a:p>
            <a:pPr algn="l"/>
            <a:endParaRPr lang="en-GB" sz="2968" dirty="0">
              <a:latin typeface="Arial" panose="020B0604020202020204" pitchFamily="34" charset="0"/>
            </a:endParaRPr>
          </a:p>
          <a:p>
            <a:pPr algn="l"/>
            <a:r>
              <a:rPr lang="en-GB" sz="2968" dirty="0">
                <a:latin typeface="ArialMT"/>
              </a:rPr>
              <a:t>•   </a:t>
            </a:r>
            <a:r>
              <a:rPr lang="en-GB" sz="2968" dirty="0">
                <a:latin typeface="Arial" panose="020B0604020202020204" pitchFamily="34" charset="0"/>
              </a:rPr>
              <a:t>Patients &lt;16 weeks pregnancy to emergency gynae and &gt;16 weeks to labour ward triage</a:t>
            </a:r>
          </a:p>
        </p:txBody>
      </p:sp>
    </p:spTree>
    <p:extLst>
      <p:ext uri="{BB962C8B-B14F-4D97-AF65-F5344CB8AC3E}">
        <p14:creationId xmlns:p14="http://schemas.microsoft.com/office/powerpoint/2010/main" val="404053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0798E0-56A6-A43B-E3DD-FF2058F9D4F4}"/>
              </a:ext>
            </a:extLst>
          </p:cNvPr>
          <p:cNvSpPr>
            <a:spLocks noGrp="1"/>
          </p:cNvSpPr>
          <p:nvPr>
            <p:ph type="body" sz="quarter" idx="10"/>
          </p:nvPr>
        </p:nvSpPr>
        <p:spPr/>
        <p:txBody>
          <a:bodyPr/>
          <a:lstStyle/>
          <a:p>
            <a:r>
              <a:rPr lang="en-GB" dirty="0"/>
              <a:t>Frailty</a:t>
            </a:r>
          </a:p>
        </p:txBody>
      </p:sp>
      <p:sp>
        <p:nvSpPr>
          <p:cNvPr id="4" name="TextBox 3">
            <a:extLst>
              <a:ext uri="{FF2B5EF4-FFF2-40B4-BE49-F238E27FC236}">
                <a16:creationId xmlns:a16="http://schemas.microsoft.com/office/drawing/2014/main" id="{9EB69DF0-E5A0-A003-4313-2E4785960AC9}"/>
              </a:ext>
            </a:extLst>
          </p:cNvPr>
          <p:cNvSpPr txBox="1"/>
          <p:nvPr/>
        </p:nvSpPr>
        <p:spPr>
          <a:xfrm>
            <a:off x="824697" y="2614209"/>
            <a:ext cx="18454715" cy="6943247"/>
          </a:xfrm>
          <a:prstGeom prst="rect">
            <a:avLst/>
          </a:prstGeom>
          <a:noFill/>
          <a:ln w="28575">
            <a:solidFill>
              <a:srgbClr val="005ABD"/>
            </a:solidFill>
          </a:ln>
        </p:spPr>
        <p:txBody>
          <a:bodyPr wrap="square" rtlCol="0">
            <a:spAutoFit/>
          </a:bodyPr>
          <a:lstStyle/>
          <a:p>
            <a:pPr algn="l"/>
            <a:endParaRPr lang="en-GB" sz="2968" dirty="0">
              <a:latin typeface="Arial" panose="020B0604020202020204" pitchFamily="34" charset="0"/>
            </a:endParaRPr>
          </a:p>
          <a:p>
            <a:pPr algn="l"/>
            <a:r>
              <a:rPr lang="en-GB" sz="2968" dirty="0">
                <a:latin typeface="Arial" panose="020B0604020202020204" pitchFamily="34" charset="0"/>
              </a:rPr>
              <a:t>Age &gt; 65 and with CFS </a:t>
            </a:r>
            <a:r>
              <a:rPr lang="en-GB" sz="2968" dirty="0">
                <a:latin typeface="ArialMT"/>
              </a:rPr>
              <a:t>≥5 and/or care home residents </a:t>
            </a:r>
            <a:r>
              <a:rPr lang="en-GB" sz="2968" dirty="0">
                <a:latin typeface="Arial" panose="020B0604020202020204" pitchFamily="34" charset="0"/>
              </a:rPr>
              <a:t>presenting with:</a:t>
            </a:r>
          </a:p>
          <a:p>
            <a:pPr algn="l"/>
            <a:endParaRPr lang="en-GB" sz="2968" dirty="0">
              <a:latin typeface="Arial" panose="020B0604020202020204" pitchFamily="34" charset="0"/>
            </a:endParaRPr>
          </a:p>
          <a:p>
            <a:pPr marL="471202" indent="-471202">
              <a:buFont typeface="Arial" panose="020B0604020202020204" pitchFamily="34" charset="0"/>
              <a:buChar char="•"/>
            </a:pPr>
            <a:r>
              <a:rPr lang="en-GB" sz="2968" dirty="0">
                <a:latin typeface="Arial" panose="020B0604020202020204" pitchFamily="34" charset="0"/>
              </a:rPr>
              <a:t>Reduction or decline in mobility or immobility without major injury </a:t>
            </a:r>
          </a:p>
          <a:p>
            <a:pPr algn="l"/>
            <a:endParaRPr lang="en-GB" sz="2968" dirty="0">
              <a:latin typeface="Arial" panose="020B0604020202020204" pitchFamily="34" charset="0"/>
            </a:endParaRPr>
          </a:p>
          <a:p>
            <a:pPr marL="471202" indent="-471202">
              <a:buFont typeface="Arial" panose="020B0604020202020204" pitchFamily="34" charset="0"/>
              <a:buChar char="•"/>
            </a:pPr>
            <a:r>
              <a:rPr lang="en-GB" sz="2968" dirty="0">
                <a:latin typeface="Arial" panose="020B0604020202020204" pitchFamily="34" charset="0"/>
              </a:rPr>
              <a:t>Instability presenting with falls without major injury </a:t>
            </a:r>
          </a:p>
          <a:p>
            <a:pPr algn="l"/>
            <a:endParaRPr lang="en-GB" sz="2968" dirty="0">
              <a:latin typeface="Arial" panose="020B0604020202020204" pitchFamily="34" charset="0"/>
            </a:endParaRPr>
          </a:p>
          <a:p>
            <a:pPr marL="471202" indent="-471202">
              <a:buFont typeface="Arial" panose="020B0604020202020204" pitchFamily="34" charset="0"/>
              <a:buChar char="•"/>
            </a:pPr>
            <a:r>
              <a:rPr lang="en-GB" sz="2968" dirty="0">
                <a:latin typeface="Arial" panose="020B0604020202020204" pitchFamily="34" charset="0"/>
              </a:rPr>
              <a:t>Incontinence of urine or faeces </a:t>
            </a:r>
          </a:p>
          <a:p>
            <a:pPr algn="l"/>
            <a:endParaRPr lang="en-GB" sz="2968" dirty="0">
              <a:latin typeface="Arial" panose="020B0604020202020204" pitchFamily="34" charset="0"/>
            </a:endParaRPr>
          </a:p>
          <a:p>
            <a:pPr marL="471202" indent="-471202">
              <a:buFont typeface="Arial" panose="020B0604020202020204" pitchFamily="34" charset="0"/>
              <a:buChar char="•"/>
            </a:pPr>
            <a:r>
              <a:rPr lang="en-GB" sz="2968" dirty="0">
                <a:latin typeface="Arial" panose="020B0604020202020204" pitchFamily="34" charset="0"/>
              </a:rPr>
              <a:t>Delirium or acute impairment of intellect or memory </a:t>
            </a:r>
          </a:p>
          <a:p>
            <a:pPr algn="l"/>
            <a:endParaRPr lang="en-GB" sz="2968" dirty="0">
              <a:latin typeface="Arial" panose="020B0604020202020204" pitchFamily="34" charset="0"/>
            </a:endParaRPr>
          </a:p>
          <a:p>
            <a:pPr marL="471202" indent="-471202">
              <a:buFont typeface="Arial" panose="020B0604020202020204" pitchFamily="34" charset="0"/>
              <a:buChar char="•"/>
            </a:pPr>
            <a:r>
              <a:rPr lang="en-GB" sz="2968" dirty="0">
                <a:latin typeface="Arial" panose="020B0604020202020204" pitchFamily="34" charset="0"/>
              </a:rPr>
              <a:t>Anorexia and progressive weight loss </a:t>
            </a:r>
          </a:p>
          <a:p>
            <a:pPr marL="471202" indent="-471202">
              <a:buFont typeface="Arial" panose="020B0604020202020204" pitchFamily="34" charset="0"/>
              <a:buChar char="•"/>
            </a:pPr>
            <a:endParaRPr lang="en-GB" sz="2968" dirty="0">
              <a:latin typeface="Arial" panose="020B0604020202020204" pitchFamily="34" charset="0"/>
            </a:endParaRPr>
          </a:p>
          <a:p>
            <a:pPr marL="471202" indent="-471202">
              <a:buFont typeface="Arial" panose="020B0604020202020204" pitchFamily="34" charset="0"/>
              <a:buChar char="•"/>
            </a:pPr>
            <a:r>
              <a:rPr lang="en-GB" sz="2968" dirty="0">
                <a:solidFill>
                  <a:srgbClr val="0070C0"/>
                </a:solidFill>
                <a:latin typeface="Arial" panose="020B0604020202020204" pitchFamily="34" charset="0"/>
              </a:rPr>
              <a:t>Exclusion includes MI / cardiac monitoring </a:t>
            </a:r>
          </a:p>
          <a:p>
            <a:pPr algn="l"/>
            <a:endParaRPr lang="en-GB" sz="2968" dirty="0">
              <a:latin typeface="Arial" panose="020B0604020202020204" pitchFamily="34" charset="0"/>
            </a:endParaRPr>
          </a:p>
        </p:txBody>
      </p:sp>
    </p:spTree>
    <p:extLst>
      <p:ext uri="{BB962C8B-B14F-4D97-AF65-F5344CB8AC3E}">
        <p14:creationId xmlns:p14="http://schemas.microsoft.com/office/powerpoint/2010/main" val="23280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B69DF0-E5A0-A003-4313-2E4785960AC9}"/>
              </a:ext>
            </a:extLst>
          </p:cNvPr>
          <p:cNvSpPr txBox="1"/>
          <p:nvPr/>
        </p:nvSpPr>
        <p:spPr>
          <a:xfrm>
            <a:off x="436546" y="2191037"/>
            <a:ext cx="18454715" cy="8262005"/>
          </a:xfrm>
          <a:prstGeom prst="rect">
            <a:avLst/>
          </a:prstGeom>
          <a:noFill/>
          <a:ln w="28575">
            <a:solidFill>
              <a:srgbClr val="005ABD"/>
            </a:solidFill>
          </a:ln>
        </p:spPr>
        <p:txBody>
          <a:bodyPr wrap="square" rtlCol="0">
            <a:spAutoFit/>
          </a:bodyPr>
          <a:lstStyle/>
          <a:p>
            <a:pPr marL="298428" indent="-298428">
              <a:buFont typeface="Arial" panose="020B0604020202020204" pitchFamily="34" charset="0"/>
              <a:buChar char="•"/>
            </a:pPr>
            <a:r>
              <a:rPr lang="en-GB" sz="2638" dirty="0">
                <a:latin typeface="Arial" panose="020B0604020202020204" pitchFamily="34" charset="0"/>
              </a:rPr>
              <a:t>Chest pain</a:t>
            </a:r>
          </a:p>
          <a:p>
            <a:pPr algn="l"/>
            <a:r>
              <a:rPr lang="en-GB" sz="2638" dirty="0">
                <a:latin typeface="ArialMT"/>
              </a:rPr>
              <a:t>• </a:t>
            </a:r>
            <a:r>
              <a:rPr lang="en-GB" sz="2638" dirty="0">
                <a:latin typeface="Arial" panose="020B0604020202020204" pitchFamily="34" charset="0"/>
              </a:rPr>
              <a:t>Cardiac Arrhythmia/Palpitations</a:t>
            </a:r>
          </a:p>
          <a:p>
            <a:pPr algn="l"/>
            <a:r>
              <a:rPr lang="en-GB" sz="2638" dirty="0">
                <a:latin typeface="ArialMT"/>
              </a:rPr>
              <a:t>• </a:t>
            </a:r>
            <a:r>
              <a:rPr lang="en-GB" sz="2638" dirty="0">
                <a:latin typeface="Arial" panose="020B0604020202020204" pitchFamily="34" charset="0"/>
              </a:rPr>
              <a:t>Dyspnoea (Asthma/COPD/Pneumonia)</a:t>
            </a:r>
          </a:p>
          <a:p>
            <a:pPr algn="l"/>
            <a:r>
              <a:rPr lang="en-GB" sz="2638" dirty="0">
                <a:latin typeface="ArialMT"/>
              </a:rPr>
              <a:t>• </a:t>
            </a:r>
            <a:r>
              <a:rPr lang="en-GB" sz="2638" dirty="0">
                <a:latin typeface="Arial" panose="020B0604020202020204" pitchFamily="34" charset="0"/>
              </a:rPr>
              <a:t>Haemoptysis</a:t>
            </a:r>
          </a:p>
          <a:p>
            <a:pPr algn="l"/>
            <a:r>
              <a:rPr lang="en-GB" sz="2638" dirty="0">
                <a:latin typeface="ArialMT"/>
              </a:rPr>
              <a:t>• </a:t>
            </a:r>
            <a:r>
              <a:rPr lang="en-GB" sz="2638" dirty="0">
                <a:latin typeface="Arial" panose="020B0604020202020204" pitchFamily="34" charset="0"/>
              </a:rPr>
              <a:t>Haematemesis</a:t>
            </a:r>
          </a:p>
          <a:p>
            <a:pPr algn="l"/>
            <a:r>
              <a:rPr lang="en-GB" sz="2638" dirty="0">
                <a:latin typeface="ArialMT"/>
              </a:rPr>
              <a:t>• </a:t>
            </a:r>
            <a:r>
              <a:rPr lang="en-GB" sz="2638" dirty="0">
                <a:latin typeface="Arial" panose="020B0604020202020204" pitchFamily="34" charset="0"/>
              </a:rPr>
              <a:t>Seizures</a:t>
            </a:r>
          </a:p>
          <a:p>
            <a:pPr algn="l"/>
            <a:r>
              <a:rPr lang="en-GB" sz="2638" dirty="0">
                <a:latin typeface="ArialMT"/>
              </a:rPr>
              <a:t>• </a:t>
            </a:r>
            <a:r>
              <a:rPr lang="en-GB" sz="2638" dirty="0">
                <a:latin typeface="Arial" panose="020B0604020202020204" pitchFamily="34" charset="0"/>
              </a:rPr>
              <a:t>Headache</a:t>
            </a:r>
          </a:p>
          <a:p>
            <a:pPr algn="l"/>
            <a:r>
              <a:rPr lang="en-GB" sz="2638" dirty="0">
                <a:latin typeface="ArialMT"/>
              </a:rPr>
              <a:t>• </a:t>
            </a:r>
            <a:r>
              <a:rPr lang="en-GB" sz="2638" dirty="0">
                <a:latin typeface="Arial" panose="020B0604020202020204" pitchFamily="34" charset="0"/>
              </a:rPr>
              <a:t>Dysphagia</a:t>
            </a:r>
          </a:p>
          <a:p>
            <a:pPr algn="l"/>
            <a:r>
              <a:rPr lang="en-GB" sz="2638" dirty="0">
                <a:latin typeface="ArialMT"/>
              </a:rPr>
              <a:t>• </a:t>
            </a:r>
            <a:r>
              <a:rPr lang="en-GB" sz="2638" dirty="0">
                <a:latin typeface="Arial" panose="020B0604020202020204" pitchFamily="34" charset="0"/>
              </a:rPr>
              <a:t>Spontaneous pneumothorax</a:t>
            </a:r>
          </a:p>
          <a:p>
            <a:pPr algn="l"/>
            <a:r>
              <a:rPr lang="en-GB" sz="2638" dirty="0">
                <a:latin typeface="ArialMT"/>
              </a:rPr>
              <a:t>• </a:t>
            </a:r>
            <a:r>
              <a:rPr lang="en-GB" sz="2638" dirty="0">
                <a:latin typeface="Arial" panose="020B0604020202020204" pitchFamily="34" charset="0"/>
              </a:rPr>
              <a:t>Lower and upper limb DVT</a:t>
            </a:r>
          </a:p>
          <a:p>
            <a:pPr algn="l"/>
            <a:r>
              <a:rPr lang="en-GB" sz="2638" dirty="0">
                <a:latin typeface="ArialMT"/>
              </a:rPr>
              <a:t>• </a:t>
            </a:r>
            <a:r>
              <a:rPr lang="en-GB" sz="2638" dirty="0">
                <a:latin typeface="Arial" panose="020B0604020202020204" pitchFamily="34" charset="0"/>
              </a:rPr>
              <a:t>DKA/HHS/Hypoglycaemia/Hyperglycaemia</a:t>
            </a:r>
          </a:p>
          <a:p>
            <a:pPr algn="l"/>
            <a:r>
              <a:rPr lang="en-GB" sz="2638" dirty="0">
                <a:latin typeface="ArialMT"/>
              </a:rPr>
              <a:t>• </a:t>
            </a:r>
            <a:r>
              <a:rPr lang="en-GB" sz="2638" dirty="0">
                <a:latin typeface="Arial" panose="020B0604020202020204" pitchFamily="34" charset="0"/>
              </a:rPr>
              <a:t>Non-specific deterioration in an elderly patient</a:t>
            </a:r>
          </a:p>
          <a:p>
            <a:pPr algn="l"/>
            <a:r>
              <a:rPr lang="en-GB" sz="2638" dirty="0">
                <a:latin typeface="ArialMT"/>
              </a:rPr>
              <a:t>• </a:t>
            </a:r>
            <a:r>
              <a:rPr lang="en-GB" sz="2638" dirty="0">
                <a:latin typeface="Arial" panose="020B0604020202020204" pitchFamily="34" charset="0"/>
              </a:rPr>
              <a:t>Overdose requiring admission</a:t>
            </a:r>
          </a:p>
          <a:p>
            <a:pPr algn="l"/>
            <a:r>
              <a:rPr lang="en-GB" sz="2638" dirty="0">
                <a:latin typeface="ArialMT"/>
              </a:rPr>
              <a:t>• </a:t>
            </a:r>
            <a:r>
              <a:rPr lang="en-GB" sz="2638" dirty="0">
                <a:latin typeface="Arial" panose="020B0604020202020204" pitchFamily="34" charset="0"/>
              </a:rPr>
              <a:t>Jaundice - painless</a:t>
            </a:r>
          </a:p>
          <a:p>
            <a:pPr algn="l"/>
            <a:r>
              <a:rPr lang="en-GB" sz="2638" dirty="0">
                <a:latin typeface="ArialMT"/>
              </a:rPr>
              <a:t>• </a:t>
            </a:r>
            <a:r>
              <a:rPr lang="en-GB" sz="2638" dirty="0">
                <a:latin typeface="Arial" panose="020B0604020202020204" pitchFamily="34" charset="0"/>
              </a:rPr>
              <a:t>Cellulitis</a:t>
            </a:r>
          </a:p>
          <a:p>
            <a:pPr algn="l"/>
            <a:r>
              <a:rPr lang="en-GB" sz="2638" dirty="0">
                <a:latin typeface="ArialMT"/>
              </a:rPr>
              <a:t>• </a:t>
            </a:r>
            <a:r>
              <a:rPr lang="en-GB" sz="2638" dirty="0">
                <a:latin typeface="Arial" panose="020B0604020202020204" pitchFamily="34" charset="0"/>
              </a:rPr>
              <a:t>Falls</a:t>
            </a:r>
          </a:p>
          <a:p>
            <a:pPr algn="l"/>
            <a:r>
              <a:rPr lang="en-GB" sz="2638" dirty="0">
                <a:latin typeface="ArialMT"/>
              </a:rPr>
              <a:t>• </a:t>
            </a:r>
            <a:r>
              <a:rPr lang="en-GB" sz="2638" dirty="0">
                <a:latin typeface="Arial" panose="020B0604020202020204" pitchFamily="34" charset="0"/>
              </a:rPr>
              <a:t>Delirium</a:t>
            </a:r>
          </a:p>
          <a:p>
            <a:pPr marL="295811" indent="-295811">
              <a:buFont typeface="Arial" panose="020B0604020202020204" pitchFamily="34" charset="0"/>
              <a:buChar char="•"/>
            </a:pPr>
            <a:r>
              <a:rPr lang="en-GB" sz="2638" dirty="0">
                <a:latin typeface="Arial" panose="020B0604020202020204" pitchFamily="34" charset="0"/>
              </a:rPr>
              <a:t>Greater trochanter #s, Pubic Rami #s</a:t>
            </a:r>
          </a:p>
          <a:p>
            <a:pPr marL="295811" indent="-295811">
              <a:buFont typeface="Arial" panose="020B0604020202020204" pitchFamily="34" charset="0"/>
              <a:buChar char="•"/>
            </a:pPr>
            <a:r>
              <a:rPr lang="en-GB" sz="2638" dirty="0">
                <a:latin typeface="Arial" panose="020B0604020202020204" pitchFamily="34" charset="0"/>
              </a:rPr>
              <a:t>MSK back pain / limb trauma (65yrs+, CFS &gt; 5, presenting with comorbidities) </a:t>
            </a:r>
          </a:p>
          <a:p>
            <a:pPr algn="l"/>
            <a:endParaRPr lang="en-GB" sz="2968" dirty="0">
              <a:latin typeface="Arial" panose="020B0604020202020204" pitchFamily="34" charset="0"/>
            </a:endParaRPr>
          </a:p>
        </p:txBody>
      </p:sp>
      <p:sp>
        <p:nvSpPr>
          <p:cNvPr id="3" name="Text Placeholder 2">
            <a:extLst>
              <a:ext uri="{FF2B5EF4-FFF2-40B4-BE49-F238E27FC236}">
                <a16:creationId xmlns:a16="http://schemas.microsoft.com/office/drawing/2014/main" id="{2EBF7827-ACF6-8505-3C4D-2E2C89224272}"/>
              </a:ext>
            </a:extLst>
          </p:cNvPr>
          <p:cNvSpPr>
            <a:spLocks noGrp="1"/>
          </p:cNvSpPr>
          <p:nvPr>
            <p:ph type="body" sz="quarter" idx="10"/>
          </p:nvPr>
        </p:nvSpPr>
        <p:spPr/>
        <p:txBody>
          <a:bodyPr/>
          <a:lstStyle/>
          <a:p>
            <a:r>
              <a:rPr lang="en-GB" dirty="0"/>
              <a:t>Medicine</a:t>
            </a:r>
          </a:p>
        </p:txBody>
      </p:sp>
    </p:spTree>
    <p:extLst>
      <p:ext uri="{BB962C8B-B14F-4D97-AF65-F5344CB8AC3E}">
        <p14:creationId xmlns:p14="http://schemas.microsoft.com/office/powerpoint/2010/main" val="66580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A23F62-2196-BBA1-CCEF-A6876478DA26}"/>
              </a:ext>
            </a:extLst>
          </p:cNvPr>
          <p:cNvSpPr>
            <a:spLocks noGrp="1"/>
          </p:cNvSpPr>
          <p:nvPr>
            <p:ph type="body" sz="quarter" idx="10"/>
          </p:nvPr>
        </p:nvSpPr>
        <p:spPr/>
        <p:txBody>
          <a:bodyPr/>
          <a:lstStyle/>
          <a:p>
            <a:r>
              <a:rPr lang="en-GB" dirty="0"/>
              <a:t>Palliative care</a:t>
            </a:r>
          </a:p>
        </p:txBody>
      </p:sp>
      <p:sp>
        <p:nvSpPr>
          <p:cNvPr id="4" name="TextBox 3">
            <a:extLst>
              <a:ext uri="{FF2B5EF4-FFF2-40B4-BE49-F238E27FC236}">
                <a16:creationId xmlns:a16="http://schemas.microsoft.com/office/drawing/2014/main" id="{9EB69DF0-E5A0-A003-4313-2E4785960AC9}"/>
              </a:ext>
            </a:extLst>
          </p:cNvPr>
          <p:cNvSpPr txBox="1"/>
          <p:nvPr/>
        </p:nvSpPr>
        <p:spPr>
          <a:xfrm>
            <a:off x="824697" y="2574985"/>
            <a:ext cx="18454715" cy="2832699"/>
          </a:xfrm>
          <a:prstGeom prst="rect">
            <a:avLst/>
          </a:prstGeom>
          <a:noFill/>
          <a:ln w="28575">
            <a:solidFill>
              <a:srgbClr val="005ABD"/>
            </a:solidFill>
          </a:ln>
        </p:spPr>
        <p:txBody>
          <a:bodyPr wrap="square" rtlCol="0">
            <a:spAutoFit/>
          </a:bodyPr>
          <a:lstStyle/>
          <a:p>
            <a:pPr marL="471202" indent="-471202">
              <a:buFont typeface="Arial" panose="020B0604020202020204" pitchFamily="34" charset="0"/>
              <a:buChar char="•"/>
            </a:pPr>
            <a:endParaRPr lang="en-GB" sz="2968" dirty="0">
              <a:latin typeface="Arial" panose="020B0604020202020204" pitchFamily="34" charset="0"/>
            </a:endParaRPr>
          </a:p>
          <a:p>
            <a:pPr marL="471202" indent="-471202">
              <a:buFont typeface="Arial" panose="020B0604020202020204" pitchFamily="34" charset="0"/>
              <a:buChar char="•"/>
            </a:pPr>
            <a:r>
              <a:rPr lang="en-GB" sz="2968" dirty="0">
                <a:latin typeface="Arial" panose="020B0604020202020204" pitchFamily="34" charset="0"/>
              </a:rPr>
              <a:t>Patients requiring palliative care should be admitted under the specialty responsible for the condition or</a:t>
            </a:r>
          </a:p>
          <a:p>
            <a:pPr algn="l"/>
            <a:r>
              <a:rPr lang="en-GB" sz="2968" dirty="0">
                <a:latin typeface="Arial" panose="020B0604020202020204" pitchFamily="34" charset="0"/>
              </a:rPr>
              <a:t>previously caring for that patient* and referred to palliative care as an inpatient</a:t>
            </a:r>
          </a:p>
          <a:p>
            <a:pPr algn="l"/>
            <a:endParaRPr lang="en-GB" sz="2968" dirty="0">
              <a:latin typeface="Arial" panose="020B0604020202020204" pitchFamily="34" charset="0"/>
            </a:endParaRPr>
          </a:p>
          <a:p>
            <a:pPr algn="l"/>
            <a:r>
              <a:rPr lang="en-GB" sz="2968" dirty="0">
                <a:latin typeface="Arial" panose="020B0604020202020204" pitchFamily="34" charset="0"/>
              </a:rPr>
              <a:t>*Team must be made aware of the patient ASAP</a:t>
            </a:r>
            <a:r>
              <a:rPr lang="en-GB" sz="2968" dirty="0">
                <a:solidFill>
                  <a:srgbClr val="FFFFFF"/>
                </a:solidFill>
                <a:latin typeface="Arial" panose="020B0604020202020204" pitchFamily="34" charset="0"/>
              </a:rPr>
              <a:t>.</a:t>
            </a:r>
          </a:p>
          <a:p>
            <a:pPr algn="l"/>
            <a:endParaRPr lang="en-GB" sz="2968" dirty="0">
              <a:solidFill>
                <a:prstClr val="black"/>
              </a:solidFill>
              <a:latin typeface="Arial" panose="020B0604020202020204" pitchFamily="34" charset="0"/>
            </a:endParaRPr>
          </a:p>
        </p:txBody>
      </p:sp>
    </p:spTree>
    <p:extLst>
      <p:ext uri="{BB962C8B-B14F-4D97-AF65-F5344CB8AC3E}">
        <p14:creationId xmlns:p14="http://schemas.microsoft.com/office/powerpoint/2010/main" val="407033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388F53-D31C-9BE5-A719-A7F4E8501369}"/>
              </a:ext>
            </a:extLst>
          </p:cNvPr>
          <p:cNvSpPr>
            <a:spLocks noGrp="1"/>
          </p:cNvSpPr>
          <p:nvPr>
            <p:ph type="body" sz="quarter" idx="10"/>
          </p:nvPr>
        </p:nvSpPr>
        <p:spPr>
          <a:xfrm>
            <a:off x="679450" y="1082675"/>
            <a:ext cx="10380712" cy="1110661"/>
          </a:xfrm>
        </p:spPr>
        <p:txBody>
          <a:bodyPr/>
          <a:lstStyle/>
          <a:p>
            <a:r>
              <a:rPr lang="en-GB" dirty="0"/>
              <a:t>Cardiology (medicine)</a:t>
            </a:r>
          </a:p>
        </p:txBody>
      </p:sp>
      <p:sp>
        <p:nvSpPr>
          <p:cNvPr id="4" name="TextBox 3">
            <a:extLst>
              <a:ext uri="{FF2B5EF4-FFF2-40B4-BE49-F238E27FC236}">
                <a16:creationId xmlns:a16="http://schemas.microsoft.com/office/drawing/2014/main" id="{9EB69DF0-E5A0-A003-4313-2E4785960AC9}"/>
              </a:ext>
            </a:extLst>
          </p:cNvPr>
          <p:cNvSpPr txBox="1"/>
          <p:nvPr/>
        </p:nvSpPr>
        <p:spPr>
          <a:xfrm>
            <a:off x="824697" y="2851057"/>
            <a:ext cx="18454715" cy="6029792"/>
          </a:xfrm>
          <a:prstGeom prst="rect">
            <a:avLst/>
          </a:prstGeom>
          <a:noFill/>
          <a:ln w="28575">
            <a:solidFill>
              <a:srgbClr val="005ABD"/>
            </a:solidFill>
          </a:ln>
        </p:spPr>
        <p:txBody>
          <a:bodyPr wrap="square" rtlCol="0">
            <a:spAutoFit/>
          </a:bodyPr>
          <a:lstStyle/>
          <a:p>
            <a:pPr defTabSz="1507846">
              <a:defRPr/>
            </a:pPr>
            <a:endParaRPr lang="en-GB" sz="2968" dirty="0">
              <a:solidFill>
                <a:prstClr val="black"/>
              </a:solidFill>
              <a:latin typeface="Arial" panose="020B0604020202020204" pitchFamily="34" charset="0"/>
            </a:endParaRPr>
          </a:p>
          <a:p>
            <a:pPr marL="298428" indent="-298428" defTabSz="1507846">
              <a:buFont typeface="Arial" panose="020B0604020202020204" pitchFamily="34" charset="0"/>
              <a:buChar char="•"/>
              <a:defRPr/>
            </a:pPr>
            <a:r>
              <a:rPr lang="en-GB" sz="2968" dirty="0">
                <a:solidFill>
                  <a:prstClr val="black"/>
                </a:solidFill>
                <a:latin typeface="Arial" panose="020B0604020202020204" pitchFamily="34" charset="0"/>
              </a:rPr>
              <a:t>STEMI</a:t>
            </a:r>
          </a:p>
          <a:p>
            <a:pPr defTabSz="1507846">
              <a:defRPr/>
            </a:pPr>
            <a:endParaRPr lang="en-GB" sz="2968" dirty="0">
              <a:solidFill>
                <a:prstClr val="black"/>
              </a:solidFill>
              <a:latin typeface="Arial" panose="020B0604020202020204" pitchFamily="34" charset="0"/>
            </a:endParaRPr>
          </a:p>
          <a:p>
            <a:pPr defTabSz="1507846">
              <a:defRPr/>
            </a:pPr>
            <a:r>
              <a:rPr lang="en-GB" sz="2968" dirty="0">
                <a:solidFill>
                  <a:prstClr val="black"/>
                </a:solidFill>
                <a:latin typeface="ArialMT"/>
              </a:rPr>
              <a:t>• </a:t>
            </a:r>
            <a:r>
              <a:rPr lang="en-GB" sz="2968" dirty="0">
                <a:solidFill>
                  <a:prstClr val="black"/>
                </a:solidFill>
                <a:latin typeface="Arial" panose="020B0604020202020204" pitchFamily="34" charset="0"/>
              </a:rPr>
              <a:t>Unstable NSTEMI and unstable angina</a:t>
            </a:r>
          </a:p>
          <a:p>
            <a:pPr defTabSz="1507846">
              <a:defRPr/>
            </a:pPr>
            <a:endParaRPr lang="en-GB" sz="2968" dirty="0">
              <a:solidFill>
                <a:prstClr val="black"/>
              </a:solidFill>
              <a:latin typeface="Arial" panose="020B0604020202020204" pitchFamily="34" charset="0"/>
            </a:endParaRPr>
          </a:p>
          <a:p>
            <a:pPr defTabSz="1507846">
              <a:defRPr/>
            </a:pPr>
            <a:r>
              <a:rPr lang="en-GB" sz="2968" dirty="0">
                <a:solidFill>
                  <a:prstClr val="black"/>
                </a:solidFill>
                <a:latin typeface="ArialMT"/>
              </a:rPr>
              <a:t>• </a:t>
            </a:r>
            <a:r>
              <a:rPr lang="en-GB" sz="2968" dirty="0">
                <a:solidFill>
                  <a:prstClr val="black"/>
                </a:solidFill>
                <a:latin typeface="Arial" panose="020B0604020202020204" pitchFamily="34" charset="0"/>
              </a:rPr>
              <a:t>Life threatening cardiac arrhythmias</a:t>
            </a:r>
          </a:p>
          <a:p>
            <a:pPr defTabSz="1507846">
              <a:defRPr/>
            </a:pPr>
            <a:endParaRPr lang="en-GB" sz="2968" dirty="0">
              <a:solidFill>
                <a:prstClr val="black"/>
              </a:solidFill>
              <a:latin typeface="Arial" panose="020B0604020202020204" pitchFamily="34" charset="0"/>
            </a:endParaRPr>
          </a:p>
          <a:p>
            <a:pPr defTabSz="1507846">
              <a:defRPr/>
            </a:pPr>
            <a:r>
              <a:rPr lang="en-GB" sz="2968" dirty="0">
                <a:solidFill>
                  <a:prstClr val="black"/>
                </a:solidFill>
                <a:latin typeface="ArialMT"/>
              </a:rPr>
              <a:t>• </a:t>
            </a:r>
            <a:r>
              <a:rPr lang="en-GB" sz="2968" dirty="0">
                <a:solidFill>
                  <a:prstClr val="black"/>
                </a:solidFill>
                <a:latin typeface="Arial" panose="020B0604020202020204" pitchFamily="34" charset="0"/>
              </a:rPr>
              <a:t>Unstable acute cardiogenic pulmonary oedema</a:t>
            </a:r>
          </a:p>
          <a:p>
            <a:pPr defTabSz="1507846">
              <a:defRPr/>
            </a:pPr>
            <a:endParaRPr lang="en-GB" sz="2968" dirty="0">
              <a:solidFill>
                <a:prstClr val="black"/>
              </a:solidFill>
              <a:latin typeface="Arial" panose="020B0604020202020204" pitchFamily="34" charset="0"/>
            </a:endParaRPr>
          </a:p>
          <a:p>
            <a:pPr defTabSz="1507846">
              <a:defRPr/>
            </a:pPr>
            <a:r>
              <a:rPr lang="en-GB" sz="2968" dirty="0">
                <a:solidFill>
                  <a:prstClr val="black"/>
                </a:solidFill>
                <a:latin typeface="ArialMT"/>
              </a:rPr>
              <a:t>• </a:t>
            </a:r>
            <a:r>
              <a:rPr lang="en-GB" sz="2968" dirty="0">
                <a:solidFill>
                  <a:prstClr val="black"/>
                </a:solidFill>
                <a:latin typeface="Arial" panose="020B0604020202020204" pitchFamily="34" charset="0"/>
              </a:rPr>
              <a:t>Cardiogenic shock</a:t>
            </a:r>
          </a:p>
          <a:p>
            <a:pPr defTabSz="1507846">
              <a:defRPr/>
            </a:pPr>
            <a:endParaRPr lang="en-GB" sz="2968" dirty="0">
              <a:solidFill>
                <a:prstClr val="black"/>
              </a:solidFill>
              <a:latin typeface="Arial" panose="020B0604020202020204" pitchFamily="34" charset="0"/>
            </a:endParaRPr>
          </a:p>
          <a:p>
            <a:pPr defTabSz="1507846">
              <a:defRPr/>
            </a:pPr>
            <a:r>
              <a:rPr lang="en-GB" sz="2968" dirty="0">
                <a:solidFill>
                  <a:prstClr val="black"/>
                </a:solidFill>
                <a:latin typeface="Arial" panose="020B0604020202020204" pitchFamily="34" charset="0"/>
              </a:rPr>
              <a:t>Cardiac Surgery: Aortic dissection </a:t>
            </a:r>
          </a:p>
          <a:p>
            <a:pPr defTabSz="1507846">
              <a:defRPr/>
            </a:pPr>
            <a:endParaRPr lang="en-GB" sz="2968" dirty="0">
              <a:solidFill>
                <a:prstClr val="black"/>
              </a:solidFill>
              <a:latin typeface="Arial" panose="020B0604020202020204" pitchFamily="34" charset="0"/>
            </a:endParaRPr>
          </a:p>
        </p:txBody>
      </p:sp>
    </p:spTree>
    <p:extLst>
      <p:ext uri="{BB962C8B-B14F-4D97-AF65-F5344CB8AC3E}">
        <p14:creationId xmlns:p14="http://schemas.microsoft.com/office/powerpoint/2010/main" val="173571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81EE12-A005-31FC-2BA7-2C19741DD98C}"/>
              </a:ext>
            </a:extLst>
          </p:cNvPr>
          <p:cNvSpPr>
            <a:spLocks noGrp="1"/>
          </p:cNvSpPr>
          <p:nvPr>
            <p:ph type="body" sz="quarter" idx="10"/>
          </p:nvPr>
        </p:nvSpPr>
        <p:spPr/>
        <p:txBody>
          <a:bodyPr/>
          <a:lstStyle/>
          <a:p>
            <a:r>
              <a:rPr lang="en-GB" dirty="0"/>
              <a:t>Critical Care (CC)</a:t>
            </a:r>
          </a:p>
        </p:txBody>
      </p:sp>
      <p:sp>
        <p:nvSpPr>
          <p:cNvPr id="4" name="TextBox 3">
            <a:extLst>
              <a:ext uri="{FF2B5EF4-FFF2-40B4-BE49-F238E27FC236}">
                <a16:creationId xmlns:a16="http://schemas.microsoft.com/office/drawing/2014/main" id="{9EB69DF0-E5A0-A003-4313-2E4785960AC9}"/>
              </a:ext>
            </a:extLst>
          </p:cNvPr>
          <p:cNvSpPr txBox="1"/>
          <p:nvPr/>
        </p:nvSpPr>
        <p:spPr>
          <a:xfrm>
            <a:off x="824697" y="3079729"/>
            <a:ext cx="18454715" cy="5167120"/>
          </a:xfrm>
          <a:prstGeom prst="rect">
            <a:avLst/>
          </a:prstGeom>
          <a:noFill/>
          <a:ln w="28575">
            <a:solidFill>
              <a:srgbClr val="005ABD"/>
            </a:solidFill>
          </a:ln>
        </p:spPr>
        <p:txBody>
          <a:bodyPr wrap="square" rtlCol="0">
            <a:spAutoFit/>
          </a:bodyPr>
          <a:lstStyle/>
          <a:p>
            <a:pPr marL="149215" indent="-149215">
              <a:buFont typeface="Arial" panose="020B0604020202020204" pitchFamily="34" charset="0"/>
              <a:buChar char="•"/>
            </a:pPr>
            <a:endParaRPr lang="en-GB" sz="2968" dirty="0">
              <a:latin typeface="Arial" panose="020B0604020202020204" pitchFamily="34" charset="0"/>
            </a:endParaRPr>
          </a:p>
          <a:p>
            <a:pPr marL="471202" indent="-471202">
              <a:buFont typeface="Arial" panose="020B0604020202020204" pitchFamily="34" charset="0"/>
              <a:buChar char="•"/>
            </a:pPr>
            <a:r>
              <a:rPr lang="en-GB" sz="2968" dirty="0">
                <a:latin typeface="Arial" panose="020B0604020202020204" pitchFamily="34" charset="0"/>
              </a:rPr>
              <a:t>Telephone referral from ED to CC utilising the SBAR referral method. CC telephone triage to support prioritisation of workload. Fast bleep when required</a:t>
            </a:r>
          </a:p>
          <a:p>
            <a:pPr algn="l"/>
            <a:endParaRPr lang="en-GB" sz="2968" dirty="0">
              <a:latin typeface="Arial" panose="020B0604020202020204" pitchFamily="34" charset="0"/>
            </a:endParaRPr>
          </a:p>
          <a:p>
            <a:pPr marL="471202" indent="-471202">
              <a:buFont typeface="Arial" panose="020B0604020202020204" pitchFamily="34" charset="0"/>
              <a:buChar char="•"/>
            </a:pPr>
            <a:r>
              <a:rPr lang="en-GB" sz="2968" dirty="0">
                <a:latin typeface="Arial" panose="020B0604020202020204" pitchFamily="34" charset="0"/>
              </a:rPr>
              <a:t>Decision to admit, admit to CC within 4hrs </a:t>
            </a:r>
          </a:p>
          <a:p>
            <a:pPr algn="l"/>
            <a:endParaRPr lang="en-GB" sz="2968" dirty="0">
              <a:latin typeface="Arial" panose="020B0604020202020204" pitchFamily="34" charset="0"/>
            </a:endParaRPr>
          </a:p>
          <a:p>
            <a:pPr algn="l"/>
            <a:r>
              <a:rPr lang="en-GB" sz="2968" dirty="0">
                <a:latin typeface="ArialMT"/>
              </a:rPr>
              <a:t>• </a:t>
            </a:r>
            <a:r>
              <a:rPr lang="en-GB" sz="2968" dirty="0">
                <a:latin typeface="Arial" panose="020B0604020202020204" pitchFamily="34" charset="0"/>
              </a:rPr>
              <a:t>All CC referrals must be accompanied by a primary specialty referral. The primary specialty should continue to provide care after the patient has been discharged from critical care</a:t>
            </a:r>
          </a:p>
          <a:p>
            <a:pPr algn="l"/>
            <a:endParaRPr lang="en-GB" sz="2968" dirty="0">
              <a:latin typeface="Arial" panose="020B0604020202020204" pitchFamily="34" charset="0"/>
            </a:endParaRPr>
          </a:p>
          <a:p>
            <a:pPr algn="l"/>
            <a:r>
              <a:rPr lang="en-GB" sz="2968" dirty="0">
                <a:latin typeface="ArialMT"/>
              </a:rPr>
              <a:t>• </a:t>
            </a:r>
            <a:r>
              <a:rPr lang="en-GB" sz="2968" dirty="0">
                <a:latin typeface="Arial" panose="020B0604020202020204" pitchFamily="34" charset="0"/>
              </a:rPr>
              <a:t>Decisions to admit will be made by CC consultant (in collaboration will specialty teams)</a:t>
            </a:r>
          </a:p>
          <a:p>
            <a:pPr>
              <a:tabLst>
                <a:tab pos="149215" algn="l"/>
              </a:tabLst>
            </a:pPr>
            <a:endParaRPr lang="en-GB" sz="3298"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12875"/>
      </p:ext>
    </p:extLst>
  </p:cSld>
  <p:clrMapOvr>
    <a:masterClrMapping/>
  </p:clrMapOvr>
</p:sld>
</file>

<file path=ppt/theme/theme1.xml><?xml version="1.0" encoding="utf-8"?>
<a:theme xmlns:a="http://schemas.openxmlformats.org/drawingml/2006/main" name="Office Theme">
  <a:themeElements>
    <a:clrScheme name="NHS RGB">
      <a:dk1>
        <a:srgbClr val="415563"/>
      </a:dk1>
      <a:lt1>
        <a:srgbClr val="FFFFFF"/>
      </a:lt1>
      <a:dk2>
        <a:srgbClr val="330070"/>
      </a:dk2>
      <a:lt2>
        <a:srgbClr val="8891C0"/>
      </a:lt2>
      <a:accent1>
        <a:srgbClr val="ED8B00"/>
      </a:accent1>
      <a:accent2>
        <a:srgbClr val="FAE100"/>
      </a:accent2>
      <a:accent3>
        <a:srgbClr val="768692"/>
      </a:accent3>
      <a:accent4>
        <a:srgbClr val="FFB81C"/>
      </a:accent4>
      <a:accent5>
        <a:srgbClr val="00A399"/>
      </a:accent5>
      <a:accent6>
        <a:srgbClr val="AE2473"/>
      </a:accent6>
      <a:hlink>
        <a:srgbClr val="005EB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7" id="{93BF3E4F-3A47-4E8A-9B58-7844B293181C}" vid="{51E17094-1EB0-4B86-A5D3-3DE87337E26E}"/>
    </a:ext>
  </a:extLst>
</a:theme>
</file>

<file path=docProps/app.xml><?xml version="1.0" encoding="utf-8"?>
<Properties xmlns="http://schemas.openxmlformats.org/officeDocument/2006/extended-properties" xmlns:vt="http://schemas.openxmlformats.org/officeDocument/2006/docPropsVTypes">
  <Template>Trust powerpoint template 2024</Template>
  <TotalTime>226</TotalTime>
  <Words>2065</Words>
  <Application>Microsoft Office PowerPoint</Application>
  <PresentationFormat>Custom</PresentationFormat>
  <Paragraphs>336</Paragraphs>
  <Slides>17</Slides>
  <Notes>0</Notes>
  <HiddenSlides>14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Arial</vt:lpstr>
      <vt:lpstr>ArialMT</vt:lpstr>
      <vt:lpstr>Calibri</vt:lpstr>
      <vt:lpstr>Frutiger-Bold</vt:lpstr>
      <vt:lpstr>Office Theme</vt:lpstr>
      <vt:lpstr>Acrobat Document</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refer to existing Orthopaedic established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OBrien</dc:creator>
  <cp:lastModifiedBy>Ben Granger</cp:lastModifiedBy>
  <cp:revision>3</cp:revision>
  <dcterms:created xsi:type="dcterms:W3CDTF">2025-01-31T13:37:04Z</dcterms:created>
  <dcterms:modified xsi:type="dcterms:W3CDTF">2025-02-05T15:25:06Z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2021-08-13T00:00:00Z</vt:filetime>
  </property>
  <property fmtid="{D5CDD505-2E9C-101B-9397-08002B2CF9AE}" pid="3" name="Creator">
    <vt:lpwstr>Adobe InDesign 16.0 (Macintosh)</vt:lpwstr>
  </property>
  <property fmtid="{D5CDD505-2E9C-101B-9397-08002B2CF9AE}" pid="4" name="LastSaved">
    <vt:filetime>2021-08-13T00:00:00Z</vt:filetime>
  </property>
  <property fmtid="{D5CDD505-2E9C-101B-9397-08002B2CF9AE}" pid="5" name="MSIP_Label_e5fc148d-1837-4605-813b-0f4629c213a3_Enabled">
    <vt:lpwstr>true</vt:lpwstr>
  </property>
  <property fmtid="{D5CDD505-2E9C-101B-9397-08002B2CF9AE}" pid="6" name="MSIP_Label_e5fc148d-1837-4605-813b-0f4629c213a3_SetDate">
    <vt:lpwstr>2024-06-05T09:39:19Z</vt:lpwstr>
  </property>
  <property fmtid="{D5CDD505-2E9C-101B-9397-08002B2CF9AE}" pid="7" name="MSIP_Label_e5fc148d-1837-4605-813b-0f4629c213a3_Method">
    <vt:lpwstr>Standard</vt:lpwstr>
  </property>
  <property fmtid="{D5CDD505-2E9C-101B-9397-08002B2CF9AE}" pid="8" name="MSIP_Label_e5fc148d-1837-4605-813b-0f4629c213a3_Name">
    <vt:lpwstr>OFFICIAL - ROUTINE DATA</vt:lpwstr>
  </property>
  <property fmtid="{D5CDD505-2E9C-101B-9397-08002B2CF9AE}" pid="9" name="MSIP_Label_e5fc148d-1837-4605-813b-0f4629c213a3_SiteId">
    <vt:lpwstr>4242c7a1-0d99-470e-9ae1-a907bfe45eb8</vt:lpwstr>
  </property>
  <property fmtid="{D5CDD505-2E9C-101B-9397-08002B2CF9AE}" pid="10" name="MSIP_Label_e5fc148d-1837-4605-813b-0f4629c213a3_ActionId">
    <vt:lpwstr>9bb213f7-86ed-4476-a012-4f29f1dbde9e</vt:lpwstr>
  </property>
  <property fmtid="{D5CDD505-2E9C-101B-9397-08002B2CF9AE}" pid="11" name="MSIP_Label_e5fc148d-1837-4605-813b-0f4629c213a3_ContentBits">
    <vt:lpwstr>0</vt:lpwstr>
  </property>
</Properties>
</file>