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33"/>
  </p:notesMasterIdLst>
  <p:handoutMasterIdLst>
    <p:handoutMasterId r:id="rId34"/>
  </p:handoutMasterIdLst>
  <p:sldIdLst>
    <p:sldId id="1923" r:id="rId5"/>
    <p:sldId id="2147472305" r:id="rId6"/>
    <p:sldId id="339" r:id="rId7"/>
    <p:sldId id="327" r:id="rId8"/>
    <p:sldId id="323" r:id="rId9"/>
    <p:sldId id="2147471951" r:id="rId10"/>
    <p:sldId id="320" r:id="rId11"/>
    <p:sldId id="329" r:id="rId12"/>
    <p:sldId id="2147472291" r:id="rId13"/>
    <p:sldId id="330" r:id="rId14"/>
    <p:sldId id="2147471953" r:id="rId15"/>
    <p:sldId id="2147472357" r:id="rId16"/>
    <p:sldId id="2147472358" r:id="rId17"/>
    <p:sldId id="2147472359" r:id="rId18"/>
    <p:sldId id="2147472316" r:id="rId19"/>
    <p:sldId id="2147472497" r:id="rId20"/>
    <p:sldId id="2147472465" r:id="rId21"/>
    <p:sldId id="2147472466" r:id="rId22"/>
    <p:sldId id="2147472546" r:id="rId23"/>
    <p:sldId id="2147472545" r:id="rId24"/>
    <p:sldId id="332" r:id="rId25"/>
    <p:sldId id="2147472293" r:id="rId26"/>
    <p:sldId id="2147472336" r:id="rId27"/>
    <p:sldId id="2147472355" r:id="rId28"/>
    <p:sldId id="2147472502" r:id="rId29"/>
    <p:sldId id="2147472505" r:id="rId30"/>
    <p:sldId id="2147472503" r:id="rId31"/>
    <p:sldId id="341" r:id="rId32"/>
  </p:sldIdLst>
  <p:sldSz cx="12192000" cy="6858000"/>
  <p:notesSz cx="6800850" cy="9807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IAB Core" id="{72D8FADC-B4DA-4B80-8D8A-9A1404197196}">
          <p14:sldIdLst>
            <p14:sldId id="1923"/>
            <p14:sldId id="2147472305"/>
            <p14:sldId id="339"/>
            <p14:sldId id="327"/>
            <p14:sldId id="323"/>
            <p14:sldId id="2147471951"/>
            <p14:sldId id="320"/>
            <p14:sldId id="329"/>
            <p14:sldId id="2147472291"/>
            <p14:sldId id="330"/>
            <p14:sldId id="2147471953"/>
            <p14:sldId id="2147472357"/>
            <p14:sldId id="2147472358"/>
            <p14:sldId id="2147472359"/>
            <p14:sldId id="2147472316"/>
            <p14:sldId id="2147472497"/>
            <p14:sldId id="2147472465"/>
            <p14:sldId id="2147472466"/>
            <p14:sldId id="2147472546"/>
            <p14:sldId id="2147472545"/>
            <p14:sldId id="332"/>
            <p14:sldId id="2147472293"/>
            <p14:sldId id="2147472336"/>
            <p14:sldId id="2147472355"/>
            <p14:sldId id="2147472502"/>
            <p14:sldId id="2147472505"/>
            <p14:sldId id="2147472503"/>
            <p14:sldId id="341"/>
          </p14:sldIdLst>
        </p14:section>
        <p14:section name="Reference slides" id="{D7973ED7-896F-4D89-A210-12AD2FF4BCD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F3A300-5306-3DF6-8F8F-4B5CD23FC239}" name="Howarth, Dave" initials="DH" userId="S::Dave.Howarth@dhsc.gov.uk::c2a55b6c-e9e0-4434-875f-229a7b7a75db" providerId="AD"/>
  <p188:author id="{1DE1EA20-EC4F-A4DD-5DF8-C53F92A79D39}" name="Craig De Sousa" initials="CD" userId="S::CDESOUSA@england.nhs.uk::911fa67e-ee5a-402c-8a03-2513ec48ecc4" providerId="AD"/>
  <p188:author id="{826AA431-16DC-BD3B-A681-DB0106BDC9C6}" name="Craig" initials="C" userId="S::cdesousa@nhs.net::d3d29a86-d0f0-4637-bda0-588915141751" providerId="AD"/>
  <p188:author id="{86D3F448-A3B4-F24B-46A8-9907AE0DC0AB}" name="LENAGHAN2, Jo (NHS ENGLAND - T1510)" initials="JL" userId="S::jo.lenaghan2@nhs.net::5c2d5916-6416-471a-a2c6-d9dd7da13606" providerId="AD"/>
  <p188:author id="{492DF349-A793-F748-16DD-3E23FCA380D0}" name="BAKER, Melissa (NHS ENGLAND - X24)" initials="BX" userId="S::melissa.baker4_nhs.net#ext#@healthsharedservice.onmicrosoft.com::0fe6fbdf-eb10-489e-b722-d5893f928985" providerId="AD"/>
  <p188:author id="{51F8A65C-8AC3-61D6-8062-EAEB33D52FC1}" name="Felix, Sara" initials="SF" userId="S::Sara.Felix@dhsc.gov.uk::d4955107-3475-4b04-8544-584c45a1259e" providerId="AD"/>
  <p188:author id="{DAC0465D-4219-414E-5BA1-08A4F7EF6EC8}" name="Anastasia Knox" initials="AK" userId="28.britainthinkseu.egnyte.com_tp_egnyte_plus" providerId="Windows Live"/>
  <p188:author id="{FFA04489-0B52-7251-2F00-AA1BB436EE74}" name="Howarth, Dave" initials="HD" userId="S::dave.howarth_dhsc.gov.uk#ext#@britainthinks.onmicrosoft.com::dbd8e721-34ba-4721-8532-6acafe7f1ba1" providerId="AD"/>
  <p188:author id="{AD81229E-3734-97A2-AF2A-835A6F9AFD85}" name="Brown, Toby" initials="TB" userId="S::Toby.Brown2@dhsc.gov.uk::49d1697a-7030-4964-adbc-48ba11504624" providerId="AD"/>
  <p188:author id="{412FD69E-4428-E643-5E0B-67CC0BCC00A4}" name="Jessie Cunnett" initials="JC" userId="S::jcunnett@thinksinsight.com::e8e2dea2-e9e8-4f08-aa64-0550e64f6d74" providerId="AD"/>
  <p188:author id="{4F71E0CA-76BC-7F52-E573-CC01F902F849}" name="rebecca" initials="r" userId="rebecca" providerId="None"/>
  <p188:author id="{1D615CE4-0E06-1108-DB37-983BC9EFFB4C}" name="Frank, Glasha" initials="FG" userId="S::Glasha.Frank@dhsc.gov.uk::98f32af5-dc56-431f-9873-5b39841297c2" providerId="AD"/>
  <p188:author id="{2036E5EF-3305-4804-3352-03ECC4844FC3}" name="WRIGHT, Caroline (NHS ENGLAND - X24)" initials="WX" userId="S::caroline.wright50_nhs.net#ext#@healthsharedservice.onmicrosoft.com::2c1c0e25-72f4-4ce5-9baf-3354fce5b9d5" providerId="AD"/>
  <p188:author id="{82D48EF0-A1BE-C0FF-C172-714C5CD1E007}" name="Anastasia Knox" initials="AK" userId="S::aknox@thinksinsight.com::1f797177-eb2f-4177-a98a-8a71f254fc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7FF"/>
    <a:srgbClr val="02FFFF"/>
    <a:srgbClr val="928400"/>
    <a:srgbClr val="FAE100"/>
    <a:srgbClr val="FFF48F"/>
    <a:srgbClr val="D0BC00"/>
    <a:srgbClr val="EDEFF0"/>
    <a:srgbClr val="CDCDCD"/>
    <a:srgbClr val="F6F8F8"/>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9"/>
    <p:restoredTop sz="69956"/>
  </p:normalViewPr>
  <p:slideViewPr>
    <p:cSldViewPr snapToGrid="0">
      <p:cViewPr varScale="1">
        <p:scale>
          <a:sx n="55" d="100"/>
          <a:sy n="55" d="100"/>
        </p:scale>
        <p:origin x="1382" y="34"/>
      </p:cViewPr>
      <p:guideLst/>
    </p:cSldViewPr>
  </p:slideViewPr>
  <p:outlineViewPr>
    <p:cViewPr>
      <p:scale>
        <a:sx n="33" d="100"/>
        <a:sy n="33" d="100"/>
      </p:scale>
      <p:origin x="0" y="-132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47035" cy="492082"/>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52241" y="0"/>
            <a:ext cx="2947035" cy="492082"/>
          </a:xfrm>
          <a:prstGeom prst="rect">
            <a:avLst/>
          </a:prstGeom>
        </p:spPr>
        <p:txBody>
          <a:bodyPr vert="horz" lIns="91440" tIns="45720" rIns="91440" bIns="45720" rtlCol="0"/>
          <a:lstStyle>
            <a:lvl1pPr algn="r">
              <a:defRPr sz="1200"/>
            </a:lvl1pPr>
          </a:lstStyle>
          <a:p>
            <a:fld id="{E3C6D816-94D6-40FC-B977-F8A94C7E4824}" type="datetimeFigureOut">
              <a:rPr lang="en-GB" smtClean="0"/>
              <a:t>16/01/2025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9315495"/>
            <a:ext cx="2947035" cy="49208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52241" y="9315495"/>
            <a:ext cx="2947035" cy="492081"/>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35" cy="49208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2241" y="0"/>
            <a:ext cx="2947035" cy="492082"/>
          </a:xfrm>
          <a:prstGeom prst="rect">
            <a:avLst/>
          </a:prstGeom>
        </p:spPr>
        <p:txBody>
          <a:bodyPr vert="horz" lIns="91440" tIns="45720" rIns="91440" bIns="45720" rtlCol="0"/>
          <a:lstStyle>
            <a:lvl1pPr algn="r">
              <a:defRPr sz="1200"/>
            </a:lvl1pPr>
          </a:lstStyle>
          <a:p>
            <a:fld id="{E9EED4C3-48B6-4E4A-9B0F-8051E56348DC}" type="datetimeFigureOut">
              <a:rPr lang="en-GB" smtClean="0"/>
              <a:t>16/01/2025</a:t>
            </a:fld>
            <a:endParaRPr lang="en-GB"/>
          </a:p>
        </p:txBody>
      </p:sp>
      <p:sp>
        <p:nvSpPr>
          <p:cNvPr id="4" name="Slide Image Placeholder 3"/>
          <p:cNvSpPr>
            <a:spLocks noGrp="1" noRot="1" noChangeAspect="1"/>
          </p:cNvSpPr>
          <p:nvPr>
            <p:ph type="sldImg" idx="2"/>
          </p:nvPr>
        </p:nvSpPr>
        <p:spPr>
          <a:xfrm>
            <a:off x="458788" y="1225550"/>
            <a:ext cx="5883275" cy="33099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085" y="4719895"/>
            <a:ext cx="5440680" cy="3861733"/>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315495"/>
            <a:ext cx="2947035" cy="49208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2241" y="9315495"/>
            <a:ext cx="2947035" cy="492081"/>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69675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526349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175205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28D81-B7ED-E3A3-6FED-F08D7EEB7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64B52-F0F2-4CAF-BEB5-F2D4C78ABC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E777A-69B4-7C98-9CA9-58209B3B4C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BE31FA-63E7-6780-EA84-040CA5DFFCCC}"/>
              </a:ext>
            </a:extLst>
          </p:cNvPr>
          <p:cNvSpPr>
            <a:spLocks noGrp="1"/>
          </p:cNvSpPr>
          <p:nvPr>
            <p:ph type="sldNum" sz="quarter" idx="5"/>
          </p:nvPr>
        </p:nvSpPr>
        <p:spPr/>
        <p:txBody>
          <a:bodyPr/>
          <a:lstStyle/>
          <a:p>
            <a:fld id="{1B2BD0E0-D041-4130-82AA-7BE7401FCF73}" type="slidenum">
              <a:rPr lang="en-GB" smtClean="0"/>
              <a:t>15</a:t>
            </a:fld>
            <a:endParaRPr lang="en-GB"/>
          </a:p>
        </p:txBody>
      </p:sp>
    </p:spTree>
    <p:extLst>
      <p:ext uri="{BB962C8B-B14F-4D97-AF65-F5344CB8AC3E}">
        <p14:creationId xmlns:p14="http://schemas.microsoft.com/office/powerpoint/2010/main" val="389547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240D1-5954-16AE-9A00-5F1A3FB53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ABA42-BA4B-184F-518B-E597662D2B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469EB-4A9D-A76A-94DA-F4804BAAE6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9EF8DA-3A0A-C5AE-312B-ABCEB4EA3CED}"/>
              </a:ext>
            </a:extLst>
          </p:cNvPr>
          <p:cNvSpPr>
            <a:spLocks noGrp="1"/>
          </p:cNvSpPr>
          <p:nvPr>
            <p:ph type="sldNum" sz="quarter" idx="5"/>
          </p:nvPr>
        </p:nvSpPr>
        <p:spPr/>
        <p:txBody>
          <a:bodyPr/>
          <a:lstStyle/>
          <a:p>
            <a:fld id="{1B2BD0E0-D041-4130-82AA-7BE7401FCF73}" type="slidenum">
              <a:rPr lang="en-GB" smtClean="0"/>
              <a:t>16</a:t>
            </a:fld>
            <a:endParaRPr lang="en-GB"/>
          </a:p>
        </p:txBody>
      </p:sp>
    </p:spTree>
    <p:extLst>
      <p:ext uri="{BB962C8B-B14F-4D97-AF65-F5344CB8AC3E}">
        <p14:creationId xmlns:p14="http://schemas.microsoft.com/office/powerpoint/2010/main" val="1238103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59353-2735-09FE-F282-3DC35640E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4CDAB-4A48-4714-ED72-4CFA1687E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A9A1ED-32AF-E15B-494B-CA0B9AF96813}"/>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DA06FBFC-B345-5278-A429-FD98872CEAF3}"/>
              </a:ext>
            </a:extLst>
          </p:cNvPr>
          <p:cNvSpPr>
            <a:spLocks noGrp="1"/>
          </p:cNvSpPr>
          <p:nvPr>
            <p:ph type="sldNum" sz="quarter" idx="5"/>
          </p:nvPr>
        </p:nvSpPr>
        <p:spPr/>
        <p:txBody>
          <a:bodyPr/>
          <a:lstStyle/>
          <a:p>
            <a:fld id="{1B2BD0E0-D041-4130-82AA-7BE7401FCF73}" type="slidenum">
              <a:rPr lang="en-GB" smtClean="0"/>
              <a:t>17</a:t>
            </a:fld>
            <a:endParaRPr lang="en-GB"/>
          </a:p>
        </p:txBody>
      </p:sp>
    </p:spTree>
    <p:extLst>
      <p:ext uri="{BB962C8B-B14F-4D97-AF65-F5344CB8AC3E}">
        <p14:creationId xmlns:p14="http://schemas.microsoft.com/office/powerpoint/2010/main" val="1430409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CD96B-F964-D7F8-B0D9-F0AB369EF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7D352-48FF-FA0E-5C47-249FFE9DBD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2BC803-9B35-9203-8372-6ACAC48369D1}"/>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6CAB84D4-7B48-C7A9-56B6-8D915FD6D46C}"/>
              </a:ext>
            </a:extLst>
          </p:cNvPr>
          <p:cNvSpPr>
            <a:spLocks noGrp="1"/>
          </p:cNvSpPr>
          <p:nvPr>
            <p:ph type="sldNum" sz="quarter" idx="5"/>
          </p:nvPr>
        </p:nvSpPr>
        <p:spPr/>
        <p:txBody>
          <a:bodyPr/>
          <a:lstStyle/>
          <a:p>
            <a:fld id="{1B2BD0E0-D041-4130-82AA-7BE7401FCF73}" type="slidenum">
              <a:rPr lang="en-GB" smtClean="0"/>
              <a:t>18</a:t>
            </a:fld>
            <a:endParaRPr lang="en-GB"/>
          </a:p>
        </p:txBody>
      </p:sp>
    </p:spTree>
    <p:extLst>
      <p:ext uri="{BB962C8B-B14F-4D97-AF65-F5344CB8AC3E}">
        <p14:creationId xmlns:p14="http://schemas.microsoft.com/office/powerpoint/2010/main" val="4183091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D70DF-5183-9301-87FD-1577B410AE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B668B-FF6C-5A07-86D7-CC9823766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54E010-1D0F-0B9D-F64C-D7D3C4BE82D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93E095F0-9FAA-870E-3F0D-523CA4E7560B}"/>
              </a:ext>
            </a:extLst>
          </p:cNvPr>
          <p:cNvSpPr>
            <a:spLocks noGrp="1"/>
          </p:cNvSpPr>
          <p:nvPr>
            <p:ph type="sldNum" sz="quarter" idx="5"/>
          </p:nvPr>
        </p:nvSpPr>
        <p:spPr/>
        <p:txBody>
          <a:bodyPr/>
          <a:lstStyle/>
          <a:p>
            <a:fld id="{1B2BD0E0-D041-4130-82AA-7BE7401FCF73}" type="slidenum">
              <a:rPr lang="en-GB" smtClean="0"/>
              <a:t>19</a:t>
            </a:fld>
            <a:endParaRPr lang="en-GB"/>
          </a:p>
        </p:txBody>
      </p:sp>
    </p:spTree>
    <p:extLst>
      <p:ext uri="{BB962C8B-B14F-4D97-AF65-F5344CB8AC3E}">
        <p14:creationId xmlns:p14="http://schemas.microsoft.com/office/powerpoint/2010/main" val="3172482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8EE84-C9E0-943E-FB6A-FBB2194B8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40846-114F-5C4A-1BA0-2374FE3E2D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ADC28-90CD-BAD5-47E4-1951BDF094E4}"/>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BD762B2F-9FDF-A48D-6EBD-2BC350292E85}"/>
              </a:ext>
            </a:extLst>
          </p:cNvPr>
          <p:cNvSpPr>
            <a:spLocks noGrp="1"/>
          </p:cNvSpPr>
          <p:nvPr>
            <p:ph type="sldNum" sz="quarter" idx="5"/>
          </p:nvPr>
        </p:nvSpPr>
        <p:spPr/>
        <p:txBody>
          <a:bodyPr/>
          <a:lstStyle/>
          <a:p>
            <a:fld id="{1B2BD0E0-D041-4130-82AA-7BE7401FCF73}" type="slidenum">
              <a:rPr lang="en-GB" smtClean="0"/>
              <a:t>20</a:t>
            </a:fld>
            <a:endParaRPr lang="en-GB"/>
          </a:p>
        </p:txBody>
      </p:sp>
    </p:spTree>
    <p:extLst>
      <p:ext uri="{BB962C8B-B14F-4D97-AF65-F5344CB8AC3E}">
        <p14:creationId xmlns:p14="http://schemas.microsoft.com/office/powerpoint/2010/main" val="2458128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83167-6EF5-35F8-6078-1FE6B839A0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E0386-FDFB-9B0C-D25B-BD3FDBBD0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F944F-1C1C-641F-A1F4-94E42CC0F8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7A78B2-46A4-128C-9264-CFB1500B0EEF}"/>
              </a:ext>
            </a:extLst>
          </p:cNvPr>
          <p:cNvSpPr>
            <a:spLocks noGrp="1"/>
          </p:cNvSpPr>
          <p:nvPr>
            <p:ph type="sldNum" sz="quarter" idx="5"/>
          </p:nvPr>
        </p:nvSpPr>
        <p:spPr/>
        <p:txBody>
          <a:bodyPr/>
          <a:lstStyle/>
          <a:p>
            <a:fld id="{1B2BD0E0-D041-4130-82AA-7BE7401FCF73}" type="slidenum">
              <a:rPr lang="en-GB" smtClean="0"/>
              <a:t>22</a:t>
            </a:fld>
            <a:endParaRPr lang="en-GB"/>
          </a:p>
        </p:txBody>
      </p:sp>
    </p:spTree>
    <p:extLst>
      <p:ext uri="{BB962C8B-B14F-4D97-AF65-F5344CB8AC3E}">
        <p14:creationId xmlns:p14="http://schemas.microsoft.com/office/powerpoint/2010/main" val="136551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308879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96352-F90F-974B-6FE2-89EAED8E4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5F15CF-BC7B-5D3B-A48B-D026E2B9A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8FC43-310B-EE9D-0191-961580B860D7}"/>
              </a:ext>
            </a:extLst>
          </p:cNvPr>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7249361E-FBC4-64D1-7D71-23E8F64B8278}"/>
              </a:ext>
            </a:extLst>
          </p:cNvPr>
          <p:cNvSpPr>
            <a:spLocks noGrp="1"/>
          </p:cNvSpPr>
          <p:nvPr>
            <p:ph type="sldNum" sz="quarter" idx="5"/>
          </p:nvPr>
        </p:nvSpPr>
        <p:spPr/>
        <p:txBody>
          <a:bodyPr/>
          <a:lstStyle/>
          <a:p>
            <a:fld id="{1B2BD0E0-D041-4130-82AA-7BE7401FCF73}" type="slidenum">
              <a:rPr lang="en-GB" smtClean="0"/>
              <a:t>23</a:t>
            </a:fld>
            <a:endParaRPr lang="en-GB"/>
          </a:p>
        </p:txBody>
      </p:sp>
    </p:spTree>
    <p:extLst>
      <p:ext uri="{BB962C8B-B14F-4D97-AF65-F5344CB8AC3E}">
        <p14:creationId xmlns:p14="http://schemas.microsoft.com/office/powerpoint/2010/main" val="4283335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1B2BD0E0-D041-4130-82AA-7BE7401FCF73}" type="slidenum">
              <a:rPr lang="en-GB" smtClean="0"/>
              <a:t>24</a:t>
            </a:fld>
            <a:endParaRPr lang="en-GB"/>
          </a:p>
        </p:txBody>
      </p:sp>
    </p:spTree>
    <p:extLst>
      <p:ext uri="{BB962C8B-B14F-4D97-AF65-F5344CB8AC3E}">
        <p14:creationId xmlns:p14="http://schemas.microsoft.com/office/powerpoint/2010/main" val="3166937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2BD0E0-D041-4130-82AA-7BE7401FCF73}" type="slidenum">
              <a:rPr lang="en-GB" smtClean="0"/>
              <a:t>25</a:t>
            </a:fld>
            <a:endParaRPr lang="en-GB"/>
          </a:p>
        </p:txBody>
      </p:sp>
    </p:spTree>
    <p:extLst>
      <p:ext uri="{BB962C8B-B14F-4D97-AF65-F5344CB8AC3E}">
        <p14:creationId xmlns:p14="http://schemas.microsoft.com/office/powerpoint/2010/main" val="3066323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F76AE-34F7-D1C3-ADC1-023F5C764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0F4A2-0619-18CD-C7F8-E33B41F1E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E7076-B8DA-C27B-F5E1-F24EF9928A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1AF90B-A61E-20C3-37FC-4D5856A35C9E}"/>
              </a:ext>
            </a:extLst>
          </p:cNvPr>
          <p:cNvSpPr>
            <a:spLocks noGrp="1"/>
          </p:cNvSpPr>
          <p:nvPr>
            <p:ph type="sldNum" sz="quarter" idx="5"/>
          </p:nvPr>
        </p:nvSpPr>
        <p:spPr/>
        <p:txBody>
          <a:bodyPr/>
          <a:lstStyle/>
          <a:p>
            <a:fld id="{1B2BD0E0-D041-4130-82AA-7BE7401FCF73}" type="slidenum">
              <a:rPr lang="en-GB" smtClean="0"/>
              <a:t>26</a:t>
            </a:fld>
            <a:endParaRPr lang="en-GB"/>
          </a:p>
        </p:txBody>
      </p:sp>
    </p:spTree>
    <p:extLst>
      <p:ext uri="{BB962C8B-B14F-4D97-AF65-F5344CB8AC3E}">
        <p14:creationId xmlns:p14="http://schemas.microsoft.com/office/powerpoint/2010/main" val="4185755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85620-2F10-56C7-4AE3-5C6B78FC0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9CAD2-32DA-9821-0D2E-F7218C5B4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CDF8A-791F-3FD8-7602-780A1AAE70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4DC786-F2BF-B970-72BF-16711FBA3180}"/>
              </a:ext>
            </a:extLst>
          </p:cNvPr>
          <p:cNvSpPr>
            <a:spLocks noGrp="1"/>
          </p:cNvSpPr>
          <p:nvPr>
            <p:ph type="sldNum" sz="quarter" idx="5"/>
          </p:nvPr>
        </p:nvSpPr>
        <p:spPr/>
        <p:txBody>
          <a:bodyPr/>
          <a:lstStyle/>
          <a:p>
            <a:fld id="{1B2BD0E0-D041-4130-82AA-7BE7401FCF73}" type="slidenum">
              <a:rPr lang="en-GB" smtClean="0"/>
              <a:t>27</a:t>
            </a:fld>
            <a:endParaRPr lang="en-GB"/>
          </a:p>
        </p:txBody>
      </p:sp>
    </p:spTree>
    <p:extLst>
      <p:ext uri="{BB962C8B-B14F-4D97-AF65-F5344CB8AC3E}">
        <p14:creationId xmlns:p14="http://schemas.microsoft.com/office/powerpoint/2010/main" val="2885293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3362918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394475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1874447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3164273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EFD97-4A5E-315D-79F1-481A986EE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B26D5-4D22-32D5-0BB1-8F0AF782D3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1E9CD-58B1-1A2D-C7D1-B74C73A6B772}"/>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706A415E-08EA-3CC3-D659-D13B6BDEFC65}"/>
              </a:ext>
            </a:extLst>
          </p:cNvPr>
          <p:cNvSpPr>
            <a:spLocks noGrp="1"/>
          </p:cNvSpPr>
          <p:nvPr>
            <p:ph type="sldNum" sz="quarter" idx="5"/>
          </p:nvPr>
        </p:nvSpPr>
        <p:spPr/>
        <p:txBody>
          <a:bodyPr/>
          <a:lstStyle/>
          <a:p>
            <a:fld id="{EB223DEB-E087-8647-BAA1-69A69C6F3853}" type="slidenum">
              <a:rPr lang="en-US" smtClean="0"/>
              <a:t>6</a:t>
            </a:fld>
            <a:endParaRPr lang="en-US"/>
          </a:p>
        </p:txBody>
      </p:sp>
    </p:spTree>
    <p:extLst>
      <p:ext uri="{BB962C8B-B14F-4D97-AF65-F5344CB8AC3E}">
        <p14:creationId xmlns:p14="http://schemas.microsoft.com/office/powerpoint/2010/main" val="321434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146979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F4F78-0CA1-2DBF-613C-B86F23BBC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1FB53-A659-323D-B06D-D94F12B16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9E4B1-C24A-B8DD-1EC7-E75695232D27}"/>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32EEA08C-116D-D773-F4DB-25750A9524F4}"/>
              </a:ext>
            </a:extLst>
          </p:cNvPr>
          <p:cNvSpPr>
            <a:spLocks noGrp="1"/>
          </p:cNvSpPr>
          <p:nvPr>
            <p:ph type="sldNum" sz="quarter" idx="5"/>
          </p:nvPr>
        </p:nvSpPr>
        <p:spPr/>
        <p:txBody>
          <a:bodyPr/>
          <a:lstStyle/>
          <a:p>
            <a:fld id="{1B2BD0E0-D041-4130-82AA-7BE7401FCF73}" type="slidenum">
              <a:rPr lang="en-GB" smtClean="0"/>
              <a:t>9</a:t>
            </a:fld>
            <a:endParaRPr lang="en-GB"/>
          </a:p>
        </p:txBody>
      </p:sp>
    </p:spTree>
    <p:extLst>
      <p:ext uri="{BB962C8B-B14F-4D97-AF65-F5344CB8AC3E}">
        <p14:creationId xmlns:p14="http://schemas.microsoft.com/office/powerpoint/2010/main" val="1108996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2BD0E0-D041-4130-82AA-7BE7401FCF73}" type="slidenum">
              <a:rPr lang="en-GB" smtClean="0"/>
              <a:t>11</a:t>
            </a:fld>
            <a:endParaRPr lang="en-GB"/>
          </a:p>
        </p:txBody>
      </p:sp>
    </p:spTree>
    <p:extLst>
      <p:ext uri="{BB962C8B-B14F-4D97-AF65-F5344CB8AC3E}">
        <p14:creationId xmlns:p14="http://schemas.microsoft.com/office/powerpoint/2010/main" val="4224511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8.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56756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blue and black logo&#10;&#10;Description automatically generated">
            <a:extLst>
              <a:ext uri="{FF2B5EF4-FFF2-40B4-BE49-F238E27FC236}">
                <a16:creationId xmlns:a16="http://schemas.microsoft.com/office/drawing/2014/main" id="{4560B715-C3B8-D65B-0011-6F60AB40BD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7413" y="332856"/>
            <a:ext cx="3922790" cy="1569587"/>
          </a:xfrm>
          <a:prstGeom prst="rect">
            <a:avLst/>
          </a:prstGeom>
        </p:spPr>
      </p:pic>
      <p:grpSp>
        <p:nvGrpSpPr>
          <p:cNvPr id="15" name="Group 14">
            <a:extLst>
              <a:ext uri="{FF2B5EF4-FFF2-40B4-BE49-F238E27FC236}">
                <a16:creationId xmlns:a16="http://schemas.microsoft.com/office/drawing/2014/main" id="{CEFCADC0-E212-F2CE-F68E-408E0E5E9FC8}"/>
              </a:ext>
            </a:extLst>
          </p:cNvPr>
          <p:cNvGrpSpPr/>
          <p:nvPr userDrawn="1"/>
        </p:nvGrpSpPr>
        <p:grpSpPr>
          <a:xfrm>
            <a:off x="10542612" y="5776203"/>
            <a:ext cx="1208955" cy="979789"/>
            <a:chOff x="10551045" y="308935"/>
            <a:chExt cx="1208955" cy="979789"/>
          </a:xfrm>
        </p:grpSpPr>
        <p:sp>
          <p:nvSpPr>
            <p:cNvPr id="16" name="Rectangle 15">
              <a:extLst>
                <a:ext uri="{FF2B5EF4-FFF2-40B4-BE49-F238E27FC236}">
                  <a16:creationId xmlns:a16="http://schemas.microsoft.com/office/drawing/2014/main" id="{8EAD3FC3-F8F0-F9D8-704B-DFBEB9AAC382}"/>
                </a:ext>
              </a:extLst>
            </p:cNvPr>
            <p:cNvSpPr/>
            <p:nvPr userDrawn="1"/>
          </p:nvSpPr>
          <p:spPr>
            <a:xfrm>
              <a:off x="10551045" y="327987"/>
              <a:ext cx="1200533" cy="441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Logo&#10;&#10;Description automatically generated">
              <a:extLst>
                <a:ext uri="{FF2B5EF4-FFF2-40B4-BE49-F238E27FC236}">
                  <a16:creationId xmlns:a16="http://schemas.microsoft.com/office/drawing/2014/main" id="{28E0E99F-5FEB-EF11-0475-1A5234C747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51045" y="308935"/>
              <a:ext cx="1208955" cy="979789"/>
            </a:xfrm>
            <a:prstGeom prst="rect">
              <a:avLst/>
            </a:prstGeom>
          </p:spPr>
        </p:pic>
      </p:grpSp>
      <p:pic>
        <p:nvPicPr>
          <p:cNvPr id="19" name="Picture 18" descr="A black background with a black square&#10;&#10;Description automatically generated with medium confidence">
            <a:extLst>
              <a:ext uri="{FF2B5EF4-FFF2-40B4-BE49-F238E27FC236}">
                <a16:creationId xmlns:a16="http://schemas.microsoft.com/office/drawing/2014/main" id="{D6AABDAA-CB3F-2812-6520-F1A2676F9C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289" y="5623433"/>
            <a:ext cx="5594931" cy="1250815"/>
          </a:xfrm>
          <a:prstGeom prst="rect">
            <a:avLst/>
          </a:prstGeom>
        </p:spPr>
      </p:pic>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5043844" y="6463574"/>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blue and black logo&#10;&#10;Description automatically generated">
            <a:extLst>
              <a:ext uri="{FF2B5EF4-FFF2-40B4-BE49-F238E27FC236}">
                <a16:creationId xmlns:a16="http://schemas.microsoft.com/office/drawing/2014/main" id="{28E72757-B8DB-71EC-B9B0-47E76D2D1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4047" y="6368076"/>
            <a:ext cx="1051661" cy="420791"/>
          </a:xfrm>
          <a:prstGeom prst="rect">
            <a:avLst/>
          </a:prstGeom>
        </p:spPr>
      </p:pic>
      <p:grpSp>
        <p:nvGrpSpPr>
          <p:cNvPr id="2" name="Group 1">
            <a:extLst>
              <a:ext uri="{FF2B5EF4-FFF2-40B4-BE49-F238E27FC236}">
                <a16:creationId xmlns:a16="http://schemas.microsoft.com/office/drawing/2014/main" id="{494F560E-D34B-BE16-7770-C25322C4BBDE}"/>
              </a:ext>
            </a:extLst>
          </p:cNvPr>
          <p:cNvGrpSpPr/>
          <p:nvPr userDrawn="1"/>
        </p:nvGrpSpPr>
        <p:grpSpPr>
          <a:xfrm>
            <a:off x="9128295" y="767200"/>
            <a:ext cx="3601713" cy="187961"/>
            <a:chOff x="8304537" y="2571750"/>
            <a:chExt cx="3601713" cy="187961"/>
          </a:xfrm>
        </p:grpSpPr>
        <p:sp>
          <p:nvSpPr>
            <p:cNvPr id="4" name="Rectangle: Rounded Corners 3">
              <a:extLst>
                <a:ext uri="{FF2B5EF4-FFF2-40B4-BE49-F238E27FC236}">
                  <a16:creationId xmlns:a16="http://schemas.microsoft.com/office/drawing/2014/main" id="{5FA197B3-1183-2DE4-232E-D296DC9D3AB9}"/>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1DB1BCA0-6084-5B9E-B51C-7A8F8CE8060D}"/>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32AD00A2-2FCF-8672-5034-EA77DB000A59}"/>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84EEEE38-D669-4CB7-C054-97828CFE0DE7}"/>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grpSp>
        <p:nvGrpSpPr>
          <p:cNvPr id="21" name="Group 20">
            <a:extLst>
              <a:ext uri="{FF2B5EF4-FFF2-40B4-BE49-F238E27FC236}">
                <a16:creationId xmlns:a16="http://schemas.microsoft.com/office/drawing/2014/main" id="{4EBD6605-7602-332D-6B55-B65281CE3B3D}"/>
              </a:ext>
            </a:extLst>
          </p:cNvPr>
          <p:cNvGrpSpPr/>
          <p:nvPr userDrawn="1"/>
        </p:nvGrpSpPr>
        <p:grpSpPr>
          <a:xfrm>
            <a:off x="-295275" y="-273149"/>
            <a:ext cx="5345936" cy="6130892"/>
            <a:chOff x="-295275" y="-273149"/>
            <a:chExt cx="5345936" cy="6130892"/>
          </a:xfrm>
        </p:grpSpPr>
        <p:sp>
          <p:nvSpPr>
            <p:cNvPr id="7" name="Rectangle: Rounded Corners 6">
              <a:extLst>
                <a:ext uri="{FF2B5EF4-FFF2-40B4-BE49-F238E27FC236}">
                  <a16:creationId xmlns:a16="http://schemas.microsoft.com/office/drawing/2014/main" id="{F0EE04B0-7940-53FC-32E4-B0E629DB0B19}"/>
                </a:ext>
              </a:extLst>
            </p:cNvPr>
            <p:cNvSpPr/>
            <p:nvPr userDrawn="1"/>
          </p:nvSpPr>
          <p:spPr>
            <a:xfrm>
              <a:off x="-295275" y="-273149"/>
              <a:ext cx="3943350" cy="1666875"/>
            </a:xfrm>
            <a:prstGeom prst="roundRect">
              <a:avLst>
                <a:gd name="adj" fmla="val 295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20AB2488-61E3-EFEA-836A-124801ABFCDC}"/>
                </a:ext>
              </a:extLst>
            </p:cNvPr>
            <p:cNvSpPr/>
            <p:nvPr userDrawn="1"/>
          </p:nvSpPr>
          <p:spPr>
            <a:xfrm>
              <a:off x="285749" y="1114425"/>
              <a:ext cx="525600" cy="876301"/>
            </a:xfrm>
            <a:prstGeom prst="roundRect">
              <a:avLst>
                <a:gd name="adj" fmla="val 6212"/>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366B79F-CC90-B88E-7699-E2B171A93DD0}"/>
                </a:ext>
              </a:extLst>
            </p:cNvPr>
            <p:cNvSpPr/>
            <p:nvPr userDrawn="1"/>
          </p:nvSpPr>
          <p:spPr>
            <a:xfrm>
              <a:off x="285749" y="752475"/>
              <a:ext cx="525600" cy="728663"/>
            </a:xfrm>
            <a:prstGeom prst="roundRect">
              <a:avLst>
                <a:gd name="adj" fmla="val 6212"/>
              </a:avLst>
            </a:prstGeom>
            <a:solidFill>
              <a:srgbClr val="928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EC75A45-80D1-D0B5-0D61-BF3D73EECD17}"/>
                </a:ext>
              </a:extLst>
            </p:cNvPr>
            <p:cNvSpPr/>
            <p:nvPr userDrawn="1"/>
          </p:nvSpPr>
          <p:spPr>
            <a:xfrm>
              <a:off x="285750" y="1393034"/>
              <a:ext cx="525600" cy="231456"/>
            </a:xfrm>
            <a:prstGeom prst="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8453E77F-664F-CB36-8E40-D663B6EADE23}"/>
                </a:ext>
              </a:extLst>
            </p:cNvPr>
            <p:cNvGrpSpPr/>
            <p:nvPr userDrawn="1"/>
          </p:nvGrpSpPr>
          <p:grpSpPr>
            <a:xfrm>
              <a:off x="1066799" y="1018322"/>
              <a:ext cx="3983862" cy="4839421"/>
              <a:chOff x="1066799" y="1018322"/>
              <a:chExt cx="3983862" cy="4839421"/>
            </a:xfrm>
          </p:grpSpPr>
          <p:sp>
            <p:nvSpPr>
              <p:cNvPr id="12" name="Rectangle: Rounded Corners 11">
                <a:extLst>
                  <a:ext uri="{FF2B5EF4-FFF2-40B4-BE49-F238E27FC236}">
                    <a16:creationId xmlns:a16="http://schemas.microsoft.com/office/drawing/2014/main" id="{81B17AFB-C358-C86D-78A0-E601CC1CDC73}"/>
                  </a:ext>
                </a:extLst>
              </p:cNvPr>
              <p:cNvSpPr/>
              <p:nvPr userDrawn="1"/>
            </p:nvSpPr>
            <p:spPr>
              <a:xfrm>
                <a:off x="1066800" y="1018324"/>
                <a:ext cx="3983861" cy="4839419"/>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E7AC2AA6-21AB-CB9D-F0B3-925162AC931E}"/>
                  </a:ext>
                </a:extLst>
              </p:cNvPr>
              <p:cNvGrpSpPr/>
              <p:nvPr userDrawn="1"/>
            </p:nvGrpSpPr>
            <p:grpSpPr>
              <a:xfrm>
                <a:off x="1066799" y="1018322"/>
                <a:ext cx="2581276" cy="375403"/>
                <a:chOff x="1066799" y="1018322"/>
                <a:chExt cx="2581276" cy="375403"/>
              </a:xfrm>
            </p:grpSpPr>
            <p:sp>
              <p:nvSpPr>
                <p:cNvPr id="13" name="Rectangle: Rounded Corners 12">
                  <a:extLst>
                    <a:ext uri="{FF2B5EF4-FFF2-40B4-BE49-F238E27FC236}">
                      <a16:creationId xmlns:a16="http://schemas.microsoft.com/office/drawing/2014/main" id="{DAF3EAD7-56D8-36C5-13B4-11D6F6ECB5AF}"/>
                    </a:ext>
                  </a:extLst>
                </p:cNvPr>
                <p:cNvSpPr/>
                <p:nvPr userDrawn="1"/>
              </p:nvSpPr>
              <p:spPr>
                <a:xfrm>
                  <a:off x="1066799" y="1018322"/>
                  <a:ext cx="2581276" cy="375403"/>
                </a:xfrm>
                <a:prstGeom prst="roundRect">
                  <a:avLst>
                    <a:gd name="adj" fmla="val 14299"/>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4FE5E5F-7849-FE66-06EC-2D5C9F87D5D7}"/>
                    </a:ext>
                  </a:extLst>
                </p:cNvPr>
                <p:cNvSpPr/>
                <p:nvPr userDrawn="1"/>
              </p:nvSpPr>
              <p:spPr>
                <a:xfrm>
                  <a:off x="1066799" y="1131788"/>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7F562C0-62AC-CFA0-C730-72CE35EA26A7}"/>
                    </a:ext>
                  </a:extLst>
                </p:cNvPr>
                <p:cNvSpPr/>
                <p:nvPr userDrawn="1"/>
              </p:nvSpPr>
              <p:spPr>
                <a:xfrm>
                  <a:off x="3319463" y="1018322"/>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grpSp>
        <p:nvGrpSpPr>
          <p:cNvPr id="20" name="Group 19">
            <a:extLst>
              <a:ext uri="{FF2B5EF4-FFF2-40B4-BE49-F238E27FC236}">
                <a16:creationId xmlns:a16="http://schemas.microsoft.com/office/drawing/2014/main" id="{C5DA0416-4B32-48D5-A8B8-7B8C2B2EA30B}"/>
              </a:ext>
            </a:extLst>
          </p:cNvPr>
          <p:cNvGrpSpPr/>
          <p:nvPr userDrawn="1"/>
        </p:nvGrpSpPr>
        <p:grpSpPr>
          <a:xfrm>
            <a:off x="-226218" y="-1210235"/>
            <a:ext cx="5829623" cy="8331858"/>
            <a:chOff x="-226218" y="-1210235"/>
            <a:chExt cx="5829623" cy="8331858"/>
          </a:xfrm>
        </p:grpSpPr>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grpSp>
          <p:nvGrpSpPr>
            <p:cNvPr id="18" name="Group 17">
              <a:extLst>
                <a:ext uri="{FF2B5EF4-FFF2-40B4-BE49-F238E27FC236}">
                  <a16:creationId xmlns:a16="http://schemas.microsoft.com/office/drawing/2014/main" id="{99D38AF8-23B9-F7F5-A76F-B08CD111AACE}"/>
                </a:ext>
              </a:extLst>
            </p:cNvPr>
            <p:cNvGrpSpPr/>
            <p:nvPr userDrawn="1"/>
          </p:nvGrpSpPr>
          <p:grpSpPr>
            <a:xfrm>
              <a:off x="-226218" y="392818"/>
              <a:ext cx="5829623" cy="5512870"/>
              <a:chOff x="-292893" y="498676"/>
              <a:chExt cx="5829623" cy="5512870"/>
            </a:xfrm>
          </p:grpSpPr>
          <p:sp>
            <p:nvSpPr>
              <p:cNvPr id="7" name="Rectangle: Rounded Corners 6">
                <a:extLst>
                  <a:ext uri="{FF2B5EF4-FFF2-40B4-BE49-F238E27FC236}">
                    <a16:creationId xmlns:a16="http://schemas.microsoft.com/office/drawing/2014/main" id="{730CB59C-1BDA-1AA7-13EF-ACEB25C4FAD4}"/>
                  </a:ext>
                </a:extLst>
              </p:cNvPr>
              <p:cNvSpPr/>
              <p:nvPr userDrawn="1"/>
            </p:nvSpPr>
            <p:spPr>
              <a:xfrm>
                <a:off x="1026318" y="498676"/>
                <a:ext cx="4510412" cy="1048854"/>
              </a:xfrm>
              <a:prstGeom prst="roundRect">
                <a:avLst>
                  <a:gd name="adj" fmla="val 295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91FC434-37AE-5D0A-7801-37ABE40FFF5E}"/>
                  </a:ext>
                </a:extLst>
              </p:cNvPr>
              <p:cNvSpPr/>
              <p:nvPr userDrawn="1"/>
            </p:nvSpPr>
            <p:spPr>
              <a:xfrm>
                <a:off x="-292893" y="1172127"/>
                <a:ext cx="5264943" cy="4839419"/>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4FB4103A-A736-EFE0-1677-BB1E8A217026}"/>
                  </a:ext>
                </a:extLst>
              </p:cNvPr>
              <p:cNvGrpSpPr/>
              <p:nvPr userDrawn="1"/>
            </p:nvGrpSpPr>
            <p:grpSpPr>
              <a:xfrm flipV="1">
                <a:off x="1026318" y="1172127"/>
                <a:ext cx="3945732" cy="375403"/>
                <a:chOff x="1066799" y="1018322"/>
                <a:chExt cx="2581276" cy="375403"/>
              </a:xfrm>
            </p:grpSpPr>
            <p:sp>
              <p:nvSpPr>
                <p:cNvPr id="15" name="Rectangle: Rounded Corners 14">
                  <a:extLst>
                    <a:ext uri="{FF2B5EF4-FFF2-40B4-BE49-F238E27FC236}">
                      <a16:creationId xmlns:a16="http://schemas.microsoft.com/office/drawing/2014/main" id="{A4EA7B3F-9808-9264-116F-01F59A04508E}"/>
                    </a:ext>
                  </a:extLst>
                </p:cNvPr>
                <p:cNvSpPr/>
                <p:nvPr userDrawn="1"/>
              </p:nvSpPr>
              <p:spPr>
                <a:xfrm>
                  <a:off x="1066799" y="1018322"/>
                  <a:ext cx="2581276" cy="375403"/>
                </a:xfrm>
                <a:prstGeom prst="roundRect">
                  <a:avLst>
                    <a:gd name="adj" fmla="val 14299"/>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1BBECED-409F-A91D-6AFE-B26FC402AF7F}"/>
                    </a:ext>
                  </a:extLst>
                </p:cNvPr>
                <p:cNvSpPr/>
                <p:nvPr userDrawn="1"/>
              </p:nvSpPr>
              <p:spPr>
                <a:xfrm>
                  <a:off x="1066799" y="1131788"/>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8089354-7946-2F19-5A9A-6B82F08057F6}"/>
                    </a:ext>
                  </a:extLst>
                </p:cNvPr>
                <p:cNvSpPr/>
                <p:nvPr userDrawn="1"/>
              </p:nvSpPr>
              <p:spPr>
                <a:xfrm>
                  <a:off x="3319463" y="1018322"/>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 name="Group 18">
              <a:extLst>
                <a:ext uri="{FF2B5EF4-FFF2-40B4-BE49-F238E27FC236}">
                  <a16:creationId xmlns:a16="http://schemas.microsoft.com/office/drawing/2014/main" id="{6A500287-0D7A-FB8E-5E46-F88B88DEC355}"/>
                </a:ext>
              </a:extLst>
            </p:cNvPr>
            <p:cNvGrpSpPr/>
            <p:nvPr userDrawn="1"/>
          </p:nvGrpSpPr>
          <p:grpSpPr>
            <a:xfrm>
              <a:off x="-70776" y="2482366"/>
              <a:ext cx="1128379" cy="4639257"/>
              <a:chOff x="-65937" y="2349016"/>
              <a:chExt cx="1128379" cy="4639257"/>
            </a:xfrm>
          </p:grpSpPr>
          <p:sp>
            <p:nvSpPr>
              <p:cNvPr id="8" name="Rectangle: Rounded Corners 7">
                <a:extLst>
                  <a:ext uri="{FF2B5EF4-FFF2-40B4-BE49-F238E27FC236}">
                    <a16:creationId xmlns:a16="http://schemas.microsoft.com/office/drawing/2014/main" id="{ABE918AE-01A6-F8B5-5805-04CF20ED3D8B}"/>
                  </a:ext>
                </a:extLst>
              </p:cNvPr>
              <p:cNvSpPr/>
              <p:nvPr userDrawn="1"/>
            </p:nvSpPr>
            <p:spPr>
              <a:xfrm>
                <a:off x="-65937" y="2710966"/>
                <a:ext cx="1128379" cy="4277307"/>
              </a:xfrm>
              <a:prstGeom prst="roundRect">
                <a:avLst>
                  <a:gd name="adj" fmla="val 6212"/>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60730835-D5B1-50E2-98B1-29949A51F3F8}"/>
                  </a:ext>
                </a:extLst>
              </p:cNvPr>
              <p:cNvSpPr/>
              <p:nvPr userDrawn="1"/>
            </p:nvSpPr>
            <p:spPr>
              <a:xfrm>
                <a:off x="-65937" y="2349016"/>
                <a:ext cx="1128379" cy="3556672"/>
              </a:xfrm>
              <a:prstGeom prst="roundRect">
                <a:avLst>
                  <a:gd name="adj" fmla="val 6212"/>
                </a:avLst>
              </a:prstGeom>
              <a:solidFill>
                <a:srgbClr val="928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4962B8D-F22D-3EC8-D7B6-C26266D6EF6A}"/>
                  </a:ext>
                </a:extLst>
              </p:cNvPr>
              <p:cNvSpPr/>
              <p:nvPr userDrawn="1"/>
            </p:nvSpPr>
            <p:spPr>
              <a:xfrm>
                <a:off x="-65937" y="5773045"/>
                <a:ext cx="1128379" cy="1129758"/>
              </a:xfrm>
              <a:prstGeom prst="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04D91B-CD29-05FB-8F16-739C77ED1DC4}"/>
              </a:ext>
            </a:extLst>
          </p:cNvPr>
          <p:cNvGrpSpPr/>
          <p:nvPr userDrawn="1"/>
        </p:nvGrpSpPr>
        <p:grpSpPr>
          <a:xfrm>
            <a:off x="0" y="0"/>
            <a:ext cx="12192000" cy="6984590"/>
            <a:chOff x="0" y="0"/>
            <a:chExt cx="12192000" cy="698459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F4A004D-AB5E-A429-59F3-17107CE96F7F}"/>
                </a:ext>
              </a:extLst>
            </p:cNvPr>
            <p:cNvSpPr/>
            <p:nvPr userDrawn="1"/>
          </p:nvSpPr>
          <p:spPr>
            <a:xfrm>
              <a:off x="854598" y="5274244"/>
              <a:ext cx="1698102" cy="1710346"/>
            </a:xfrm>
            <a:prstGeom prst="roundRect">
              <a:avLst>
                <a:gd name="adj" fmla="val 823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15" name="TextBox 14">
            <a:extLst>
              <a:ext uri="{FF2B5EF4-FFF2-40B4-BE49-F238E27FC236}">
                <a16:creationId xmlns:a16="http://schemas.microsoft.com/office/drawing/2014/main" id="{7B7CC6D4-D429-A0CE-FB0E-3DC524C88A9C}"/>
              </a:ext>
            </a:extLst>
          </p:cNvPr>
          <p:cNvSpPr txBox="1"/>
          <p:nvPr userDrawn="1"/>
        </p:nvSpPr>
        <p:spPr>
          <a:xfrm>
            <a:off x="-449729" y="-2248639"/>
            <a:ext cx="0" cy="0"/>
          </a:xfrm>
          <a:prstGeom prst="rect">
            <a:avLst/>
          </a:prstGeom>
          <a:noFill/>
        </p:spPr>
        <p:txBody>
          <a:bodyPr wrap="none" lIns="0" tIns="0" rIns="0" bIns="0" rtlCol="0">
            <a:noAutofit/>
          </a:bodyPr>
          <a:lstStyle/>
          <a:p>
            <a:endParaRPr lang="en-GB" sz="1200" b="1">
              <a:solidFill>
                <a:schemeClr val="accent1"/>
              </a:solidFill>
            </a:endParaRPr>
          </a:p>
        </p:txBody>
      </p:sp>
      <p:grpSp>
        <p:nvGrpSpPr>
          <p:cNvPr id="29" name="Group 28">
            <a:extLst>
              <a:ext uri="{FF2B5EF4-FFF2-40B4-BE49-F238E27FC236}">
                <a16:creationId xmlns:a16="http://schemas.microsoft.com/office/drawing/2014/main" id="{A11A7C5D-52BB-9E0C-59EA-E2070EB477EB}"/>
              </a:ext>
            </a:extLst>
          </p:cNvPr>
          <p:cNvGrpSpPr/>
          <p:nvPr userDrawn="1"/>
        </p:nvGrpSpPr>
        <p:grpSpPr>
          <a:xfrm>
            <a:off x="761999" y="-120276"/>
            <a:ext cx="11557001" cy="7377604"/>
            <a:chOff x="761999" y="-120276"/>
            <a:chExt cx="11557001" cy="7377604"/>
          </a:xfrm>
        </p:grpSpPr>
        <p:grpSp>
          <p:nvGrpSpPr>
            <p:cNvPr id="28" name="Group 27">
              <a:extLst>
                <a:ext uri="{FF2B5EF4-FFF2-40B4-BE49-F238E27FC236}">
                  <a16:creationId xmlns:a16="http://schemas.microsoft.com/office/drawing/2014/main" id="{7B5D0737-9A59-E13C-5084-0CB3484D8C43}"/>
                </a:ext>
              </a:extLst>
            </p:cNvPr>
            <p:cNvGrpSpPr/>
            <p:nvPr userDrawn="1"/>
          </p:nvGrpSpPr>
          <p:grpSpPr>
            <a:xfrm>
              <a:off x="4763771" y="-120276"/>
              <a:ext cx="7555229" cy="6978276"/>
              <a:chOff x="4763771" y="-120276"/>
              <a:chExt cx="7555229" cy="6978276"/>
            </a:xfrm>
          </p:grpSpPr>
          <p:sp>
            <p:nvSpPr>
              <p:cNvPr id="21" name="Rectangle: Rounded Corners 20">
                <a:extLst>
                  <a:ext uri="{FF2B5EF4-FFF2-40B4-BE49-F238E27FC236}">
                    <a16:creationId xmlns:a16="http://schemas.microsoft.com/office/drawing/2014/main" id="{4E144A67-0951-CD85-BF31-828A64D27B19}"/>
                  </a:ext>
                </a:extLst>
              </p:cNvPr>
              <p:cNvSpPr/>
              <p:nvPr userDrawn="1"/>
            </p:nvSpPr>
            <p:spPr>
              <a:xfrm>
                <a:off x="7531893" y="-120276"/>
                <a:ext cx="3288507" cy="6978276"/>
              </a:xfrm>
              <a:prstGeom prst="roundRect">
                <a:avLst>
                  <a:gd name="adj" fmla="val 0"/>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2C952D88-2D5E-58E6-0B18-AEBF81DB5FE1}"/>
                  </a:ext>
                </a:extLst>
              </p:cNvPr>
              <p:cNvSpPr/>
              <p:nvPr userDrawn="1"/>
            </p:nvSpPr>
            <p:spPr>
              <a:xfrm>
                <a:off x="4763771" y="-120276"/>
                <a:ext cx="7555229" cy="917616"/>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00F88F1-1AB4-B051-DE19-B07D871E1A05}"/>
                  </a:ext>
                </a:extLst>
              </p:cNvPr>
              <p:cNvSpPr/>
              <p:nvPr userDrawn="1"/>
            </p:nvSpPr>
            <p:spPr>
              <a:xfrm flipV="1">
                <a:off x="7531893" y="-120276"/>
                <a:ext cx="3290400" cy="917616"/>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Rounded Corners 26">
              <a:extLst>
                <a:ext uri="{FF2B5EF4-FFF2-40B4-BE49-F238E27FC236}">
                  <a16:creationId xmlns:a16="http://schemas.microsoft.com/office/drawing/2014/main" id="{CFF0ECE7-181B-2856-16B4-6858C46F0ED6}"/>
                </a:ext>
              </a:extLst>
            </p:cNvPr>
            <p:cNvSpPr/>
            <p:nvPr userDrawn="1"/>
          </p:nvSpPr>
          <p:spPr>
            <a:xfrm>
              <a:off x="761999" y="5219762"/>
              <a:ext cx="1765301" cy="2037566"/>
            </a:xfrm>
            <a:prstGeom prst="roundRect">
              <a:avLst>
                <a:gd name="adj" fmla="val 295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descr="A black and blue text with white text&#10;&#10;Description automatically generated">
            <a:extLst>
              <a:ext uri="{FF2B5EF4-FFF2-40B4-BE49-F238E27FC236}">
                <a16:creationId xmlns:a16="http://schemas.microsoft.com/office/drawing/2014/main" id="{B5023E60-2B94-3FA0-3723-9BE5B4042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3968" y="5371441"/>
            <a:ext cx="1676001" cy="1445331"/>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0983C44F-CD55-A060-CE3F-C2103F1F44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781" y="6238545"/>
            <a:ext cx="1184242" cy="424206"/>
          </a:xfrm>
          <a:prstGeom prst="rect">
            <a:avLst/>
          </a:prstGeom>
        </p:spPr>
      </p:pic>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8D310ED-DCB5-23D5-1617-B32548EFFB88}"/>
              </a:ext>
            </a:extLst>
          </p:cNvPr>
          <p:cNvGrpSpPr/>
          <p:nvPr userDrawn="1"/>
        </p:nvGrpSpPr>
        <p:grpSpPr>
          <a:xfrm>
            <a:off x="0" y="0"/>
            <a:ext cx="12598400" cy="6984590"/>
            <a:chOff x="0" y="0"/>
            <a:chExt cx="12598400" cy="698459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1920E5A-16B6-8FE1-899B-C110666F78F9}"/>
                </a:ext>
              </a:extLst>
            </p:cNvPr>
            <p:cNvSpPr/>
            <p:nvPr userDrawn="1"/>
          </p:nvSpPr>
          <p:spPr>
            <a:xfrm>
              <a:off x="6324600" y="736600"/>
              <a:ext cx="6273800" cy="1054100"/>
            </a:xfrm>
            <a:prstGeom prst="roundRect">
              <a:avLst>
                <a:gd name="adj" fmla="val 8233"/>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471A0AAD-A44B-6924-750D-5F7A30724C69}"/>
                </a:ext>
              </a:extLst>
            </p:cNvPr>
            <p:cNvSpPr/>
            <p:nvPr userDrawn="1"/>
          </p:nvSpPr>
          <p:spPr>
            <a:xfrm>
              <a:off x="854598" y="5274244"/>
              <a:ext cx="1698102" cy="1710346"/>
            </a:xfrm>
            <a:prstGeom prst="roundRect">
              <a:avLst>
                <a:gd name="adj" fmla="val 823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1004404" y="2692624"/>
            <a:ext cx="4343734" cy="118181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p:txBody>
      </p:sp>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4601" y="436509"/>
            <a:ext cx="1612700" cy="1307001"/>
          </a:xfrm>
          <a:prstGeom prst="rect">
            <a:avLst/>
          </a:prstGeom>
        </p:spPr>
      </p:pic>
      <p:pic>
        <p:nvPicPr>
          <p:cNvPr id="7" name="Picture 6" descr="A black background with a green line&#10;&#10;Description automatically generated">
            <a:extLst>
              <a:ext uri="{FF2B5EF4-FFF2-40B4-BE49-F238E27FC236}">
                <a16:creationId xmlns:a16="http://schemas.microsoft.com/office/drawing/2014/main" id="{4474E568-7DB7-F2B2-3875-97A2FBF8E33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6041" y="259401"/>
            <a:ext cx="1738529" cy="1484109"/>
          </a:xfrm>
          <a:prstGeom prst="rect">
            <a:avLst/>
          </a:prstGeom>
        </p:spPr>
      </p:pic>
      <p:pic>
        <p:nvPicPr>
          <p:cNvPr id="8" name="Picture 7" descr="A blue and black logo&#10;&#10;Description automatically generated">
            <a:extLst>
              <a:ext uri="{FF2B5EF4-FFF2-40B4-BE49-F238E27FC236}">
                <a16:creationId xmlns:a16="http://schemas.microsoft.com/office/drawing/2014/main" id="{35347FAF-1E41-E172-3987-E7ABC70CA0C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4470" y="4795206"/>
            <a:ext cx="4507129" cy="1803393"/>
          </a:xfrm>
          <a:prstGeom prst="rect">
            <a:avLst/>
          </a:prstGeom>
        </p:spPr>
      </p:pic>
      <p:grpSp>
        <p:nvGrpSpPr>
          <p:cNvPr id="12" name="Group 11">
            <a:extLst>
              <a:ext uri="{FF2B5EF4-FFF2-40B4-BE49-F238E27FC236}">
                <a16:creationId xmlns:a16="http://schemas.microsoft.com/office/drawing/2014/main" id="{9410D619-4A31-3890-E5E6-1DD7E56E224B}"/>
              </a:ext>
            </a:extLst>
          </p:cNvPr>
          <p:cNvGrpSpPr/>
          <p:nvPr userDrawn="1"/>
        </p:nvGrpSpPr>
        <p:grpSpPr>
          <a:xfrm>
            <a:off x="3176271" y="0"/>
            <a:ext cx="6577329" cy="6858000"/>
            <a:chOff x="4763771" y="-25400"/>
            <a:chExt cx="6577329" cy="6858000"/>
          </a:xfrm>
        </p:grpSpPr>
        <p:sp>
          <p:nvSpPr>
            <p:cNvPr id="14" name="Rectangle: Rounded Corners 13">
              <a:extLst>
                <a:ext uri="{FF2B5EF4-FFF2-40B4-BE49-F238E27FC236}">
                  <a16:creationId xmlns:a16="http://schemas.microsoft.com/office/drawing/2014/main" id="{F5D18B60-674B-DE1D-6A26-D0E399DF918B}"/>
                </a:ext>
              </a:extLst>
            </p:cNvPr>
            <p:cNvSpPr/>
            <p:nvPr userDrawn="1"/>
          </p:nvSpPr>
          <p:spPr>
            <a:xfrm>
              <a:off x="7531893" y="-25400"/>
              <a:ext cx="3288507" cy="6858000"/>
            </a:xfrm>
            <a:prstGeom prst="roundRect">
              <a:avLst>
                <a:gd name="adj" fmla="val 0"/>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7E542F85-0E4F-E47D-BE32-A76B57881A11}"/>
                </a:ext>
              </a:extLst>
            </p:cNvPr>
            <p:cNvSpPr/>
            <p:nvPr userDrawn="1"/>
          </p:nvSpPr>
          <p:spPr>
            <a:xfrm>
              <a:off x="4763771" y="-25400"/>
              <a:ext cx="6577329" cy="822740"/>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E210179-1C71-CDBB-F1B3-87C7B26F855C}"/>
                </a:ext>
              </a:extLst>
            </p:cNvPr>
            <p:cNvSpPr/>
            <p:nvPr userDrawn="1"/>
          </p:nvSpPr>
          <p:spPr>
            <a:xfrm flipV="1">
              <a:off x="7531893" y="-25400"/>
              <a:ext cx="3290400" cy="822740"/>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8696295" cy="949382"/>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82795" y="58915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pic>
        <p:nvPicPr>
          <p:cNvPr id="16" name="Picture 15" descr="A blue and black logo&#10;&#10;Description automatically generated">
            <a:extLst>
              <a:ext uri="{FF2B5EF4-FFF2-40B4-BE49-F238E27FC236}">
                <a16:creationId xmlns:a16="http://schemas.microsoft.com/office/drawing/2014/main" id="{C6284CB9-272F-5D0C-7892-3FB830EFA3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46727" y="6026251"/>
            <a:ext cx="1893062" cy="757452"/>
          </a:xfrm>
          <a:prstGeom prst="rect">
            <a:avLst/>
          </a:prstGeom>
        </p:spPr>
      </p:pic>
      <p:grpSp>
        <p:nvGrpSpPr>
          <p:cNvPr id="5" name="Group 4">
            <a:extLst>
              <a:ext uri="{FF2B5EF4-FFF2-40B4-BE49-F238E27FC236}">
                <a16:creationId xmlns:a16="http://schemas.microsoft.com/office/drawing/2014/main" id="{7E7ACA59-B023-CEF6-A867-F246A5AFFFE4}"/>
              </a:ext>
            </a:extLst>
          </p:cNvPr>
          <p:cNvGrpSpPr/>
          <p:nvPr userDrawn="1"/>
        </p:nvGrpSpPr>
        <p:grpSpPr>
          <a:xfrm>
            <a:off x="9128295" y="767200"/>
            <a:ext cx="3601713" cy="187961"/>
            <a:chOff x="8304537" y="2571750"/>
            <a:chExt cx="3601713" cy="187961"/>
          </a:xfrm>
        </p:grpSpPr>
        <p:sp>
          <p:nvSpPr>
            <p:cNvPr id="6" name="Rectangle: Rounded Corners 5">
              <a:extLst>
                <a:ext uri="{FF2B5EF4-FFF2-40B4-BE49-F238E27FC236}">
                  <a16:creationId xmlns:a16="http://schemas.microsoft.com/office/drawing/2014/main" id="{81F2AB37-EEA4-E609-B6C5-9148218A92B2}"/>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A1B614CD-6759-F1DD-51EC-31CAEF12384F}"/>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D31E5C6-1494-9CCD-4303-A10D8958CA6A}"/>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A059839E-CC3A-039A-920C-E5463DE12338}"/>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DE23CE-2E71-527F-C51D-C8E08C1B05C4}"/>
              </a:ext>
            </a:extLst>
          </p:cNvPr>
          <p:cNvSpPr/>
          <p:nvPr userDrawn="1"/>
        </p:nvSpPr>
        <p:spPr>
          <a:xfrm>
            <a:off x="0" y="4255134"/>
            <a:ext cx="12192000" cy="2602866"/>
          </a:xfrm>
          <a:prstGeom prst="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grpSp>
        <p:nvGrpSpPr>
          <p:cNvPr id="17" name="Group 16">
            <a:extLst>
              <a:ext uri="{FF2B5EF4-FFF2-40B4-BE49-F238E27FC236}">
                <a16:creationId xmlns:a16="http://schemas.microsoft.com/office/drawing/2014/main" id="{A6BEACEE-3010-79DF-3F97-1E3D84E0D807}"/>
              </a:ext>
            </a:extLst>
          </p:cNvPr>
          <p:cNvGrpSpPr/>
          <p:nvPr userDrawn="1"/>
        </p:nvGrpSpPr>
        <p:grpSpPr>
          <a:xfrm>
            <a:off x="10551045" y="308935"/>
            <a:ext cx="1208955" cy="979789"/>
            <a:chOff x="10551045" y="308935"/>
            <a:chExt cx="1208955" cy="979789"/>
          </a:xfrm>
        </p:grpSpPr>
        <p:sp>
          <p:nvSpPr>
            <p:cNvPr id="16" name="Rectangle 15">
              <a:extLst>
                <a:ext uri="{FF2B5EF4-FFF2-40B4-BE49-F238E27FC236}">
                  <a16:creationId xmlns:a16="http://schemas.microsoft.com/office/drawing/2014/main" id="{E09C1CB5-D345-EE62-6C7D-8CF4EC018775}"/>
                </a:ext>
              </a:extLst>
            </p:cNvPr>
            <p:cNvSpPr/>
            <p:nvPr userDrawn="1"/>
          </p:nvSpPr>
          <p:spPr>
            <a:xfrm>
              <a:off x="10551045" y="327987"/>
              <a:ext cx="1200533" cy="441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51045" y="308935"/>
              <a:ext cx="1208955" cy="979789"/>
            </a:xfrm>
            <a:prstGeom prst="rect">
              <a:avLst/>
            </a:prstGeom>
          </p:spPr>
        </p:pic>
      </p:grpSp>
      <p:pic>
        <p:nvPicPr>
          <p:cNvPr id="7" name="Picture 6" descr="A black background with a green line&#10;&#10;Description automatically generated">
            <a:extLst>
              <a:ext uri="{FF2B5EF4-FFF2-40B4-BE49-F238E27FC236}">
                <a16:creationId xmlns:a16="http://schemas.microsoft.com/office/drawing/2014/main" id="{BE6B722C-6434-ECF4-1047-04F4FE297F3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0422" y="257097"/>
            <a:ext cx="1399205" cy="1194443"/>
          </a:xfrm>
          <a:prstGeom prst="rect">
            <a:avLst/>
          </a:prstGeom>
        </p:spPr>
      </p:pic>
      <p:pic>
        <p:nvPicPr>
          <p:cNvPr id="14" name="Picture 13" descr="A yellow sign with black text&#10;&#10;Description automatically generated">
            <a:extLst>
              <a:ext uri="{FF2B5EF4-FFF2-40B4-BE49-F238E27FC236}">
                <a16:creationId xmlns:a16="http://schemas.microsoft.com/office/drawing/2014/main" id="{7B9EC9A1-D2C4-71F3-C6B4-EF4A1391338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454767" y="4716862"/>
            <a:ext cx="6613588" cy="2086275"/>
          </a:xfrm>
          <a:prstGeom prst="rect">
            <a:avLst/>
          </a:prstGeom>
        </p:spPr>
      </p:pic>
    </p:spTree>
    <p:extLst>
      <p:ext uri="{BB962C8B-B14F-4D97-AF65-F5344CB8AC3E}">
        <p14:creationId xmlns:p14="http://schemas.microsoft.com/office/powerpoint/2010/main" val="3221711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mage with Title and Caption">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314DD36D-C8D3-5E0A-7535-367B220ECE5E}"/>
              </a:ext>
            </a:extLst>
          </p:cNvPr>
          <p:cNvSpPr>
            <a:spLocks noGrp="1"/>
          </p:cNvSpPr>
          <p:nvPr>
            <p:ph type="body" sz="quarter" idx="14"/>
          </p:nvPr>
        </p:nvSpPr>
        <p:spPr>
          <a:xfrm>
            <a:off x="1322614" y="1126671"/>
            <a:ext cx="5143500" cy="3914659"/>
          </a:xfrm>
          <a:solidFill>
            <a:schemeClr val="bg2"/>
          </a:solidFill>
        </p:spPr>
        <p:txBody>
          <a:bodyPr lIns="288000" tIns="2268000" rIns="288000" bIns="28800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E0BB1029-DBEB-CFF7-BF63-69B77C386F09}"/>
              </a:ext>
            </a:extLst>
          </p:cNvPr>
          <p:cNvSpPr>
            <a:spLocks noGrp="1"/>
          </p:cNvSpPr>
          <p:nvPr>
            <p:ph type="title"/>
          </p:nvPr>
        </p:nvSpPr>
        <p:spPr>
          <a:xfrm>
            <a:off x="1620000" y="1304925"/>
            <a:ext cx="4692000" cy="1601560"/>
          </a:xfrm>
        </p:spPr>
        <p:txBody>
          <a:bodyPr/>
          <a:lstStyle>
            <a:lvl1pPr>
              <a:defRPr>
                <a:solidFill>
                  <a:schemeClr val="bg1"/>
                </a:solidFill>
              </a:defRPr>
            </a:lvl1pPr>
          </a:lstStyle>
          <a:p>
            <a:r>
              <a:rPr lang="en-GB"/>
              <a:t>Click to edit Master title style</a:t>
            </a:r>
          </a:p>
        </p:txBody>
      </p:sp>
      <p:sp>
        <p:nvSpPr>
          <p:cNvPr id="3" name="Date Placeholder 2">
            <a:extLst>
              <a:ext uri="{FF2B5EF4-FFF2-40B4-BE49-F238E27FC236}">
                <a16:creationId xmlns:a16="http://schemas.microsoft.com/office/drawing/2014/main" id="{530AF0DD-CC3E-E547-D705-F8E54CB2AFE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F2EAC95-7B26-A45A-680F-4315C6BBBB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F7D095-F8C0-83F5-9852-2EB8E32FDDA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56C122F2-B4A6-A6EE-5071-B8E017CBEA23}"/>
              </a:ext>
            </a:extLst>
          </p:cNvPr>
          <p:cNvSpPr>
            <a:spLocks noGrp="1"/>
          </p:cNvSpPr>
          <p:nvPr>
            <p:ph type="body" sz="quarter" idx="15"/>
          </p:nvPr>
        </p:nvSpPr>
        <p:spPr>
          <a:xfrm>
            <a:off x="611188" y="6457729"/>
            <a:ext cx="10410825" cy="287337"/>
          </a:xfrm>
        </p:spPr>
        <p:txBody>
          <a:bodyPr/>
          <a:lstStyle>
            <a:lvl1pPr>
              <a:spcAft>
                <a:spcPts val="0"/>
              </a:spcAft>
              <a:defRPr sz="600"/>
            </a:lvl1pPr>
            <a:lvl2pPr>
              <a:spcAft>
                <a:spcPts val="0"/>
              </a:spcAft>
              <a:defRPr sz="600"/>
            </a:lvl2pPr>
            <a:lvl3pPr>
              <a:spcAft>
                <a:spcPts val="0"/>
              </a:spcAft>
              <a:defRPr sz="600"/>
            </a:lvl3pPr>
            <a:lvl4pPr>
              <a:spcAft>
                <a:spcPts val="0"/>
              </a:spcAft>
              <a:defRPr sz="600"/>
            </a:lvl4pPr>
            <a:lvl5pPr>
              <a:spcAft>
                <a:spcPts val="0"/>
              </a:spcAft>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1730543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hree Panel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26FA-D9F0-C65F-D77E-E2F745121BB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C79E159-1358-5B7C-75D5-7EB91A0DBD4D}"/>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A629E81-815B-0B59-60F3-B233D33F19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E07085-57C0-53A7-A1AA-E34FABA01E68}"/>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BAB4A1D8-ECB7-E533-BF14-65CEF32A775F}"/>
              </a:ext>
            </a:extLst>
          </p:cNvPr>
          <p:cNvSpPr>
            <a:spLocks noGrp="1"/>
          </p:cNvSpPr>
          <p:nvPr>
            <p:ph type="body" sz="quarter" idx="13"/>
          </p:nvPr>
        </p:nvSpPr>
        <p:spPr>
          <a:xfrm>
            <a:off x="-1" y="1700212"/>
            <a:ext cx="4064400" cy="3090860"/>
          </a:xfrm>
          <a:solidFill>
            <a:schemeClr val="accent3"/>
          </a:solidFill>
        </p:spPr>
        <p:txBody>
          <a:bodyPr lIns="252000" tIns="252000" rIns="252000" bIns="252000" anchor="b"/>
          <a:lstStyle>
            <a:lvl1pPr algn="ctr">
              <a:defRPr sz="2800" b="1">
                <a:solidFill>
                  <a:schemeClr val="bg1"/>
                </a:solidFill>
              </a:defRPr>
            </a:lvl1pPr>
            <a:lvl2pPr algn="ctr">
              <a:defRPr/>
            </a:lvl2pPr>
            <a:lvl3pPr algn="ctr">
              <a:defRPr/>
            </a:lvl3pPr>
            <a:lvl4pPr algn="ctr">
              <a:defRPr/>
            </a:lvl4pPr>
            <a:lvl5pPr algn="ctr">
              <a:defRPr/>
            </a:lvl5pPr>
          </a:lstStyle>
          <a:p>
            <a:pPr lvl="0"/>
            <a:r>
              <a:rPr lang="en-GB"/>
              <a:t>Click to edit Master text styles</a:t>
            </a:r>
          </a:p>
        </p:txBody>
      </p:sp>
      <p:sp>
        <p:nvSpPr>
          <p:cNvPr id="8" name="Text Placeholder 6">
            <a:extLst>
              <a:ext uri="{FF2B5EF4-FFF2-40B4-BE49-F238E27FC236}">
                <a16:creationId xmlns:a16="http://schemas.microsoft.com/office/drawing/2014/main" id="{DC692854-E424-698D-08B0-A378C30730CB}"/>
              </a:ext>
            </a:extLst>
          </p:cNvPr>
          <p:cNvSpPr>
            <a:spLocks noGrp="1"/>
          </p:cNvSpPr>
          <p:nvPr>
            <p:ph type="body" sz="quarter" idx="14"/>
          </p:nvPr>
        </p:nvSpPr>
        <p:spPr>
          <a:xfrm>
            <a:off x="4063203" y="1700212"/>
            <a:ext cx="4064400" cy="3090860"/>
          </a:xfrm>
          <a:solidFill>
            <a:schemeClr val="bg2"/>
          </a:solidFill>
        </p:spPr>
        <p:txBody>
          <a:bodyPr lIns="252000" tIns="252000" rIns="252000" bIns="252000" anchor="b"/>
          <a:lstStyle>
            <a:lvl1pPr algn="ctr">
              <a:defRPr sz="2800" b="1">
                <a:solidFill>
                  <a:schemeClr val="bg1"/>
                </a:solidFill>
              </a:defRPr>
            </a:lvl1pPr>
            <a:lvl2pPr algn="ctr">
              <a:defRPr/>
            </a:lvl2pPr>
            <a:lvl3pPr algn="ctr">
              <a:defRPr/>
            </a:lvl3pPr>
            <a:lvl4pPr algn="ctr">
              <a:defRPr/>
            </a:lvl4pPr>
            <a:lvl5pPr algn="ctr">
              <a:defRPr/>
            </a:lvl5pPr>
          </a:lstStyle>
          <a:p>
            <a:pPr lvl="0"/>
            <a:r>
              <a:rPr lang="en-GB"/>
              <a:t>Click to edit Master text styles</a:t>
            </a:r>
          </a:p>
        </p:txBody>
      </p:sp>
      <p:sp>
        <p:nvSpPr>
          <p:cNvPr id="9" name="Text Placeholder 6">
            <a:extLst>
              <a:ext uri="{FF2B5EF4-FFF2-40B4-BE49-F238E27FC236}">
                <a16:creationId xmlns:a16="http://schemas.microsoft.com/office/drawing/2014/main" id="{1E8584C6-E923-4DCC-0445-AF5EE2ACAE1F}"/>
              </a:ext>
            </a:extLst>
          </p:cNvPr>
          <p:cNvSpPr>
            <a:spLocks noGrp="1"/>
          </p:cNvSpPr>
          <p:nvPr>
            <p:ph type="body" sz="quarter" idx="15"/>
          </p:nvPr>
        </p:nvSpPr>
        <p:spPr>
          <a:xfrm>
            <a:off x="8126407" y="1700212"/>
            <a:ext cx="4064400" cy="3090860"/>
          </a:xfrm>
          <a:solidFill>
            <a:schemeClr val="accent4"/>
          </a:solidFill>
        </p:spPr>
        <p:txBody>
          <a:bodyPr lIns="252000" tIns="252000" rIns="252000" bIns="252000" anchor="b"/>
          <a:lstStyle>
            <a:lvl1pPr algn="ctr">
              <a:defRPr sz="2800" b="1">
                <a:solidFill>
                  <a:schemeClr val="bg1"/>
                </a:solidFill>
              </a:defRPr>
            </a:lvl1pPr>
            <a:lvl2pPr algn="ctr">
              <a:defRPr/>
            </a:lvl2pPr>
            <a:lvl3pPr algn="ctr">
              <a:defRPr/>
            </a:lvl3pPr>
            <a:lvl4pPr algn="ctr">
              <a:defRPr/>
            </a:lvl4pPr>
            <a:lvl5pPr algn="ctr">
              <a:defRPr/>
            </a:lvl5pPr>
          </a:lstStyle>
          <a:p>
            <a:pPr lvl="0"/>
            <a:r>
              <a:rPr lang="en-GB"/>
              <a:t>Click to edit Master text styles</a:t>
            </a:r>
          </a:p>
        </p:txBody>
      </p:sp>
      <p:sp>
        <p:nvSpPr>
          <p:cNvPr id="6" name="Text Placeholder 10">
            <a:extLst>
              <a:ext uri="{FF2B5EF4-FFF2-40B4-BE49-F238E27FC236}">
                <a16:creationId xmlns:a16="http://schemas.microsoft.com/office/drawing/2014/main" id="{66DB4491-3837-47C8-CD78-57A459C6B28C}"/>
              </a:ext>
            </a:extLst>
          </p:cNvPr>
          <p:cNvSpPr>
            <a:spLocks noGrp="1"/>
          </p:cNvSpPr>
          <p:nvPr>
            <p:ph type="body" sz="quarter" idx="23"/>
          </p:nvPr>
        </p:nvSpPr>
        <p:spPr>
          <a:xfrm>
            <a:off x="-1" y="4791075"/>
            <a:ext cx="4064400" cy="1266825"/>
          </a:xfrm>
        </p:spPr>
        <p:txBody>
          <a:bodyPr lIns="180000" tIns="180000" rIns="180000" bIns="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10">
            <a:extLst>
              <a:ext uri="{FF2B5EF4-FFF2-40B4-BE49-F238E27FC236}">
                <a16:creationId xmlns:a16="http://schemas.microsoft.com/office/drawing/2014/main" id="{6F169D55-9E9E-C183-5331-7F329C1E5DBF}"/>
              </a:ext>
            </a:extLst>
          </p:cNvPr>
          <p:cNvSpPr>
            <a:spLocks noGrp="1"/>
          </p:cNvSpPr>
          <p:nvPr>
            <p:ph type="body" sz="quarter" idx="24"/>
          </p:nvPr>
        </p:nvSpPr>
        <p:spPr>
          <a:xfrm>
            <a:off x="4063799" y="4791075"/>
            <a:ext cx="4064400" cy="1266825"/>
          </a:xfrm>
        </p:spPr>
        <p:txBody>
          <a:bodyPr lIns="180000" tIns="180000" rIns="180000" bIns="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0">
            <a:extLst>
              <a:ext uri="{FF2B5EF4-FFF2-40B4-BE49-F238E27FC236}">
                <a16:creationId xmlns:a16="http://schemas.microsoft.com/office/drawing/2014/main" id="{6450FC92-1339-1AF8-F1D6-0423B703C590}"/>
              </a:ext>
            </a:extLst>
          </p:cNvPr>
          <p:cNvSpPr>
            <a:spLocks noGrp="1"/>
          </p:cNvSpPr>
          <p:nvPr>
            <p:ph type="body" sz="quarter" idx="25"/>
          </p:nvPr>
        </p:nvSpPr>
        <p:spPr>
          <a:xfrm>
            <a:off x="8127600" y="4791075"/>
            <a:ext cx="4064400" cy="1266825"/>
          </a:xfrm>
        </p:spPr>
        <p:txBody>
          <a:bodyPr lIns="180000" tIns="180000" rIns="180000" bIns="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E3382FB8-91E1-81FB-8E24-599F597203B5}"/>
              </a:ext>
            </a:extLst>
          </p:cNvPr>
          <p:cNvSpPr>
            <a:spLocks noGrp="1"/>
          </p:cNvSpPr>
          <p:nvPr>
            <p:ph type="body" sz="quarter" idx="26"/>
          </p:nvPr>
        </p:nvSpPr>
        <p:spPr>
          <a:xfrm>
            <a:off x="611188" y="6457729"/>
            <a:ext cx="10410825" cy="287337"/>
          </a:xfrm>
        </p:spPr>
        <p:txBody>
          <a:bodyPr/>
          <a:lstStyle>
            <a:lvl1pPr>
              <a:spcAft>
                <a:spcPts val="0"/>
              </a:spcAft>
              <a:defRPr sz="600"/>
            </a:lvl1pPr>
            <a:lvl2pPr>
              <a:spcAft>
                <a:spcPts val="0"/>
              </a:spcAft>
              <a:defRPr sz="600"/>
            </a:lvl2pPr>
            <a:lvl3pPr>
              <a:spcAft>
                <a:spcPts val="0"/>
              </a:spcAft>
              <a:defRPr sz="600"/>
            </a:lvl3pPr>
            <a:lvl4pPr>
              <a:spcAft>
                <a:spcPts val="0"/>
              </a:spcAft>
              <a:defRPr sz="600"/>
            </a:lvl4pPr>
            <a:lvl5pPr>
              <a:spcAft>
                <a:spcPts val="0"/>
              </a:spcAft>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4109784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619799" y="1700213"/>
            <a:ext cx="5260201" cy="43576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311900" y="1700213"/>
            <a:ext cx="5260201" cy="43576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9" name="Text Placeholder 7">
            <a:extLst>
              <a:ext uri="{FF2B5EF4-FFF2-40B4-BE49-F238E27FC236}">
                <a16:creationId xmlns:a16="http://schemas.microsoft.com/office/drawing/2014/main" id="{DEB4217F-E134-F1E7-41F1-F2957CD15C75}"/>
              </a:ext>
            </a:extLst>
          </p:cNvPr>
          <p:cNvSpPr>
            <a:spLocks noGrp="1"/>
          </p:cNvSpPr>
          <p:nvPr>
            <p:ph type="body" sz="quarter" idx="13"/>
          </p:nvPr>
        </p:nvSpPr>
        <p:spPr>
          <a:xfrm>
            <a:off x="611188" y="6457729"/>
            <a:ext cx="10410825" cy="287337"/>
          </a:xfrm>
        </p:spPr>
        <p:txBody>
          <a:bodyPr/>
          <a:lstStyle>
            <a:lvl1pPr>
              <a:spcAft>
                <a:spcPts val="0"/>
              </a:spcAft>
              <a:defRPr sz="600"/>
            </a:lvl1pPr>
            <a:lvl2pPr>
              <a:spcAft>
                <a:spcPts val="0"/>
              </a:spcAft>
              <a:defRPr sz="600"/>
            </a:lvl2pPr>
            <a:lvl3pPr>
              <a:spcAft>
                <a:spcPts val="0"/>
              </a:spcAft>
              <a:defRPr sz="600"/>
            </a:lvl3pPr>
            <a:lvl4pPr>
              <a:spcAft>
                <a:spcPts val="0"/>
              </a:spcAft>
              <a:defRPr sz="600"/>
            </a:lvl4pPr>
            <a:lvl5pPr>
              <a:spcAft>
                <a:spcPts val="0"/>
              </a:spcAft>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6238695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8BD189-E627-7774-85B0-B0BFC3A55F9A}"/>
              </a:ext>
            </a:extLst>
          </p:cNvPr>
          <p:cNvSpPr>
            <a:spLocks noGrp="1"/>
          </p:cNvSpPr>
          <p:nvPr>
            <p:ph type="ctrTitle"/>
          </p:nvPr>
        </p:nvSpPr>
        <p:spPr>
          <a:xfrm>
            <a:off x="611188" y="4104000"/>
            <a:ext cx="8605384" cy="1296000"/>
          </a:xfrm>
        </p:spPr>
        <p:txBody>
          <a:bodyPr anchor="b"/>
          <a:lstStyle>
            <a:lvl1pPr algn="l">
              <a:defRPr sz="3600">
                <a:solidFill>
                  <a:schemeClr val="tx2"/>
                </a:solidFill>
              </a:defRPr>
            </a:lvl1pPr>
          </a:lstStyle>
          <a:p>
            <a:r>
              <a:rPr lang="en-GB"/>
              <a:t>Click to edit Master title style</a:t>
            </a:r>
          </a:p>
        </p:txBody>
      </p:sp>
      <p:sp>
        <p:nvSpPr>
          <p:cNvPr id="4" name="Date Placeholder 3">
            <a:extLst>
              <a:ext uri="{FF2B5EF4-FFF2-40B4-BE49-F238E27FC236}">
                <a16:creationId xmlns:a16="http://schemas.microsoft.com/office/drawing/2014/main" id="{AF51E1AF-C1C4-4F74-E321-701371DE7C2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6835622-3FCE-5C6C-9DE3-1020236E73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B2CB09-77E4-9853-89E7-F1F73696B236}"/>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Text Placeholder 8">
            <a:extLst>
              <a:ext uri="{FF2B5EF4-FFF2-40B4-BE49-F238E27FC236}">
                <a16:creationId xmlns:a16="http://schemas.microsoft.com/office/drawing/2014/main" id="{521A3366-AD9C-29DC-5A64-F58D4FC83C03}"/>
              </a:ext>
            </a:extLst>
          </p:cNvPr>
          <p:cNvSpPr>
            <a:spLocks noGrp="1"/>
          </p:cNvSpPr>
          <p:nvPr>
            <p:ph type="body" sz="quarter" idx="13" hasCustomPrompt="1"/>
          </p:nvPr>
        </p:nvSpPr>
        <p:spPr>
          <a:xfrm>
            <a:off x="611187" y="5414826"/>
            <a:ext cx="2664000" cy="47583"/>
          </a:xfrm>
          <a:solidFill>
            <a:schemeClr val="accent2"/>
          </a:solidFill>
        </p:spPr>
        <p:txBody>
          <a:bodyPr/>
          <a:lstStyle>
            <a:lvl1pPr>
              <a:defRPr sz="100">
                <a:solidFill>
                  <a:schemeClr val="accent2"/>
                </a:solidFill>
              </a:defRPr>
            </a:lvl1pPr>
            <a:lvl2pPr>
              <a:defRPr sz="100">
                <a:solidFill>
                  <a:schemeClr val="accent2"/>
                </a:solidFill>
              </a:defRPr>
            </a:lvl2pPr>
            <a:lvl3pPr>
              <a:defRPr sz="100">
                <a:solidFill>
                  <a:schemeClr val="accent2"/>
                </a:solidFill>
              </a:defRPr>
            </a:lvl3pPr>
            <a:lvl4pPr>
              <a:defRPr sz="100">
                <a:solidFill>
                  <a:schemeClr val="accent2"/>
                </a:solidFill>
              </a:defRPr>
            </a:lvl4pPr>
            <a:lvl5pPr>
              <a:defRPr sz="100">
                <a:solidFill>
                  <a:schemeClr val="accent2"/>
                </a:solidFill>
              </a:defRPr>
            </a:lvl5pPr>
          </a:lstStyle>
          <a:p>
            <a:pPr lvl="0"/>
            <a:r>
              <a:rPr lang="en-US"/>
              <a:t> </a:t>
            </a:r>
            <a:endParaRPr lang="en-GB"/>
          </a:p>
        </p:txBody>
      </p:sp>
      <p:sp>
        <p:nvSpPr>
          <p:cNvPr id="9" name="Subtitle 2">
            <a:extLst>
              <a:ext uri="{FF2B5EF4-FFF2-40B4-BE49-F238E27FC236}">
                <a16:creationId xmlns:a16="http://schemas.microsoft.com/office/drawing/2014/main" id="{C43764DD-5BE1-577B-03F4-6FAEA2FF6F78}"/>
              </a:ext>
            </a:extLst>
          </p:cNvPr>
          <p:cNvSpPr>
            <a:spLocks noGrp="1"/>
          </p:cNvSpPr>
          <p:nvPr>
            <p:ph type="subTitle" idx="1"/>
          </p:nvPr>
        </p:nvSpPr>
        <p:spPr>
          <a:xfrm>
            <a:off x="611188" y="5623200"/>
            <a:ext cx="8605384" cy="434700"/>
          </a:xfrm>
        </p:spPr>
        <p:txBody>
          <a:bodyPr/>
          <a:lstStyle>
            <a:lvl1pPr marL="0" indent="0" algn="l">
              <a:buNone/>
              <a:defRPr sz="1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42216280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and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ADC0981-B496-1DF3-DB2F-6D6021BC3B7A}"/>
              </a:ext>
            </a:extLst>
          </p:cNvPr>
          <p:cNvSpPr>
            <a:spLocks noGrp="1"/>
          </p:cNvSpPr>
          <p:nvPr>
            <p:ph type="pic" sz="quarter" idx="13"/>
          </p:nvPr>
        </p:nvSpPr>
        <p:spPr>
          <a:xfrm>
            <a:off x="6096000" y="0"/>
            <a:ext cx="6096000" cy="6858000"/>
          </a:xfrm>
          <a:solidFill>
            <a:schemeClr val="bg1">
              <a:lumMod val="85000"/>
            </a:schemeClr>
          </a:solidFill>
        </p:spPr>
        <p:txBody>
          <a:bodyPr/>
          <a:lstStyle/>
          <a:p>
            <a:r>
              <a:rPr lang="en-GB"/>
              <a:t>Click icon to add picture</a:t>
            </a:r>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611189" y="360363"/>
            <a:ext cx="5260202" cy="944562"/>
          </a:xfrm>
        </p:spPr>
        <p:txBody>
          <a:bodyPr/>
          <a:lstStyle>
            <a:lvl1pPr>
              <a:defRPr>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619799" y="1700213"/>
            <a:ext cx="5260201" cy="43576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lvl1pPr>
              <a:defRPr>
                <a:solidFill>
                  <a:schemeClr val="tx2"/>
                </a:solidFill>
              </a:defRPr>
            </a:lvl1p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lvl1pPr>
              <a:defRPr>
                <a:solidFill>
                  <a:schemeClr val="bg1"/>
                </a:solidFill>
              </a:defRPr>
            </a:lvl1pPr>
          </a:lstStyle>
          <a:p>
            <a:endParaRPr lang="en-GB"/>
          </a:p>
        </p:txBody>
      </p:sp>
      <p:sp>
        <p:nvSpPr>
          <p:cNvPr id="8" name="Text Placeholder 7">
            <a:extLst>
              <a:ext uri="{FF2B5EF4-FFF2-40B4-BE49-F238E27FC236}">
                <a16:creationId xmlns:a16="http://schemas.microsoft.com/office/drawing/2014/main" id="{68A8D478-16CF-C4F1-53C3-E1BC09C24DA8}"/>
              </a:ext>
            </a:extLst>
          </p:cNvPr>
          <p:cNvSpPr>
            <a:spLocks noGrp="1"/>
          </p:cNvSpPr>
          <p:nvPr>
            <p:ph type="body" sz="quarter" idx="14"/>
          </p:nvPr>
        </p:nvSpPr>
        <p:spPr>
          <a:xfrm>
            <a:off x="611189" y="6457729"/>
            <a:ext cx="5268912" cy="287337"/>
          </a:xfrm>
        </p:spPr>
        <p:txBody>
          <a:bodyPr/>
          <a:lstStyle>
            <a:lvl1pPr>
              <a:spcAft>
                <a:spcPts val="0"/>
              </a:spcAft>
              <a:defRPr sz="600"/>
            </a:lvl1pPr>
            <a:lvl2pPr>
              <a:spcAft>
                <a:spcPts val="0"/>
              </a:spcAft>
              <a:defRPr sz="600"/>
            </a:lvl2pPr>
            <a:lvl3pPr>
              <a:spcAft>
                <a:spcPts val="0"/>
              </a:spcAft>
              <a:defRPr sz="600"/>
            </a:lvl3pPr>
            <a:lvl4pPr>
              <a:spcAft>
                <a:spcPts val="0"/>
              </a:spcAft>
              <a:defRPr sz="600"/>
            </a:lvl4pPr>
            <a:lvl5pPr>
              <a:spcAft>
                <a:spcPts val="0"/>
              </a:spcAft>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998785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36943" y="5623433"/>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A5C9216-E46E-0DF1-4A25-20678B7D83E3}"/>
              </a:ext>
            </a:extLst>
          </p:cNvPr>
          <p:cNvGrpSpPr/>
          <p:nvPr userDrawn="1"/>
        </p:nvGrpSpPr>
        <p:grpSpPr>
          <a:xfrm>
            <a:off x="10542612" y="5776203"/>
            <a:ext cx="1208955" cy="979789"/>
            <a:chOff x="10551045" y="308935"/>
            <a:chExt cx="1208955" cy="979789"/>
          </a:xfrm>
        </p:grpSpPr>
        <p:sp>
          <p:nvSpPr>
            <p:cNvPr id="19" name="Rectangle 18">
              <a:extLst>
                <a:ext uri="{FF2B5EF4-FFF2-40B4-BE49-F238E27FC236}">
                  <a16:creationId xmlns:a16="http://schemas.microsoft.com/office/drawing/2014/main" id="{D9FEA927-D6D8-CF8F-FF3F-63695A24815E}"/>
                </a:ext>
              </a:extLst>
            </p:cNvPr>
            <p:cNvSpPr/>
            <p:nvPr userDrawn="1"/>
          </p:nvSpPr>
          <p:spPr>
            <a:xfrm>
              <a:off x="10551045" y="327987"/>
              <a:ext cx="1200533" cy="441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Logo&#10;&#10;Description automatically generated">
              <a:extLst>
                <a:ext uri="{FF2B5EF4-FFF2-40B4-BE49-F238E27FC236}">
                  <a16:creationId xmlns:a16="http://schemas.microsoft.com/office/drawing/2014/main" id="{C38F4245-A571-004C-3BCC-63763FCABC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51045" y="308935"/>
              <a:ext cx="1208955" cy="979789"/>
            </a:xfrm>
            <a:prstGeom prst="rect">
              <a:avLst/>
            </a:prstGeom>
          </p:spPr>
        </p:pic>
      </p:grpSp>
      <p:pic>
        <p:nvPicPr>
          <p:cNvPr id="21" name="Picture 20" descr="A black background with a black square&#10;&#10;Description automatically generated with medium confidence">
            <a:extLst>
              <a:ext uri="{FF2B5EF4-FFF2-40B4-BE49-F238E27FC236}">
                <a16:creationId xmlns:a16="http://schemas.microsoft.com/office/drawing/2014/main" id="{2FE774A2-41BD-7B46-FC49-01078B0999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89" y="5623433"/>
            <a:ext cx="5594931" cy="1250815"/>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2770818"/>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19">
            <a:extLst>
              <a:ext uri="{FF2B5EF4-FFF2-40B4-BE49-F238E27FC236}">
                <a16:creationId xmlns:a16="http://schemas.microsoft.com/office/drawing/2014/main" id="{325865BA-30EA-F98E-E4FA-1AD087868123}"/>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21" name="Straight Connector 20">
            <a:extLst>
              <a:ext uri="{FF2B5EF4-FFF2-40B4-BE49-F238E27FC236}">
                <a16:creationId xmlns:a16="http://schemas.microsoft.com/office/drawing/2014/main" id="{B964BBB1-7739-E094-9134-7C0534CE3E37}"/>
              </a:ext>
            </a:extLst>
          </p:cNvPr>
          <p:cNvCxnSpPr>
            <a:cxnSpLocks/>
          </p:cNvCxnSpPr>
          <p:nvPr userDrawn="1"/>
        </p:nvCxnSpPr>
        <p:spPr>
          <a:xfrm>
            <a:off x="436943" y="5623433"/>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36709C5-6B6E-3D78-6107-9392BEE0E153}"/>
              </a:ext>
            </a:extLst>
          </p:cNvPr>
          <p:cNvGrpSpPr/>
          <p:nvPr userDrawn="1"/>
        </p:nvGrpSpPr>
        <p:grpSpPr>
          <a:xfrm>
            <a:off x="10542612" y="5776203"/>
            <a:ext cx="1208955" cy="979789"/>
            <a:chOff x="10551045" y="308935"/>
            <a:chExt cx="1208955" cy="979789"/>
          </a:xfrm>
        </p:grpSpPr>
        <p:sp>
          <p:nvSpPr>
            <p:cNvPr id="23" name="Rectangle 22">
              <a:extLst>
                <a:ext uri="{FF2B5EF4-FFF2-40B4-BE49-F238E27FC236}">
                  <a16:creationId xmlns:a16="http://schemas.microsoft.com/office/drawing/2014/main" id="{8E4D8644-F9CB-B329-2B0B-262ACE398E62}"/>
                </a:ext>
              </a:extLst>
            </p:cNvPr>
            <p:cNvSpPr/>
            <p:nvPr userDrawn="1"/>
          </p:nvSpPr>
          <p:spPr>
            <a:xfrm>
              <a:off x="10551045" y="327987"/>
              <a:ext cx="1200533" cy="441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Logo&#10;&#10;Description automatically generated">
              <a:extLst>
                <a:ext uri="{FF2B5EF4-FFF2-40B4-BE49-F238E27FC236}">
                  <a16:creationId xmlns:a16="http://schemas.microsoft.com/office/drawing/2014/main" id="{17C63BE8-BADD-12A4-542D-E3311DA193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51045" y="308935"/>
              <a:ext cx="1208955" cy="979789"/>
            </a:xfrm>
            <a:prstGeom prst="rect">
              <a:avLst/>
            </a:prstGeom>
          </p:spPr>
        </p:pic>
      </p:grpSp>
      <p:pic>
        <p:nvPicPr>
          <p:cNvPr id="25" name="Picture 24" descr="A black background with a black square&#10;&#10;Description automatically generated with medium confidence">
            <a:extLst>
              <a:ext uri="{FF2B5EF4-FFF2-40B4-BE49-F238E27FC236}">
                <a16:creationId xmlns:a16="http://schemas.microsoft.com/office/drawing/2014/main" id="{15712FCB-CA50-EAB9-E509-E3D970A248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89" y="5623433"/>
            <a:ext cx="5594931" cy="1250815"/>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19">
            <a:extLst>
              <a:ext uri="{FF2B5EF4-FFF2-40B4-BE49-F238E27FC236}">
                <a16:creationId xmlns:a16="http://schemas.microsoft.com/office/drawing/2014/main" id="{447233F3-7C25-DA23-4000-54F4A2018876}"/>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21" name="Straight Connector 20">
            <a:extLst>
              <a:ext uri="{FF2B5EF4-FFF2-40B4-BE49-F238E27FC236}">
                <a16:creationId xmlns:a16="http://schemas.microsoft.com/office/drawing/2014/main" id="{6A20B730-F885-F8A1-E2CB-8C71806A3D29}"/>
              </a:ext>
            </a:extLst>
          </p:cNvPr>
          <p:cNvCxnSpPr>
            <a:cxnSpLocks/>
          </p:cNvCxnSpPr>
          <p:nvPr userDrawn="1"/>
        </p:nvCxnSpPr>
        <p:spPr>
          <a:xfrm>
            <a:off x="276394" y="6192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descr="Logo&#10;&#10;Description automatically generated">
            <a:extLst>
              <a:ext uri="{FF2B5EF4-FFF2-40B4-BE49-F238E27FC236}">
                <a16:creationId xmlns:a16="http://schemas.microsoft.com/office/drawing/2014/main" id="{17640858-390E-21F7-939D-88FCAEEBF6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423115" y="6343943"/>
            <a:ext cx="1096881" cy="444480"/>
          </a:xfrm>
          <a:prstGeom prst="rect">
            <a:avLst/>
          </a:prstGeom>
        </p:spPr>
      </p:pic>
      <p:pic>
        <p:nvPicPr>
          <p:cNvPr id="25" name="Picture 24" descr="A black background with a black square&#10;&#10;Description automatically generated with medium confidence">
            <a:extLst>
              <a:ext uri="{FF2B5EF4-FFF2-40B4-BE49-F238E27FC236}">
                <a16:creationId xmlns:a16="http://schemas.microsoft.com/office/drawing/2014/main" id="{7FE0E4A8-2AB7-BC1A-3F89-CFD73C770A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540" y="5906083"/>
            <a:ext cx="5594931" cy="1250815"/>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348615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833" r:id="rId2"/>
    <p:sldLayoutId id="2147483834" r:id="rId3"/>
    <p:sldLayoutId id="2147483826" r:id="rId4"/>
    <p:sldLayoutId id="2147483931" r:id="rId5"/>
    <p:sldLayoutId id="2147483827" r:id="rId6"/>
    <p:sldLayoutId id="2147483818" r:id="rId7"/>
    <p:sldLayoutId id="2147483813" r:id="rId8"/>
    <p:sldLayoutId id="2147483814" r:id="rId9"/>
    <p:sldLayoutId id="2147483815" r:id="rId10"/>
    <p:sldLayoutId id="2147483719" r:id="rId11"/>
    <p:sldLayoutId id="2147483938" r:id="rId12"/>
    <p:sldLayoutId id="2147483939" r:id="rId13"/>
    <p:sldLayoutId id="2147483933" r:id="rId14"/>
    <p:sldLayoutId id="2147483824" r:id="rId15"/>
    <p:sldLayoutId id="2147483926" r:id="rId16"/>
    <p:sldLayoutId id="2147483927" r:id="rId17"/>
    <p:sldLayoutId id="2147483929" r:id="rId18"/>
    <p:sldLayoutId id="2147483928" r:id="rId19"/>
    <p:sldLayoutId id="2147483930" r:id="rId20"/>
    <p:sldLayoutId id="2147483924" r:id="rId21"/>
    <p:sldLayoutId id="2147483940" r:id="rId22"/>
    <p:sldLayoutId id="2147483945" r:id="rId23"/>
    <p:sldLayoutId id="2147483947" r:id="rId24"/>
    <p:sldLayoutId id="2147483948" r:id="rId25"/>
    <p:sldLayoutId id="2147483949" r:id="rId26"/>
    <p:sldLayoutId id="2147483950" r:id="rId27"/>
    <p:sldLayoutId id="2147483951"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ideo" Target="https://www.youtube.com/embed/l_w8YAj0MMA?feature=oembed" TargetMode="External"/><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32.sv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A84549-8DF4-DD91-3847-BB14C8842ED2}"/>
              </a:ext>
            </a:extLst>
          </p:cNvPr>
          <p:cNvSpPr>
            <a:spLocks noGrp="1"/>
          </p:cNvSpPr>
          <p:nvPr>
            <p:ph type="ctrTitle"/>
          </p:nvPr>
        </p:nvSpPr>
        <p:spPr>
          <a:xfrm>
            <a:off x="432000" y="1002268"/>
            <a:ext cx="6259513" cy="2507695"/>
          </a:xfrm>
        </p:spPr>
        <p:txBody>
          <a:bodyPr/>
          <a:lstStyle/>
          <a:p>
            <a:r>
              <a:rPr lang="en-GB" dirty="0"/>
              <a:t>10 Year Health Plan</a:t>
            </a:r>
          </a:p>
        </p:txBody>
      </p:sp>
      <p:sp>
        <p:nvSpPr>
          <p:cNvPr id="5" name="Subtitle 4">
            <a:extLst>
              <a:ext uri="{FF2B5EF4-FFF2-40B4-BE49-F238E27FC236}">
                <a16:creationId xmlns:a16="http://schemas.microsoft.com/office/drawing/2014/main" id="{2A725DEB-D7F1-31D2-FF79-C7C197C66BB4}"/>
              </a:ext>
            </a:extLst>
          </p:cNvPr>
          <p:cNvSpPr>
            <a:spLocks noGrp="1"/>
          </p:cNvSpPr>
          <p:nvPr>
            <p:ph type="subTitle" idx="1"/>
          </p:nvPr>
        </p:nvSpPr>
        <p:spPr/>
        <p:txBody>
          <a:bodyPr/>
          <a:lstStyle/>
          <a:p>
            <a:r>
              <a:rPr lang="en-GB" dirty="0"/>
              <a:t>Have your say</a:t>
            </a:r>
          </a:p>
        </p:txBody>
      </p:sp>
      <p:pic>
        <p:nvPicPr>
          <p:cNvPr id="8" name="Picture 7" descr="A picture containing the logo for the independent research agency Thinks Insight &amp; Strategy">
            <a:extLst>
              <a:ext uri="{FF2B5EF4-FFF2-40B4-BE49-F238E27FC236}">
                <a16:creationId xmlns:a16="http://schemas.microsoft.com/office/drawing/2014/main" id="{4BFD499B-4BE0-C7EE-ECAE-9B596CD66A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771" y="5855732"/>
            <a:ext cx="2030120" cy="727207"/>
          </a:xfrm>
          <a:prstGeom prst="rect">
            <a:avLst/>
          </a:prstGeom>
        </p:spPr>
      </p:pic>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48163-AEB0-0EE3-F83D-14FAB61CB9F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04BD985-4283-A58E-7691-D0EFEE953FA2}"/>
              </a:ext>
            </a:extLst>
          </p:cNvPr>
          <p:cNvSpPr>
            <a:spLocks noGrp="1"/>
          </p:cNvSpPr>
          <p:nvPr>
            <p:ph type="title" idx="4294967295"/>
          </p:nvPr>
        </p:nvSpPr>
        <p:spPr>
          <a:xfrm>
            <a:off x="892175" y="1917700"/>
            <a:ext cx="5684838" cy="15652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schemeClr val="tx1"/>
                </a:solidFill>
                <a:effectLst/>
                <a:uLnTx/>
                <a:uFillTx/>
                <a:latin typeface="+mn-lt"/>
                <a:ea typeface="+mn-ea"/>
                <a:cs typeface="+mn-cs"/>
              </a:rPr>
              <a:t>Moving more </a:t>
            </a:r>
            <a:br>
              <a:rPr kumimoji="0" lang="en-GB" sz="4800" b="1" i="0" u="none" strike="noStrike" kern="1200" cap="none" spc="0" normalizeH="0" baseline="0" noProof="0" dirty="0">
                <a:ln>
                  <a:noFill/>
                </a:ln>
                <a:solidFill>
                  <a:schemeClr val="tx1"/>
                </a:solidFill>
                <a:effectLst/>
                <a:uLnTx/>
                <a:uFillTx/>
                <a:latin typeface="+mn-lt"/>
                <a:ea typeface="+mn-ea"/>
                <a:cs typeface="+mn-cs"/>
              </a:rPr>
            </a:br>
            <a:r>
              <a:rPr kumimoji="0" lang="en-GB" sz="4800" b="1" i="0" u="none" strike="noStrike" kern="1200" cap="none" spc="0" normalizeH="0" baseline="0" noProof="0" dirty="0">
                <a:ln>
                  <a:noFill/>
                </a:ln>
                <a:solidFill>
                  <a:schemeClr val="tx1"/>
                </a:solidFill>
                <a:effectLst/>
                <a:uLnTx/>
                <a:uFillTx/>
                <a:latin typeface="+mn-lt"/>
                <a:ea typeface="+mn-ea"/>
                <a:cs typeface="+mn-cs"/>
              </a:rPr>
              <a:t>care from hospitals to communities</a:t>
            </a:r>
          </a:p>
        </p:txBody>
      </p:sp>
      <p:pic>
        <p:nvPicPr>
          <p:cNvPr id="8" name="Picture 7" descr="Senior and youth holding hands">
            <a:extLst>
              <a:ext uri="{FF2B5EF4-FFF2-40B4-BE49-F238E27FC236}">
                <a16:creationId xmlns:a16="http://schemas.microsoft.com/office/drawing/2014/main" id="{1CB4117B-2EF5-1E34-B557-D2171EF30C89}"/>
              </a:ext>
            </a:extLst>
          </p:cNvPr>
          <p:cNvPicPr>
            <a:picLocks noChangeAspect="1"/>
          </p:cNvPicPr>
          <p:nvPr/>
        </p:nvPicPr>
        <p:blipFill>
          <a:blip r:embed="rId2" cstate="screen">
            <a:alphaModFix amt="85000"/>
            <a:extLst>
              <a:ext uri="{28A0092B-C50C-407E-A947-70E740481C1C}">
                <a14:useLocalDpi xmlns:a14="http://schemas.microsoft.com/office/drawing/2010/main"/>
              </a:ext>
            </a:extLst>
          </a:blip>
          <a:stretch>
            <a:fillRect/>
          </a:stretch>
        </p:blipFill>
        <p:spPr>
          <a:xfrm>
            <a:off x="7552267" y="1917291"/>
            <a:ext cx="3237230" cy="2157620"/>
          </a:xfrm>
          <a:prstGeom prst="rect">
            <a:avLst/>
          </a:prstGeom>
        </p:spPr>
      </p:pic>
    </p:spTree>
    <p:extLst>
      <p:ext uri="{BB962C8B-B14F-4D97-AF65-F5344CB8AC3E}">
        <p14:creationId xmlns:p14="http://schemas.microsoft.com/office/powerpoint/2010/main" val="191449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091C5-5CF7-BA6A-393A-E45F3E7E367A}"/>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22D08075-5594-95AE-A59E-F0012DF03C80}"/>
              </a:ext>
            </a:extLst>
          </p:cNvPr>
          <p:cNvSpPr/>
          <p:nvPr/>
        </p:nvSpPr>
        <p:spPr>
          <a:xfrm>
            <a:off x="9239003" y="0"/>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2" name="Title 1">
            <a:extLst>
              <a:ext uri="{FF2B5EF4-FFF2-40B4-BE49-F238E27FC236}">
                <a16:creationId xmlns:a16="http://schemas.microsoft.com/office/drawing/2014/main" id="{3C77534F-D13C-61A7-9000-5F212B4704C6}"/>
              </a:ext>
            </a:extLst>
          </p:cNvPr>
          <p:cNvSpPr>
            <a:spLocks noGrp="1"/>
          </p:cNvSpPr>
          <p:nvPr>
            <p:ph type="title"/>
          </p:nvPr>
        </p:nvSpPr>
        <p:spPr>
          <a:xfrm>
            <a:off x="432000" y="333928"/>
            <a:ext cx="8044089" cy="477104"/>
          </a:xfrm>
        </p:spPr>
        <p:txBody>
          <a:bodyPr vert="horz" lIns="0" tIns="0" rIns="0" bIns="0" rtlCol="0" anchor="t">
            <a:noAutofit/>
          </a:bodyPr>
          <a:lstStyle/>
          <a:p>
            <a:pPr lvl="0">
              <a:lnSpc>
                <a:spcPct val="115000"/>
              </a:lnSpc>
              <a:spcBef>
                <a:spcPts val="600"/>
              </a:spcBef>
              <a:spcAft>
                <a:spcPts val="600"/>
              </a:spcAft>
            </a:pPr>
            <a:r>
              <a:rPr lang="en-GB" b="1" dirty="0">
                <a:solidFill>
                  <a:schemeClr val="tx1"/>
                </a:solidFill>
                <a:latin typeface="+mn-lt"/>
                <a:ea typeface="Times New Roman" panose="02020603050405020304" pitchFamily="18" charset="0"/>
                <a:cs typeface="Arial" panose="020B0604020202020204" pitchFamily="34" charset="0"/>
              </a:rPr>
              <a:t>M</a:t>
            </a:r>
            <a:r>
              <a:rPr lang="en-GB" b="1" dirty="0">
                <a:solidFill>
                  <a:schemeClr val="tx1"/>
                </a:solidFill>
                <a:effectLst/>
                <a:latin typeface="+mn-lt"/>
                <a:ea typeface="Times New Roman" panose="02020603050405020304" pitchFamily="18" charset="0"/>
                <a:cs typeface="Arial" panose="020B0604020202020204" pitchFamily="34" charset="0"/>
              </a:rPr>
              <a:t>oving more care from hospitals to communities</a:t>
            </a:r>
          </a:p>
        </p:txBody>
      </p:sp>
      <p:sp>
        <p:nvSpPr>
          <p:cNvPr id="10" name="TextBox 9">
            <a:extLst>
              <a:ext uri="{FF2B5EF4-FFF2-40B4-BE49-F238E27FC236}">
                <a16:creationId xmlns:a16="http://schemas.microsoft.com/office/drawing/2014/main" id="{BC326351-99FA-90AA-94D0-4D5B5EC28814}"/>
              </a:ext>
            </a:extLst>
          </p:cNvPr>
          <p:cNvSpPr txBox="1"/>
          <p:nvPr/>
        </p:nvSpPr>
        <p:spPr>
          <a:xfrm>
            <a:off x="503560" y="1038838"/>
            <a:ext cx="3600000" cy="720000"/>
          </a:xfrm>
          <a:prstGeom prst="rect">
            <a:avLst/>
          </a:prstGeom>
          <a:solidFill>
            <a:schemeClr val="accent1"/>
          </a:solidFill>
        </p:spPr>
        <p:txBody>
          <a:bodyPr wrap="square" anchor="ctr">
            <a:noAutofit/>
          </a:bodyPr>
          <a:lstStyle/>
          <a:p>
            <a:pPr algn="ctr"/>
            <a:r>
              <a:rPr lang="en-US" sz="2000" b="1" dirty="0">
                <a:solidFill>
                  <a:schemeClr val="bg1"/>
                </a:solidFill>
              </a:rPr>
              <a:t>What is the challenge?</a:t>
            </a:r>
          </a:p>
        </p:txBody>
      </p:sp>
      <p:sp>
        <p:nvSpPr>
          <p:cNvPr id="11" name="TextBox 10">
            <a:extLst>
              <a:ext uri="{FF2B5EF4-FFF2-40B4-BE49-F238E27FC236}">
                <a16:creationId xmlns:a16="http://schemas.microsoft.com/office/drawing/2014/main" id="{A00B1BBE-AE51-9DDB-0CD8-DC2D1690B217}"/>
              </a:ext>
            </a:extLst>
          </p:cNvPr>
          <p:cNvSpPr txBox="1"/>
          <p:nvPr/>
        </p:nvSpPr>
        <p:spPr>
          <a:xfrm>
            <a:off x="503560" y="1758836"/>
            <a:ext cx="3600000" cy="4012411"/>
          </a:xfrm>
          <a:prstGeom prst="rect">
            <a:avLst/>
          </a:prstGeom>
          <a:solidFill>
            <a:schemeClr val="accent1">
              <a:lumMod val="20000"/>
              <a:lumOff val="80000"/>
            </a:schemeClr>
          </a:solidFill>
        </p:spPr>
        <p:txBody>
          <a:bodyPr wrap="square" lIns="180000" tIns="108000" rIns="108000" anchor="t">
            <a:noAutofit/>
          </a:bodyPr>
          <a:lstStyle/>
          <a:p>
            <a:pPr marL="285750" indent="-285750" algn="l">
              <a:spcAft>
                <a:spcPts val="1200"/>
              </a:spcAft>
              <a:buFont typeface="Arial" panose="020B0604020202020204" pitchFamily="34" charset="0"/>
              <a:buChar char="•"/>
            </a:pPr>
            <a:r>
              <a:rPr lang="en-GB" sz="2000" dirty="0"/>
              <a:t>People are living longer but with more complicated health conditions.</a:t>
            </a:r>
          </a:p>
          <a:p>
            <a:pPr marL="285750" indent="-285750">
              <a:spcAft>
                <a:spcPts val="1200"/>
              </a:spcAft>
              <a:buFont typeface="Arial" panose="020B0604020202020204" pitchFamily="34" charset="0"/>
              <a:buChar char="•"/>
            </a:pPr>
            <a:r>
              <a:rPr lang="en-GB" sz="2000" dirty="0"/>
              <a:t>Treating people in hospital is expensive – and this is where most of the NHS budget is spent.</a:t>
            </a:r>
          </a:p>
          <a:p>
            <a:pPr marL="285750" indent="-285750" algn="l">
              <a:spcAft>
                <a:spcPts val="1200"/>
              </a:spcAft>
              <a:buFont typeface="Arial" panose="020B0604020202020204" pitchFamily="34" charset="0"/>
              <a:buChar char="•"/>
            </a:pPr>
            <a:r>
              <a:rPr lang="en-GB" sz="2000" dirty="0"/>
              <a:t>There are longer waiting lists for A&amp;E, hospital treatments and mental health services.</a:t>
            </a:r>
          </a:p>
        </p:txBody>
      </p:sp>
      <p:sp>
        <p:nvSpPr>
          <p:cNvPr id="14" name="TextBox 13">
            <a:extLst>
              <a:ext uri="{FF2B5EF4-FFF2-40B4-BE49-F238E27FC236}">
                <a16:creationId xmlns:a16="http://schemas.microsoft.com/office/drawing/2014/main" id="{0EE5DDFC-E24E-5B99-B609-132DDC13F0BD}"/>
              </a:ext>
            </a:extLst>
          </p:cNvPr>
          <p:cNvSpPr txBox="1"/>
          <p:nvPr/>
        </p:nvSpPr>
        <p:spPr>
          <a:xfrm>
            <a:off x="4366527" y="1038838"/>
            <a:ext cx="3600000" cy="720000"/>
          </a:xfrm>
          <a:prstGeom prst="rect">
            <a:avLst/>
          </a:prstGeom>
          <a:solidFill>
            <a:schemeClr val="bg2"/>
          </a:solidFill>
        </p:spPr>
        <p:txBody>
          <a:bodyPr wrap="square" anchor="ctr">
            <a:noAutofit/>
          </a:bodyPr>
          <a:lstStyle/>
          <a:p>
            <a:pPr algn="ctr"/>
            <a:r>
              <a:rPr lang="en-US" sz="2000" b="1" dirty="0">
                <a:solidFill>
                  <a:schemeClr val="bg1"/>
                </a:solidFill>
              </a:rPr>
              <a:t>What might this include?</a:t>
            </a:r>
          </a:p>
        </p:txBody>
      </p:sp>
      <p:sp>
        <p:nvSpPr>
          <p:cNvPr id="15" name="TextBox 14">
            <a:extLst>
              <a:ext uri="{FF2B5EF4-FFF2-40B4-BE49-F238E27FC236}">
                <a16:creationId xmlns:a16="http://schemas.microsoft.com/office/drawing/2014/main" id="{4810A2F3-11AD-897B-D92B-9FD73E80A21B}"/>
              </a:ext>
            </a:extLst>
          </p:cNvPr>
          <p:cNvSpPr txBox="1"/>
          <p:nvPr/>
        </p:nvSpPr>
        <p:spPr>
          <a:xfrm>
            <a:off x="4366527" y="1758837"/>
            <a:ext cx="3600000" cy="4012410"/>
          </a:xfrm>
          <a:prstGeom prst="rect">
            <a:avLst/>
          </a:prstGeom>
          <a:solidFill>
            <a:schemeClr val="bg2">
              <a:lumMod val="20000"/>
              <a:lumOff val="80000"/>
            </a:schemeClr>
          </a:solidFill>
        </p:spPr>
        <p:txBody>
          <a:bodyPr wrap="square" lIns="180000" tIns="108000" rIns="108000" anchor="t">
            <a:noAutofit/>
          </a:bodyPr>
          <a:lstStyle/>
          <a:p>
            <a:pPr marL="285750" indent="-285750">
              <a:lnSpc>
                <a:spcPct val="120000"/>
              </a:lnSpc>
              <a:spcAft>
                <a:spcPts val="1200"/>
              </a:spcAft>
              <a:buFont typeface="Arial" panose="020B0604020202020204" pitchFamily="34" charset="0"/>
              <a:buChar char="•"/>
            </a:pPr>
            <a:r>
              <a:rPr lang="en-GB" sz="2000" dirty="0"/>
              <a:t>Moving from delivering lots of care in hospitals, to delivering more care in communities (e.g. GPs, pharmacists) and in people’s homes.</a:t>
            </a:r>
          </a:p>
        </p:txBody>
      </p:sp>
      <p:sp>
        <p:nvSpPr>
          <p:cNvPr id="17" name="TextBox 16">
            <a:extLst>
              <a:ext uri="{FF2B5EF4-FFF2-40B4-BE49-F238E27FC236}">
                <a16:creationId xmlns:a16="http://schemas.microsoft.com/office/drawing/2014/main" id="{23480EB8-4092-28CC-874B-288A6B8B3031}"/>
              </a:ext>
            </a:extLst>
          </p:cNvPr>
          <p:cNvSpPr txBox="1"/>
          <p:nvPr/>
        </p:nvSpPr>
        <p:spPr>
          <a:xfrm>
            <a:off x="8221539" y="1038838"/>
            <a:ext cx="3600000" cy="720000"/>
          </a:xfrm>
          <a:prstGeom prst="rect">
            <a:avLst/>
          </a:prstGeom>
          <a:solidFill>
            <a:schemeClr val="accent6"/>
          </a:solidFill>
        </p:spPr>
        <p:txBody>
          <a:bodyPr wrap="square" anchor="ctr">
            <a:noAutofit/>
          </a:bodyPr>
          <a:lstStyle/>
          <a:p>
            <a:pPr algn="ctr"/>
            <a:r>
              <a:rPr lang="en-US" sz="2000" b="1" dirty="0">
                <a:solidFill>
                  <a:schemeClr val="bg1"/>
                </a:solidFill>
              </a:rPr>
              <a:t>What impact might it have?</a:t>
            </a:r>
          </a:p>
        </p:txBody>
      </p:sp>
      <p:sp>
        <p:nvSpPr>
          <p:cNvPr id="18" name="TextBox 17">
            <a:extLst>
              <a:ext uri="{FF2B5EF4-FFF2-40B4-BE49-F238E27FC236}">
                <a16:creationId xmlns:a16="http://schemas.microsoft.com/office/drawing/2014/main" id="{64CB1F4A-E2C0-3A5B-09F8-AF67D021F155}"/>
              </a:ext>
            </a:extLst>
          </p:cNvPr>
          <p:cNvSpPr txBox="1"/>
          <p:nvPr/>
        </p:nvSpPr>
        <p:spPr>
          <a:xfrm>
            <a:off x="8221539" y="1758836"/>
            <a:ext cx="3600000" cy="4012409"/>
          </a:xfrm>
          <a:prstGeom prst="rect">
            <a:avLst/>
          </a:prstGeom>
          <a:solidFill>
            <a:schemeClr val="accent6">
              <a:lumMod val="20000"/>
              <a:lumOff val="80000"/>
            </a:schemeClr>
          </a:solidFill>
        </p:spPr>
        <p:txBody>
          <a:bodyPr wrap="square" lIns="180000" tIns="108000" rIns="108000" bIns="45720" anchor="t">
            <a:noAutofit/>
          </a:bodyPr>
          <a:lstStyle/>
          <a:p>
            <a:pPr marL="285750" indent="-285750">
              <a:lnSpc>
                <a:spcPct val="120000"/>
              </a:lnSpc>
              <a:spcAft>
                <a:spcPts val="1200"/>
              </a:spcAft>
              <a:buFont typeface="Arial" panose="020B0604020202020204" pitchFamily="34" charset="0"/>
              <a:buChar char="•"/>
            </a:pPr>
            <a:r>
              <a:rPr lang="en-GB" sz="2000" dirty="0"/>
              <a:t>More care in communities would be more suitable for people’s needs.</a:t>
            </a:r>
          </a:p>
          <a:p>
            <a:pPr marL="285750" indent="-285750">
              <a:lnSpc>
                <a:spcPct val="120000"/>
              </a:lnSpc>
              <a:spcAft>
                <a:spcPts val="1200"/>
              </a:spcAft>
              <a:buFont typeface="Arial" panose="020B0604020202020204" pitchFamily="34" charset="0"/>
              <a:buChar char="•"/>
            </a:pPr>
            <a:r>
              <a:rPr lang="en-GB" sz="2000" dirty="0"/>
              <a:t>Fewer people going to hospital means hospitals can focus on emergency and specialist care.</a:t>
            </a:r>
            <a:endParaRPr lang="en-GB" sz="2000" dirty="0">
              <a:cs typeface="Arial"/>
            </a:endParaRPr>
          </a:p>
        </p:txBody>
      </p:sp>
    </p:spTree>
    <p:extLst>
      <p:ext uri="{BB962C8B-B14F-4D97-AF65-F5344CB8AC3E}">
        <p14:creationId xmlns:p14="http://schemas.microsoft.com/office/powerpoint/2010/main" val="235591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E2DF9-13C2-5A10-F160-BFBC57CD994B}"/>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53EA2EC4-A0FE-24D9-BB96-42F342757191}"/>
              </a:ext>
            </a:extLst>
          </p:cNvPr>
          <p:cNvSpPr/>
          <p:nvPr/>
        </p:nvSpPr>
        <p:spPr>
          <a:xfrm>
            <a:off x="9239003" y="0"/>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4" name="Title 3">
            <a:extLst>
              <a:ext uri="{FF2B5EF4-FFF2-40B4-BE49-F238E27FC236}">
                <a16:creationId xmlns:a16="http://schemas.microsoft.com/office/drawing/2014/main" id="{237869D0-37F5-1DB3-B7F5-0A6B56DA89D4}"/>
              </a:ext>
            </a:extLst>
          </p:cNvPr>
          <p:cNvSpPr>
            <a:spLocks noGrp="1"/>
          </p:cNvSpPr>
          <p:nvPr>
            <p:ph type="title"/>
          </p:nvPr>
        </p:nvSpPr>
        <p:spPr>
          <a:xfrm>
            <a:off x="432001" y="389585"/>
            <a:ext cx="5531478" cy="949382"/>
          </a:xfrm>
        </p:spPr>
        <p:txBody>
          <a:bodyPr>
            <a:normAutofit/>
          </a:bodyPr>
          <a:lstStyle/>
          <a:p>
            <a:r>
              <a:rPr lang="en-GB" dirty="0"/>
              <a:t>What do we mean by healthcare </a:t>
            </a:r>
            <a:br>
              <a:rPr lang="en-GB" dirty="0"/>
            </a:br>
            <a:r>
              <a:rPr lang="en-GB" dirty="0"/>
              <a:t>that is delivered ‘in the community’?</a:t>
            </a:r>
          </a:p>
        </p:txBody>
      </p:sp>
      <p:sp>
        <p:nvSpPr>
          <p:cNvPr id="2" name="Rectangle 1">
            <a:extLst>
              <a:ext uri="{FF2B5EF4-FFF2-40B4-BE49-F238E27FC236}">
                <a16:creationId xmlns:a16="http://schemas.microsoft.com/office/drawing/2014/main" id="{D8D7CD64-560F-1FF8-6DDB-C7656756218E}"/>
              </a:ext>
            </a:extLst>
          </p:cNvPr>
          <p:cNvSpPr/>
          <p:nvPr/>
        </p:nvSpPr>
        <p:spPr>
          <a:xfrm>
            <a:off x="431999" y="1280159"/>
            <a:ext cx="11404154" cy="43096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91440" bIns="45720" rtlCol="0" anchor="t"/>
          <a:lstStyle/>
          <a:p>
            <a:r>
              <a:rPr lang="en-GB" sz="2000" dirty="0">
                <a:solidFill>
                  <a:schemeClr val="tx1"/>
                </a:solidFill>
              </a:rPr>
              <a:t>Healthcare in the community provides support to help people: </a:t>
            </a:r>
          </a:p>
          <a:p>
            <a:pPr algn="ctr"/>
            <a:endParaRPr lang="en-GB" sz="2000" dirty="0">
              <a:solidFill>
                <a:schemeClr val="tx1"/>
              </a:solidFill>
            </a:endParaRPr>
          </a:p>
          <a:p>
            <a:pPr marL="342900" indent="-342900">
              <a:spcBef>
                <a:spcPts val="600"/>
              </a:spcBef>
              <a:buFont typeface="Arial" panose="020B0604020202020204" pitchFamily="34" charset="0"/>
              <a:buChar char="•"/>
            </a:pPr>
            <a:r>
              <a:rPr lang="en-GB" sz="2000" dirty="0">
                <a:solidFill>
                  <a:schemeClr val="tx1"/>
                </a:solidFill>
              </a:rPr>
              <a:t>Stay </a:t>
            </a:r>
            <a:r>
              <a:rPr lang="en-GB" sz="2000" b="1" dirty="0">
                <a:solidFill>
                  <a:schemeClr val="tx1"/>
                </a:solidFill>
              </a:rPr>
              <a:t>healthy</a:t>
            </a:r>
            <a:endParaRPr lang="en-GB" sz="2000" b="1" dirty="0">
              <a:solidFill>
                <a:schemeClr val="tx1"/>
              </a:solidFill>
              <a:ea typeface="Verdana"/>
            </a:endParaRPr>
          </a:p>
          <a:p>
            <a:pPr marL="342900" indent="-342900">
              <a:spcBef>
                <a:spcPts val="600"/>
              </a:spcBef>
              <a:buFont typeface="Arial" panose="020B0604020202020204" pitchFamily="34" charset="0"/>
              <a:buChar char="•"/>
            </a:pPr>
            <a:r>
              <a:rPr lang="en-GB" sz="2000" b="1" dirty="0">
                <a:solidFill>
                  <a:schemeClr val="tx1"/>
                </a:solidFill>
              </a:rPr>
              <a:t>Manage </a:t>
            </a:r>
            <a:r>
              <a:rPr lang="en-GB" sz="2000" dirty="0">
                <a:solidFill>
                  <a:schemeClr val="tx1"/>
                </a:solidFill>
              </a:rPr>
              <a:t>long-term conditions – including some scans and tests</a:t>
            </a:r>
            <a:endParaRPr lang="en-GB" sz="2000" dirty="0">
              <a:solidFill>
                <a:schemeClr val="tx1"/>
              </a:solidFill>
              <a:ea typeface="Verdana"/>
            </a:endParaRPr>
          </a:p>
          <a:p>
            <a:pPr marL="342900" indent="-342900">
              <a:spcBef>
                <a:spcPts val="600"/>
              </a:spcBef>
              <a:buFont typeface="Arial" panose="020B0604020202020204" pitchFamily="34" charset="0"/>
              <a:buChar char="•"/>
            </a:pPr>
            <a:r>
              <a:rPr lang="en-GB" sz="2000" b="1" dirty="0">
                <a:solidFill>
                  <a:schemeClr val="tx1"/>
                </a:solidFill>
              </a:rPr>
              <a:t>Live</a:t>
            </a:r>
            <a:r>
              <a:rPr lang="en-GB" sz="2000" b="1" dirty="0">
                <a:solidFill>
                  <a:srgbClr val="FAE100"/>
                </a:solidFill>
              </a:rPr>
              <a:t> </a:t>
            </a:r>
            <a:r>
              <a:rPr lang="en-GB" sz="2000" b="1" dirty="0">
                <a:solidFill>
                  <a:schemeClr val="tx1"/>
                </a:solidFill>
              </a:rPr>
              <a:t>independently </a:t>
            </a:r>
            <a:r>
              <a:rPr lang="en-GB" sz="2000" dirty="0">
                <a:solidFill>
                  <a:schemeClr val="tx1"/>
                </a:solidFill>
              </a:rPr>
              <a:t>at home </a:t>
            </a:r>
            <a:endParaRPr lang="en-GB" sz="2000" dirty="0">
              <a:solidFill>
                <a:schemeClr val="tx1"/>
              </a:solidFill>
              <a:ea typeface="Verdana"/>
            </a:endParaRPr>
          </a:p>
          <a:p>
            <a:pPr marL="342900" indent="-342900">
              <a:spcBef>
                <a:spcPts val="600"/>
              </a:spcBef>
              <a:buFont typeface="Arial" panose="020B0604020202020204" pitchFamily="34" charset="0"/>
              <a:buChar char="•"/>
            </a:pPr>
            <a:endParaRPr lang="en-GB" sz="2000" dirty="0">
              <a:solidFill>
                <a:schemeClr val="tx1"/>
              </a:solidFill>
              <a:ea typeface="Verdana"/>
            </a:endParaRPr>
          </a:p>
          <a:p>
            <a:pPr>
              <a:spcBef>
                <a:spcPts val="600"/>
              </a:spcBef>
            </a:pPr>
            <a:r>
              <a:rPr lang="en-GB" sz="2000" dirty="0">
                <a:solidFill>
                  <a:schemeClr val="tx1"/>
                </a:solidFill>
              </a:rPr>
              <a:t>People of </a:t>
            </a:r>
            <a:r>
              <a:rPr lang="en-GB" sz="2000" b="1" dirty="0">
                <a:solidFill>
                  <a:schemeClr val="tx1"/>
                </a:solidFill>
              </a:rPr>
              <a:t>all ages </a:t>
            </a:r>
            <a:r>
              <a:rPr lang="en-GB" sz="2000" dirty="0">
                <a:solidFill>
                  <a:schemeClr val="tx1"/>
                </a:solidFill>
              </a:rPr>
              <a:t>use healthcare in the community from birth to end of life. </a:t>
            </a:r>
            <a:endParaRPr lang="en-GB" sz="2000" dirty="0">
              <a:solidFill>
                <a:schemeClr val="tx1"/>
              </a:solidFill>
              <a:ea typeface="Verdana"/>
            </a:endParaRPr>
          </a:p>
        </p:txBody>
      </p:sp>
    </p:spTree>
    <p:extLst>
      <p:ext uri="{BB962C8B-B14F-4D97-AF65-F5344CB8AC3E}">
        <p14:creationId xmlns:p14="http://schemas.microsoft.com/office/powerpoint/2010/main" val="43641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87219-4716-FDBB-1A87-2B685C1D8D77}"/>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F3B77A5B-E98A-A61C-06C6-DB8E71024068}"/>
              </a:ext>
            </a:extLst>
          </p:cNvPr>
          <p:cNvSpPr/>
          <p:nvPr/>
        </p:nvSpPr>
        <p:spPr>
          <a:xfrm>
            <a:off x="9239003" y="0"/>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2" name="Title 1">
            <a:extLst>
              <a:ext uri="{FF2B5EF4-FFF2-40B4-BE49-F238E27FC236}">
                <a16:creationId xmlns:a16="http://schemas.microsoft.com/office/drawing/2014/main" id="{CF31445A-2F51-11D9-B0CE-5D50BEE7CC44}"/>
              </a:ext>
            </a:extLst>
          </p:cNvPr>
          <p:cNvSpPr>
            <a:spLocks noGrp="1"/>
          </p:cNvSpPr>
          <p:nvPr>
            <p:ph type="title"/>
          </p:nvPr>
        </p:nvSpPr>
        <p:spPr>
          <a:xfrm>
            <a:off x="432000" y="389585"/>
            <a:ext cx="6008557" cy="949382"/>
          </a:xfrm>
        </p:spPr>
        <p:txBody>
          <a:bodyPr>
            <a:normAutofit/>
          </a:bodyPr>
          <a:lstStyle/>
          <a:p>
            <a:r>
              <a:rPr lang="en-GB" dirty="0"/>
              <a:t>For example…</a:t>
            </a:r>
            <a:br>
              <a:rPr lang="en-GB" dirty="0"/>
            </a:br>
            <a:endParaRPr lang="en-GB" dirty="0"/>
          </a:p>
        </p:txBody>
      </p:sp>
      <p:sp>
        <p:nvSpPr>
          <p:cNvPr id="20" name="Rounded Rectangle 19">
            <a:extLst>
              <a:ext uri="{FF2B5EF4-FFF2-40B4-BE49-F238E27FC236}">
                <a16:creationId xmlns:a16="http://schemas.microsoft.com/office/drawing/2014/main" id="{F584BFF2-B136-96F8-B247-36262D9F85DE}"/>
              </a:ext>
            </a:extLst>
          </p:cNvPr>
          <p:cNvSpPr/>
          <p:nvPr/>
        </p:nvSpPr>
        <p:spPr>
          <a:xfrm>
            <a:off x="1419012" y="1508285"/>
            <a:ext cx="4406053" cy="3716343"/>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91440" bIns="45720" rtlCol="0" anchor="t"/>
          <a:lstStyle/>
          <a:p>
            <a:pPr lvl="0">
              <a:lnSpc>
                <a:spcPct val="115000"/>
              </a:lnSpc>
              <a:spcBef>
                <a:spcPts val="600"/>
              </a:spcBef>
              <a:spcAft>
                <a:spcPts val="1200"/>
              </a:spcAft>
            </a:pPr>
            <a:endParaRPr lang="en-GB" sz="2000" b="1" dirty="0">
              <a:solidFill>
                <a:schemeClr val="tx1"/>
              </a:solidFill>
              <a:ea typeface="Times New Roman" panose="02020603050405020304" pitchFamily="18" charset="0"/>
              <a:cs typeface="Arial" panose="020B0604020202020204" pitchFamily="34" charset="0"/>
            </a:endParaRPr>
          </a:p>
          <a:p>
            <a:pPr>
              <a:spcAft>
                <a:spcPts val="1200"/>
              </a:spcAft>
            </a:pPr>
            <a:r>
              <a:rPr lang="en-GB" sz="2000" dirty="0">
                <a:solidFill>
                  <a:schemeClr val="tx1"/>
                </a:solidFill>
              </a:rPr>
              <a:t>A district nurse may visit a house bound patient who has recently been sent home from hospital. </a:t>
            </a:r>
          </a:p>
          <a:p>
            <a:pPr>
              <a:spcAft>
                <a:spcPts val="1200"/>
              </a:spcAft>
            </a:pPr>
            <a:r>
              <a:rPr lang="en-GB" sz="2000" dirty="0">
                <a:solidFill>
                  <a:schemeClr val="tx1"/>
                </a:solidFill>
              </a:rPr>
              <a:t>They may change dressings on their wounds, assist with flushing their catheter and support them with any medication. </a:t>
            </a:r>
          </a:p>
        </p:txBody>
      </p:sp>
      <p:sp>
        <p:nvSpPr>
          <p:cNvPr id="21" name="Rounded Rectangle 20">
            <a:extLst>
              <a:ext uri="{FF2B5EF4-FFF2-40B4-BE49-F238E27FC236}">
                <a16:creationId xmlns:a16="http://schemas.microsoft.com/office/drawing/2014/main" id="{3D7EDDA1-CA98-047F-67B9-564B747E81D1}"/>
              </a:ext>
            </a:extLst>
          </p:cNvPr>
          <p:cNvSpPr/>
          <p:nvPr/>
        </p:nvSpPr>
        <p:spPr>
          <a:xfrm>
            <a:off x="6330675" y="1521024"/>
            <a:ext cx="4384872" cy="3716344"/>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45720" rIns="91440" bIns="45720" rtlCol="0" anchor="t"/>
          <a:lstStyle/>
          <a:p>
            <a:pPr lvl="0">
              <a:lnSpc>
                <a:spcPct val="115000"/>
              </a:lnSpc>
              <a:spcAft>
                <a:spcPts val="1200"/>
              </a:spcAft>
            </a:pPr>
            <a:endParaRPr lang="en-GB" sz="2000" b="1" dirty="0">
              <a:solidFill>
                <a:schemeClr val="tx1"/>
              </a:solidFill>
              <a:ea typeface="Times New Roman" panose="02020603050405020304" pitchFamily="18" charset="0"/>
              <a:cs typeface="Arial" panose="020B0604020202020204" pitchFamily="34" charset="0"/>
            </a:endParaRPr>
          </a:p>
          <a:p>
            <a:pPr lvl="0">
              <a:lnSpc>
                <a:spcPct val="115000"/>
              </a:lnSpc>
              <a:spcAft>
                <a:spcPts val="1200"/>
              </a:spcAft>
            </a:pPr>
            <a:r>
              <a:rPr lang="en-GB" sz="2000" dirty="0">
                <a:solidFill>
                  <a:schemeClr val="tx1"/>
                </a:solidFill>
                <a:ea typeface="Times New Roman" panose="02020603050405020304" pitchFamily="18" charset="0"/>
                <a:cs typeface="Arial" panose="020B0604020202020204" pitchFamily="34" charset="0"/>
              </a:rPr>
              <a:t>Under the Pharmacy First scheme, patients can get treatment for seven common conditions directly from their local pharmacy, without the need for a GP appointment. </a:t>
            </a:r>
          </a:p>
          <a:p>
            <a:pPr lvl="0">
              <a:lnSpc>
                <a:spcPct val="115000"/>
              </a:lnSpc>
              <a:spcAft>
                <a:spcPts val="1200"/>
              </a:spcAft>
            </a:pPr>
            <a:r>
              <a:rPr lang="en-GB" sz="2000" dirty="0">
                <a:solidFill>
                  <a:schemeClr val="tx1"/>
                </a:solidFill>
                <a:ea typeface="Times New Roman" panose="02020603050405020304" pitchFamily="18" charset="0"/>
                <a:cs typeface="Arial" panose="020B0604020202020204" pitchFamily="34" charset="0"/>
              </a:rPr>
              <a:t>For example, pharmacists may prescribe antibiotics if you have some types of infection. </a:t>
            </a:r>
          </a:p>
        </p:txBody>
      </p:sp>
      <p:sp>
        <p:nvSpPr>
          <p:cNvPr id="3" name="TextBox 2">
            <a:extLst>
              <a:ext uri="{FF2B5EF4-FFF2-40B4-BE49-F238E27FC236}">
                <a16:creationId xmlns:a16="http://schemas.microsoft.com/office/drawing/2014/main" id="{E1777371-C90B-7CBD-83F5-5676AD7CC306}"/>
              </a:ext>
              <a:ext uri="{C183D7F6-B498-43B3-948B-1728B52AA6E4}">
                <adec:decorative xmlns:adec="http://schemas.microsoft.com/office/drawing/2017/decorative" val="1"/>
              </a:ext>
            </a:extLst>
          </p:cNvPr>
          <p:cNvSpPr txBox="1"/>
          <p:nvPr/>
        </p:nvSpPr>
        <p:spPr>
          <a:xfrm>
            <a:off x="1419011" y="1161023"/>
            <a:ext cx="4406053" cy="720000"/>
          </a:xfrm>
          <a:prstGeom prst="rect">
            <a:avLst/>
          </a:prstGeom>
          <a:solidFill>
            <a:schemeClr val="accent1"/>
          </a:solidFill>
          <a:ln w="15875">
            <a:solidFill>
              <a:schemeClr val="accent1"/>
            </a:solidFill>
          </a:ln>
        </p:spPr>
        <p:txBody>
          <a:bodyPr wrap="square" anchor="ctr">
            <a:noAutofit/>
          </a:bodyPr>
          <a:lstStyle/>
          <a:p>
            <a:pPr algn="ctr"/>
            <a:endParaRPr lang="en-US" sz="1800" b="1" dirty="0">
              <a:solidFill>
                <a:schemeClr val="bg1"/>
              </a:solidFill>
            </a:endParaRPr>
          </a:p>
        </p:txBody>
      </p:sp>
      <p:sp>
        <p:nvSpPr>
          <p:cNvPr id="4" name="TextBox 3">
            <a:extLst>
              <a:ext uri="{FF2B5EF4-FFF2-40B4-BE49-F238E27FC236}">
                <a16:creationId xmlns:a16="http://schemas.microsoft.com/office/drawing/2014/main" id="{BDCBCA29-D649-468B-0D9B-39E708C8FBD4}"/>
              </a:ext>
              <a:ext uri="{C183D7F6-B498-43B3-948B-1728B52AA6E4}">
                <adec:decorative xmlns:adec="http://schemas.microsoft.com/office/drawing/2017/decorative" val="1"/>
              </a:ext>
            </a:extLst>
          </p:cNvPr>
          <p:cNvSpPr txBox="1"/>
          <p:nvPr/>
        </p:nvSpPr>
        <p:spPr>
          <a:xfrm>
            <a:off x="6330675" y="1161023"/>
            <a:ext cx="4384872" cy="720000"/>
          </a:xfrm>
          <a:prstGeom prst="rect">
            <a:avLst/>
          </a:prstGeom>
          <a:solidFill>
            <a:schemeClr val="accent1"/>
          </a:solidFill>
          <a:ln w="25400">
            <a:solidFill>
              <a:schemeClr val="accent1"/>
            </a:solidFill>
          </a:ln>
        </p:spPr>
        <p:txBody>
          <a:bodyPr wrap="square" anchor="ctr">
            <a:noAutofit/>
          </a:bodyPr>
          <a:lstStyle/>
          <a:p>
            <a:pPr algn="ctr"/>
            <a:endParaRPr lang="en-US" sz="1800" b="1" dirty="0">
              <a:solidFill>
                <a:schemeClr val="bg1"/>
              </a:solidFill>
            </a:endParaRPr>
          </a:p>
        </p:txBody>
      </p:sp>
    </p:spTree>
    <p:extLst>
      <p:ext uri="{BB962C8B-B14F-4D97-AF65-F5344CB8AC3E}">
        <p14:creationId xmlns:p14="http://schemas.microsoft.com/office/powerpoint/2010/main" val="234096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C1BFB-FC2B-F9FE-6060-BFAC1D385C55}"/>
            </a:ext>
          </a:extLst>
        </p:cNvPr>
        <p:cNvGrpSpPr/>
        <p:nvPr/>
      </p:nvGrpSpPr>
      <p:grpSpPr>
        <a:xfrm>
          <a:off x="0" y="0"/>
          <a:ext cx="0" cy="0"/>
          <a:chOff x="0" y="0"/>
          <a:chExt cx="0" cy="0"/>
        </a:xfrm>
      </p:grpSpPr>
      <p:sp>
        <p:nvSpPr>
          <p:cNvPr id="7" name="Rounded Rectangle 6">
            <a:extLst>
              <a:ext uri="{FF2B5EF4-FFF2-40B4-BE49-F238E27FC236}">
                <a16:creationId xmlns:a16="http://schemas.microsoft.com/office/drawing/2014/main" id="{964558B0-3828-D8B2-C91F-BDDE6D192554}"/>
              </a:ext>
            </a:extLst>
          </p:cNvPr>
          <p:cNvSpPr/>
          <p:nvPr/>
        </p:nvSpPr>
        <p:spPr>
          <a:xfrm>
            <a:off x="9239003" y="0"/>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4" name="Title 3">
            <a:extLst>
              <a:ext uri="{FF2B5EF4-FFF2-40B4-BE49-F238E27FC236}">
                <a16:creationId xmlns:a16="http://schemas.microsoft.com/office/drawing/2014/main" id="{911AF3C5-1AD2-F648-B44C-10C5C4306557}"/>
              </a:ext>
            </a:extLst>
          </p:cNvPr>
          <p:cNvSpPr>
            <a:spLocks noGrp="1"/>
          </p:cNvSpPr>
          <p:nvPr>
            <p:ph type="title"/>
          </p:nvPr>
        </p:nvSpPr>
        <p:spPr>
          <a:xfrm>
            <a:off x="432000" y="310075"/>
            <a:ext cx="5892600" cy="426721"/>
          </a:xfrm>
        </p:spPr>
        <p:txBody>
          <a:bodyPr>
            <a:normAutofit fontScale="90000"/>
          </a:bodyPr>
          <a:lstStyle/>
          <a:p>
            <a:r>
              <a:rPr lang="en-GB" dirty="0"/>
              <a:t>Who delivers healthcare in the community and where is it delivered?</a:t>
            </a:r>
          </a:p>
        </p:txBody>
      </p:sp>
      <p:sp>
        <p:nvSpPr>
          <p:cNvPr id="2" name="Rectangle 1">
            <a:extLst>
              <a:ext uri="{FF2B5EF4-FFF2-40B4-BE49-F238E27FC236}">
                <a16:creationId xmlns:a16="http://schemas.microsoft.com/office/drawing/2014/main" id="{569086CF-F55F-2D44-2921-45A436D8768A}"/>
              </a:ext>
            </a:extLst>
          </p:cNvPr>
          <p:cNvSpPr/>
          <p:nvPr/>
        </p:nvSpPr>
        <p:spPr>
          <a:xfrm>
            <a:off x="432000" y="1077985"/>
            <a:ext cx="4267000" cy="4731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08000" bIns="45720" rtlCol="0" anchor="t"/>
          <a:lstStyle/>
          <a:p>
            <a:pPr>
              <a:spcAft>
                <a:spcPts val="600"/>
              </a:spcAft>
            </a:pPr>
            <a:r>
              <a:rPr lang="en-GB" sz="2000" b="1" dirty="0"/>
              <a:t>It can be delivered in </a:t>
            </a:r>
            <a:r>
              <a:rPr lang="en-GB" sz="2000" b="1" dirty="0">
                <a:solidFill>
                  <a:srgbClr val="002060"/>
                </a:solidFill>
              </a:rPr>
              <a:t>lots of different places</a:t>
            </a:r>
            <a:r>
              <a:rPr lang="en-GB" sz="2000" b="1" dirty="0"/>
              <a:t>…</a:t>
            </a:r>
          </a:p>
          <a:p>
            <a:pPr marL="342900" indent="-342900">
              <a:spcBef>
                <a:spcPts val="600"/>
              </a:spcBef>
              <a:buFont typeface="Arial" panose="020B0604020202020204" pitchFamily="34" charset="0"/>
              <a:buChar char="•"/>
            </a:pPr>
            <a:r>
              <a:rPr lang="en-GB" dirty="0"/>
              <a:t>People’s homes </a:t>
            </a:r>
          </a:p>
          <a:p>
            <a:pPr marL="342900" indent="-342900">
              <a:spcBef>
                <a:spcPts val="600"/>
              </a:spcBef>
              <a:buFont typeface="Arial" panose="020B0604020202020204" pitchFamily="34" charset="0"/>
              <a:buChar char="•"/>
            </a:pPr>
            <a:r>
              <a:rPr lang="en-GB" dirty="0"/>
              <a:t>Community clinics </a:t>
            </a:r>
          </a:p>
          <a:p>
            <a:pPr marL="342900" indent="-342900">
              <a:spcBef>
                <a:spcPts val="600"/>
              </a:spcBef>
              <a:buFont typeface="Arial" panose="020B0604020202020204" pitchFamily="34" charset="0"/>
              <a:buChar char="•"/>
            </a:pPr>
            <a:r>
              <a:rPr lang="en-GB" dirty="0"/>
              <a:t>Schools </a:t>
            </a:r>
          </a:p>
          <a:p>
            <a:pPr marL="342900" indent="-342900">
              <a:spcBef>
                <a:spcPts val="600"/>
              </a:spcBef>
              <a:buFont typeface="Arial" panose="020B0604020202020204" pitchFamily="34" charset="0"/>
              <a:buChar char="•"/>
            </a:pPr>
            <a:r>
              <a:rPr lang="en-GB" dirty="0"/>
              <a:t>Care homes </a:t>
            </a:r>
          </a:p>
          <a:p>
            <a:pPr marL="342900" indent="-342900">
              <a:spcBef>
                <a:spcPts val="600"/>
              </a:spcBef>
              <a:buFont typeface="Arial" panose="020B0604020202020204" pitchFamily="34" charset="0"/>
              <a:buChar char="•"/>
            </a:pPr>
            <a:r>
              <a:rPr lang="en-GB" dirty="0"/>
              <a:t>Hospices </a:t>
            </a:r>
          </a:p>
          <a:p>
            <a:pPr marL="342900" indent="-342900">
              <a:spcBef>
                <a:spcPts val="600"/>
              </a:spcBef>
              <a:buFont typeface="Arial" panose="020B0604020202020204" pitchFamily="34" charset="0"/>
              <a:buChar char="•"/>
            </a:pPr>
            <a:r>
              <a:rPr lang="en-GB" dirty="0"/>
              <a:t>Pharmacies</a:t>
            </a:r>
          </a:p>
        </p:txBody>
      </p:sp>
      <p:sp>
        <p:nvSpPr>
          <p:cNvPr id="5" name="Rectangle 4">
            <a:extLst>
              <a:ext uri="{FF2B5EF4-FFF2-40B4-BE49-F238E27FC236}">
                <a16:creationId xmlns:a16="http://schemas.microsoft.com/office/drawing/2014/main" id="{BE4E28B6-D4F1-B579-9B3A-9281EB626603}"/>
              </a:ext>
            </a:extLst>
          </p:cNvPr>
          <p:cNvSpPr/>
          <p:nvPr/>
        </p:nvSpPr>
        <p:spPr>
          <a:xfrm>
            <a:off x="4952999" y="1077985"/>
            <a:ext cx="6905625" cy="4731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91440" bIns="45720" rtlCol="0" anchor="t"/>
          <a:lstStyle/>
          <a:p>
            <a:pPr>
              <a:spcAft>
                <a:spcPts val="600"/>
              </a:spcAft>
            </a:pPr>
            <a:r>
              <a:rPr lang="en-GB" sz="2000" b="1" dirty="0"/>
              <a:t>… and by a </a:t>
            </a:r>
            <a:r>
              <a:rPr lang="en-GB" sz="2000" b="1" dirty="0">
                <a:solidFill>
                  <a:srgbClr val="002060"/>
                </a:solidFill>
              </a:rPr>
              <a:t>lot of different types </a:t>
            </a:r>
            <a:r>
              <a:rPr lang="en-GB" sz="2000" b="1" dirty="0"/>
              <a:t>of healthcare professionals</a:t>
            </a:r>
          </a:p>
          <a:p>
            <a:pPr marL="342900" indent="-342900">
              <a:spcBef>
                <a:spcPts val="400"/>
              </a:spcBef>
              <a:buFont typeface="Arial" panose="020B0604020202020204" pitchFamily="34" charset="0"/>
              <a:buChar char="•"/>
            </a:pPr>
            <a:r>
              <a:rPr lang="en-GB" dirty="0"/>
              <a:t>District nurses </a:t>
            </a:r>
            <a:endParaRPr lang="en-GB" dirty="0">
              <a:cs typeface="Arial"/>
            </a:endParaRPr>
          </a:p>
          <a:p>
            <a:pPr marL="342900" indent="-342900">
              <a:spcBef>
                <a:spcPts val="400"/>
              </a:spcBef>
              <a:buFont typeface="Arial" panose="020B0604020202020204" pitchFamily="34" charset="0"/>
              <a:buChar char="•"/>
            </a:pPr>
            <a:r>
              <a:rPr lang="en-GB" dirty="0">
                <a:ea typeface="Verdana"/>
              </a:rPr>
              <a:t>Pharmacists </a:t>
            </a:r>
            <a:endParaRPr lang="en-GB" dirty="0">
              <a:ea typeface="Verdana"/>
              <a:cs typeface="Arial"/>
            </a:endParaRPr>
          </a:p>
          <a:p>
            <a:pPr marL="342900" indent="-342900">
              <a:spcBef>
                <a:spcPts val="400"/>
              </a:spcBef>
              <a:buFont typeface="Arial" panose="020B0604020202020204" pitchFamily="34" charset="0"/>
              <a:buChar char="•"/>
            </a:pPr>
            <a:r>
              <a:rPr lang="en-GB" dirty="0"/>
              <a:t>Palliative (end of life) care nurses </a:t>
            </a:r>
            <a:endParaRPr lang="en-GB" dirty="0">
              <a:ea typeface="Verdana"/>
            </a:endParaRPr>
          </a:p>
          <a:p>
            <a:pPr marL="342900" indent="-342900">
              <a:spcBef>
                <a:spcPts val="400"/>
              </a:spcBef>
              <a:buFont typeface="Arial" panose="020B0604020202020204" pitchFamily="34" charset="0"/>
              <a:buChar char="•"/>
            </a:pPr>
            <a:r>
              <a:rPr lang="en-GB" dirty="0"/>
              <a:t>‘Allied health professionals’ </a:t>
            </a:r>
            <a:r>
              <a:rPr lang="en-GB" sz="1400" dirty="0"/>
              <a:t>(e.g. physiotherapists, podiatrists, speech &amp; language therapists etc.)</a:t>
            </a:r>
            <a:endParaRPr lang="en-GB" sz="1400" dirty="0">
              <a:ea typeface="Verdana"/>
              <a:cs typeface="Arial"/>
            </a:endParaRPr>
          </a:p>
          <a:p>
            <a:pPr marL="342900" indent="-342900">
              <a:spcBef>
                <a:spcPts val="400"/>
              </a:spcBef>
              <a:buFont typeface="Arial" panose="020B0604020202020204" pitchFamily="34" charset="0"/>
              <a:buChar char="•"/>
            </a:pPr>
            <a:r>
              <a:rPr lang="en-GB" dirty="0"/>
              <a:t>Midwives</a:t>
            </a:r>
            <a:endParaRPr lang="en-GB" dirty="0">
              <a:cs typeface="Arial"/>
            </a:endParaRPr>
          </a:p>
          <a:p>
            <a:pPr marL="342900" indent="-342900">
              <a:spcBef>
                <a:spcPts val="400"/>
              </a:spcBef>
              <a:buFont typeface="Arial" panose="020B0604020202020204" pitchFamily="34" charset="0"/>
              <a:buChar char="•"/>
            </a:pPr>
            <a:r>
              <a:rPr lang="en-GB" dirty="0">
                <a:ea typeface="Verdana"/>
              </a:rPr>
              <a:t>Health visitors</a:t>
            </a:r>
            <a:endParaRPr lang="en-GB" dirty="0">
              <a:ea typeface="Verdana"/>
              <a:cs typeface="Arial"/>
            </a:endParaRPr>
          </a:p>
          <a:p>
            <a:pPr marL="342900" indent="-342900">
              <a:spcBef>
                <a:spcPts val="400"/>
              </a:spcBef>
              <a:buFont typeface="Arial" panose="020B0604020202020204" pitchFamily="34" charset="0"/>
              <a:buChar char="•"/>
            </a:pPr>
            <a:r>
              <a:rPr lang="en-GB" dirty="0"/>
              <a:t>Healthcare assistants</a:t>
            </a:r>
            <a:endParaRPr lang="en-GB" dirty="0">
              <a:ea typeface="Verdana"/>
            </a:endParaRPr>
          </a:p>
          <a:p>
            <a:pPr marL="342900" indent="-342900">
              <a:spcBef>
                <a:spcPts val="400"/>
              </a:spcBef>
              <a:buFont typeface="Arial" panose="020B0604020202020204" pitchFamily="34" charset="0"/>
              <a:buChar char="•"/>
            </a:pPr>
            <a:r>
              <a:rPr lang="en-GB" dirty="0"/>
              <a:t>GPs </a:t>
            </a:r>
            <a:endParaRPr lang="en-GB" dirty="0">
              <a:ea typeface="Verdana"/>
            </a:endParaRPr>
          </a:p>
          <a:p>
            <a:pPr marL="342900" indent="-342900">
              <a:spcBef>
                <a:spcPts val="400"/>
              </a:spcBef>
              <a:buFont typeface="Arial" panose="020B0604020202020204" pitchFamily="34" charset="0"/>
              <a:buChar char="•"/>
            </a:pPr>
            <a:r>
              <a:rPr lang="en-GB" dirty="0"/>
              <a:t>Dentists</a:t>
            </a:r>
            <a:endParaRPr lang="en-GB" dirty="0">
              <a:cs typeface="Arial"/>
            </a:endParaRPr>
          </a:p>
          <a:p>
            <a:pPr marL="342900" indent="-342900">
              <a:spcBef>
                <a:spcPts val="400"/>
              </a:spcBef>
              <a:buFont typeface="Arial" panose="020B0604020202020204" pitchFamily="34" charset="0"/>
              <a:buChar char="•"/>
            </a:pPr>
            <a:r>
              <a:rPr lang="en-GB" dirty="0"/>
              <a:t>Social care workers  </a:t>
            </a:r>
            <a:endParaRPr lang="en-GB" dirty="0">
              <a:cs typeface="Arial"/>
            </a:endParaRPr>
          </a:p>
          <a:p>
            <a:pPr marL="342900" indent="-342900">
              <a:spcBef>
                <a:spcPts val="400"/>
              </a:spcBef>
              <a:buFont typeface="Arial" panose="020B0604020202020204" pitchFamily="34" charset="0"/>
              <a:buChar char="•"/>
            </a:pPr>
            <a:r>
              <a:rPr lang="en-GB" b="1" dirty="0">
                <a:ea typeface="Verdana"/>
              </a:rPr>
              <a:t>And the public, through carers and self management</a:t>
            </a:r>
            <a:endParaRPr lang="en-GB" b="1" dirty="0">
              <a:ea typeface="Verdana"/>
              <a:cs typeface="Arial"/>
            </a:endParaRPr>
          </a:p>
        </p:txBody>
      </p:sp>
    </p:spTree>
    <p:extLst>
      <p:ext uri="{BB962C8B-B14F-4D97-AF65-F5344CB8AC3E}">
        <p14:creationId xmlns:p14="http://schemas.microsoft.com/office/powerpoint/2010/main" val="254434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A4835-C512-CF34-8456-A3EFE890CE2E}"/>
            </a:ext>
          </a:extLst>
        </p:cNvPr>
        <p:cNvGrpSpPr/>
        <p:nvPr/>
      </p:nvGrpSpPr>
      <p:grpSpPr>
        <a:xfrm>
          <a:off x="0" y="0"/>
          <a:ext cx="0" cy="0"/>
          <a:chOff x="0" y="0"/>
          <a:chExt cx="0" cy="0"/>
        </a:xfrm>
      </p:grpSpPr>
      <p:sp>
        <p:nvSpPr>
          <p:cNvPr id="7" name="Rounded Rectangle 6">
            <a:extLst>
              <a:ext uri="{FF2B5EF4-FFF2-40B4-BE49-F238E27FC236}">
                <a16:creationId xmlns:a16="http://schemas.microsoft.com/office/drawing/2014/main" id="{CF7CB422-584C-EA74-22ED-E100BA54DB4F}"/>
              </a:ext>
            </a:extLst>
          </p:cNvPr>
          <p:cNvSpPr/>
          <p:nvPr/>
        </p:nvSpPr>
        <p:spPr>
          <a:xfrm>
            <a:off x="9239003" y="-4622"/>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2" name="Title 1">
            <a:extLst>
              <a:ext uri="{FF2B5EF4-FFF2-40B4-BE49-F238E27FC236}">
                <a16:creationId xmlns:a16="http://schemas.microsoft.com/office/drawing/2014/main" id="{044C88EF-D55D-8D2A-011F-948A5B20C4B1}"/>
              </a:ext>
            </a:extLst>
          </p:cNvPr>
          <p:cNvSpPr>
            <a:spLocks noGrp="1"/>
          </p:cNvSpPr>
          <p:nvPr>
            <p:ph type="title"/>
          </p:nvPr>
        </p:nvSpPr>
        <p:spPr>
          <a:xfrm>
            <a:off x="432001" y="389585"/>
            <a:ext cx="6292650" cy="845625"/>
          </a:xfrm>
        </p:spPr>
        <p:txBody>
          <a:bodyPr>
            <a:normAutofit/>
          </a:bodyPr>
          <a:lstStyle/>
          <a:p>
            <a:r>
              <a:rPr lang="en-US" sz="2400" b="1" dirty="0"/>
              <a:t>Example: Virtual Wards to help people receive hospital care at home </a:t>
            </a:r>
          </a:p>
        </p:txBody>
      </p:sp>
      <p:sp>
        <p:nvSpPr>
          <p:cNvPr id="8" name="Rounded Rectangle 7">
            <a:extLst>
              <a:ext uri="{FF2B5EF4-FFF2-40B4-BE49-F238E27FC236}">
                <a16:creationId xmlns:a16="http://schemas.microsoft.com/office/drawing/2014/main" id="{F3644800-4319-8660-6B60-1B99370FA943}"/>
              </a:ext>
            </a:extLst>
          </p:cNvPr>
          <p:cNvSpPr/>
          <p:nvPr/>
        </p:nvSpPr>
        <p:spPr>
          <a:xfrm>
            <a:off x="563386" y="1355723"/>
            <a:ext cx="5438328" cy="4106823"/>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algn="ctr">
              <a:lnSpc>
                <a:spcPct val="115000"/>
              </a:lnSpc>
              <a:spcBef>
                <a:spcPts val="600"/>
              </a:spcBef>
            </a:pPr>
            <a:r>
              <a:rPr lang="en-GB" sz="2000" b="1" dirty="0">
                <a:solidFill>
                  <a:schemeClr val="tx1"/>
                </a:solidFill>
                <a:ea typeface="Times New Roman" panose="02020603050405020304" pitchFamily="18" charset="0"/>
                <a:cs typeface="Arial"/>
              </a:rPr>
              <a:t>What is this service?</a:t>
            </a:r>
            <a:endParaRPr lang="en-GB" sz="2000" dirty="0">
              <a:solidFill>
                <a:schemeClr val="tx1"/>
              </a:solidFill>
              <a:ea typeface="Times New Roman" panose="02020603050405020304" pitchFamily="18" charset="0"/>
              <a:cs typeface="Arial"/>
            </a:endParaRPr>
          </a:p>
          <a:p>
            <a:pPr marL="285750" lvl="0" indent="-285750">
              <a:lnSpc>
                <a:spcPct val="115000"/>
              </a:lnSpc>
              <a:spcBef>
                <a:spcPts val="600"/>
              </a:spcBef>
              <a:buFont typeface="Arial" panose="020B0604020202020204" pitchFamily="34" charset="0"/>
              <a:buChar char="•"/>
            </a:pPr>
            <a:r>
              <a:rPr lang="en-GB" sz="1600" dirty="0">
                <a:solidFill>
                  <a:schemeClr val="tx1"/>
                </a:solidFill>
                <a:ea typeface="Times New Roman" panose="02020603050405020304" pitchFamily="18" charset="0"/>
                <a:cs typeface="Arial"/>
              </a:rPr>
              <a:t>Virtual wards allow patients to get hospital level care, at home (including in care homes). </a:t>
            </a:r>
          </a:p>
          <a:p>
            <a:pPr marL="285750" lvl="0" indent="-285750">
              <a:lnSpc>
                <a:spcPct val="115000"/>
              </a:lnSpc>
              <a:spcBef>
                <a:spcPts val="600"/>
              </a:spcBef>
              <a:buFont typeface="Arial" panose="020B0604020202020204" pitchFamily="34" charset="0"/>
              <a:buChar char="•"/>
            </a:pPr>
            <a:r>
              <a:rPr lang="en-GB" sz="1600" dirty="0">
                <a:solidFill>
                  <a:schemeClr val="tx1"/>
                </a:solidFill>
                <a:ea typeface="Times New Roman" panose="02020603050405020304" pitchFamily="18" charset="0"/>
                <a:cs typeface="Arial"/>
              </a:rPr>
              <a:t>Patients may wear a device which monitors their heart rate, oxygen levels and skin temperature. This information is transferred to the clinical team every 15 minutes. They may be on an IV drip. </a:t>
            </a:r>
          </a:p>
          <a:p>
            <a:pPr marL="285750" lvl="0" indent="-285750">
              <a:lnSpc>
                <a:spcPct val="115000"/>
              </a:lnSpc>
              <a:spcBef>
                <a:spcPts val="600"/>
              </a:spcBef>
              <a:buFont typeface="Arial" panose="020B0604020202020204" pitchFamily="34" charset="0"/>
              <a:buChar char="•"/>
            </a:pPr>
            <a:r>
              <a:rPr lang="en-GB" sz="1600" dirty="0">
                <a:solidFill>
                  <a:schemeClr val="tx1"/>
                </a:solidFill>
                <a:ea typeface="Times New Roman" panose="02020603050405020304" pitchFamily="18" charset="0"/>
                <a:cs typeface="Arial"/>
              </a:rPr>
              <a:t>Patients are reviewed daily by the clinical team, either in person or via video call. The team can also provide tests and treatments if and when required. </a:t>
            </a:r>
          </a:p>
        </p:txBody>
      </p:sp>
      <p:sp>
        <p:nvSpPr>
          <p:cNvPr id="9" name="Rounded Rectangle 8">
            <a:extLst>
              <a:ext uri="{FF2B5EF4-FFF2-40B4-BE49-F238E27FC236}">
                <a16:creationId xmlns:a16="http://schemas.microsoft.com/office/drawing/2014/main" id="{3A36C26A-9938-7AB0-12C8-7FD5FF84683C}"/>
              </a:ext>
            </a:extLst>
          </p:cNvPr>
          <p:cNvSpPr/>
          <p:nvPr/>
        </p:nvSpPr>
        <p:spPr>
          <a:xfrm>
            <a:off x="6191217" y="1355723"/>
            <a:ext cx="5438327" cy="4106823"/>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algn="ctr">
              <a:lnSpc>
                <a:spcPct val="115000"/>
              </a:lnSpc>
              <a:spcBef>
                <a:spcPts val="600"/>
              </a:spcBef>
            </a:pPr>
            <a:r>
              <a:rPr lang="en-GB" sz="2000" b="1" dirty="0">
                <a:solidFill>
                  <a:schemeClr val="tx1"/>
                </a:solidFill>
                <a:ea typeface="Times New Roman" panose="02020603050405020304" pitchFamily="18" charset="0"/>
                <a:cs typeface="Arial"/>
              </a:rPr>
              <a:t>Who uses the service?</a:t>
            </a:r>
          </a:p>
          <a:p>
            <a:pPr marL="285750" lvl="0" indent="-285750">
              <a:lnSpc>
                <a:spcPct val="115000"/>
              </a:lnSpc>
              <a:spcBef>
                <a:spcPts val="600"/>
              </a:spcBef>
              <a:buFont typeface="Arial" panose="020B0604020202020204" pitchFamily="34" charset="0"/>
              <a:buChar char="•"/>
            </a:pPr>
            <a:r>
              <a:rPr lang="en-GB" sz="1600" dirty="0">
                <a:solidFill>
                  <a:schemeClr val="tx1"/>
                </a:solidFill>
                <a:ea typeface="Times New Roman" panose="02020603050405020304" pitchFamily="18" charset="0"/>
                <a:cs typeface="Arial"/>
              </a:rPr>
              <a:t>Virtual wards are used to avoid admission to hospital or to support early discharge from hospital. They are most commonly used for: </a:t>
            </a:r>
          </a:p>
          <a:p>
            <a:pPr marL="742950" lvl="1" indent="-285750">
              <a:lnSpc>
                <a:spcPct val="115000"/>
              </a:lnSpc>
              <a:spcBef>
                <a:spcPts val="600"/>
              </a:spcBef>
              <a:buFont typeface="Arial" panose="020B0604020202020204" pitchFamily="34" charset="0"/>
              <a:buChar char="•"/>
            </a:pPr>
            <a:r>
              <a:rPr lang="en-GB" sz="1600" dirty="0">
                <a:solidFill>
                  <a:schemeClr val="tx1"/>
                </a:solidFill>
                <a:ea typeface="Verdana"/>
                <a:cs typeface="Arial"/>
              </a:rPr>
              <a:t>Respiratory and lung conditions, such as Chronic Obstructive Pulmonary Disease (COPD)</a:t>
            </a:r>
          </a:p>
          <a:p>
            <a:pPr marL="742950" lvl="1" indent="-285750">
              <a:lnSpc>
                <a:spcPct val="115000"/>
              </a:lnSpc>
              <a:spcBef>
                <a:spcPts val="600"/>
              </a:spcBef>
              <a:buFont typeface="Arial" panose="020B0604020202020204" pitchFamily="34" charset="0"/>
              <a:buChar char="•"/>
            </a:pPr>
            <a:r>
              <a:rPr lang="en-GB" sz="1600" dirty="0">
                <a:solidFill>
                  <a:schemeClr val="tx1"/>
                </a:solidFill>
                <a:ea typeface="Verdana"/>
                <a:cs typeface="Arial"/>
              </a:rPr>
              <a:t>Acute frailty for patients aged 65+ </a:t>
            </a:r>
          </a:p>
          <a:p>
            <a:pPr marL="742950" lvl="1" indent="-285750">
              <a:lnSpc>
                <a:spcPct val="115000"/>
              </a:lnSpc>
              <a:spcBef>
                <a:spcPts val="600"/>
              </a:spcBef>
              <a:buFont typeface="Arial" panose="020B0604020202020204" pitchFamily="34" charset="0"/>
              <a:buChar char="•"/>
            </a:pPr>
            <a:r>
              <a:rPr lang="en-GB" sz="1600" dirty="0">
                <a:solidFill>
                  <a:schemeClr val="tx1"/>
                </a:solidFill>
                <a:ea typeface="Verdana"/>
                <a:cs typeface="Arial"/>
              </a:rPr>
              <a:t>Heart failure </a:t>
            </a:r>
          </a:p>
          <a:p>
            <a:pPr lvl="0" algn="ctr">
              <a:lnSpc>
                <a:spcPct val="115000"/>
              </a:lnSpc>
              <a:spcBef>
                <a:spcPts val="600"/>
              </a:spcBef>
            </a:pPr>
            <a:endParaRPr lang="en-GB" sz="1600" dirty="0">
              <a:solidFill>
                <a:schemeClr val="tx1"/>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396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3AF4D-DA78-4197-31BF-07C2358AD4F0}"/>
            </a:ext>
          </a:extLst>
        </p:cNvPr>
        <p:cNvGrpSpPr/>
        <p:nvPr/>
      </p:nvGrpSpPr>
      <p:grpSpPr>
        <a:xfrm>
          <a:off x="0" y="0"/>
          <a:ext cx="0" cy="0"/>
          <a:chOff x="0" y="0"/>
          <a:chExt cx="0" cy="0"/>
        </a:xfrm>
      </p:grpSpPr>
      <p:sp>
        <p:nvSpPr>
          <p:cNvPr id="7" name="Rounded Rectangle 6">
            <a:extLst>
              <a:ext uri="{FF2B5EF4-FFF2-40B4-BE49-F238E27FC236}">
                <a16:creationId xmlns:a16="http://schemas.microsoft.com/office/drawing/2014/main" id="{D0E218AF-1D91-B0C8-A2C5-89FD57D8D242}"/>
              </a:ext>
            </a:extLst>
          </p:cNvPr>
          <p:cNvSpPr/>
          <p:nvPr/>
        </p:nvSpPr>
        <p:spPr>
          <a:xfrm>
            <a:off x="9239003" y="-4622"/>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13" name="Title 1">
            <a:extLst>
              <a:ext uri="{FF2B5EF4-FFF2-40B4-BE49-F238E27FC236}">
                <a16:creationId xmlns:a16="http://schemas.microsoft.com/office/drawing/2014/main" id="{5E5421A8-1C39-2A2D-4C41-313EEEDD7C0D}"/>
              </a:ext>
            </a:extLst>
          </p:cNvPr>
          <p:cNvSpPr>
            <a:spLocks noGrp="1"/>
          </p:cNvSpPr>
          <p:nvPr>
            <p:ph type="title"/>
          </p:nvPr>
        </p:nvSpPr>
        <p:spPr>
          <a:xfrm>
            <a:off x="432001" y="389585"/>
            <a:ext cx="6292650" cy="845625"/>
          </a:xfrm>
        </p:spPr>
        <p:txBody>
          <a:bodyPr>
            <a:normAutofit/>
          </a:bodyPr>
          <a:lstStyle/>
          <a:p>
            <a:r>
              <a:rPr lang="en-US" sz="2400" b="1" dirty="0"/>
              <a:t>Example: Virtual Wards to help people receive hospital care at home </a:t>
            </a:r>
          </a:p>
        </p:txBody>
      </p:sp>
      <p:sp>
        <p:nvSpPr>
          <p:cNvPr id="4" name="TextBox 3">
            <a:extLst>
              <a:ext uri="{FF2B5EF4-FFF2-40B4-BE49-F238E27FC236}">
                <a16:creationId xmlns:a16="http://schemas.microsoft.com/office/drawing/2014/main" id="{86480FA6-E5B8-A158-083A-E4FF3E92CAAD}"/>
              </a:ext>
            </a:extLst>
          </p:cNvPr>
          <p:cNvSpPr txBox="1"/>
          <p:nvPr/>
        </p:nvSpPr>
        <p:spPr>
          <a:xfrm>
            <a:off x="431999" y="1343903"/>
            <a:ext cx="5521125" cy="720000"/>
          </a:xfrm>
          <a:prstGeom prst="rect">
            <a:avLst/>
          </a:prstGeom>
          <a:solidFill>
            <a:schemeClr val="bg2"/>
          </a:solidFill>
          <a:ln w="15875">
            <a:solidFill>
              <a:schemeClr val="bg2"/>
            </a:solidFill>
          </a:ln>
        </p:spPr>
        <p:txBody>
          <a:bodyPr wrap="square" anchor="ctr">
            <a:noAutofit/>
          </a:bodyPr>
          <a:lstStyle/>
          <a:p>
            <a:pPr algn="ctr"/>
            <a:r>
              <a:rPr lang="en-US" sz="2000" b="1" dirty="0">
                <a:solidFill>
                  <a:schemeClr val="bg1"/>
                </a:solidFill>
              </a:rPr>
              <a:t>Benefits</a:t>
            </a:r>
          </a:p>
        </p:txBody>
      </p:sp>
      <p:sp>
        <p:nvSpPr>
          <p:cNvPr id="2" name="Rounded Rectangle 19">
            <a:extLst>
              <a:ext uri="{FF2B5EF4-FFF2-40B4-BE49-F238E27FC236}">
                <a16:creationId xmlns:a16="http://schemas.microsoft.com/office/drawing/2014/main" id="{3E442767-ADFF-CE91-BE9B-0C93DF1B291C}"/>
              </a:ext>
            </a:extLst>
          </p:cNvPr>
          <p:cNvSpPr/>
          <p:nvPr/>
        </p:nvSpPr>
        <p:spPr>
          <a:xfrm>
            <a:off x="432000" y="2063903"/>
            <a:ext cx="5521125" cy="3079107"/>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44000" rIns="108000" bIns="45720" rtlCol="0" anchor="t"/>
          <a:lstStyle/>
          <a:p>
            <a:pPr marL="285750" indent="-285750">
              <a:spcBef>
                <a:spcPts val="600"/>
              </a:spcBef>
              <a:buFont typeface="Arial" panose="020B0604020202020204" pitchFamily="34" charset="0"/>
              <a:buChar char="•"/>
            </a:pPr>
            <a:r>
              <a:rPr lang="en-GB" dirty="0">
                <a:solidFill>
                  <a:schemeClr val="tx1"/>
                </a:solidFill>
                <a:ea typeface="Verdana" panose="020B0604030504040204" pitchFamily="34" charset="0"/>
                <a:cs typeface="Verdana" panose="020B0604030504040204" pitchFamily="34" charset="0"/>
              </a:rPr>
              <a:t>Treating patients in surroundings familiar to them, with the support of friends or family or other care support nearby, can speed up their recovery and increase wellbeing. </a:t>
            </a:r>
          </a:p>
          <a:p>
            <a:pPr marL="285750" indent="-285750">
              <a:spcBef>
                <a:spcPts val="600"/>
              </a:spcBef>
              <a:buFont typeface="Arial" panose="020B0604020202020204" pitchFamily="34" charset="0"/>
              <a:buChar char="•"/>
            </a:pPr>
            <a:r>
              <a:rPr lang="en-GB" dirty="0">
                <a:solidFill>
                  <a:schemeClr val="tx1"/>
                </a:solidFill>
                <a:ea typeface="Verdana" panose="020B0604030504040204" pitchFamily="34" charset="0"/>
                <a:cs typeface="Verdana" panose="020B0604030504040204" pitchFamily="34" charset="0"/>
              </a:rPr>
              <a:t>A study has shown that virtual wards are less expensive than being in hospital, saving £2,265 per patient. </a:t>
            </a:r>
          </a:p>
          <a:p>
            <a:pPr marL="285750" indent="-285750">
              <a:spcBef>
                <a:spcPts val="600"/>
              </a:spcBef>
              <a:buFont typeface="Arial" panose="020B0604020202020204" pitchFamily="34" charset="0"/>
              <a:buChar char="•"/>
            </a:pPr>
            <a:r>
              <a:rPr lang="en-GB" dirty="0">
                <a:solidFill>
                  <a:schemeClr val="tx1"/>
                </a:solidFill>
                <a:ea typeface="Verdana" panose="020B0604030504040204" pitchFamily="34" charset="0"/>
                <a:cs typeface="Verdana" panose="020B0604030504040204" pitchFamily="34" charset="0"/>
              </a:rPr>
              <a:t>They free up space in hospitals for those who most need to be cared for in a hospital setting.</a:t>
            </a:r>
            <a:endParaRPr lang="en-US" dirty="0">
              <a:solidFill>
                <a:schemeClr val="tx1"/>
              </a:solidFill>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87109DC3-1ACD-2789-B6E8-36FC409E0019}"/>
              </a:ext>
            </a:extLst>
          </p:cNvPr>
          <p:cNvSpPr txBox="1"/>
          <p:nvPr/>
        </p:nvSpPr>
        <p:spPr>
          <a:xfrm>
            <a:off x="6238874" y="1343903"/>
            <a:ext cx="5521125" cy="720000"/>
          </a:xfrm>
          <a:prstGeom prst="rect">
            <a:avLst/>
          </a:prstGeom>
          <a:solidFill>
            <a:schemeClr val="bg2"/>
          </a:solidFill>
          <a:ln w="25400">
            <a:solidFill>
              <a:schemeClr val="bg2"/>
            </a:solidFill>
          </a:ln>
        </p:spPr>
        <p:txBody>
          <a:bodyPr wrap="square" anchor="ctr">
            <a:noAutofit/>
          </a:bodyPr>
          <a:lstStyle/>
          <a:p>
            <a:pPr algn="ctr"/>
            <a:r>
              <a:rPr lang="en-US" sz="2000" b="1" dirty="0">
                <a:solidFill>
                  <a:schemeClr val="bg1"/>
                </a:solidFill>
              </a:rPr>
              <a:t>Considerations</a:t>
            </a:r>
          </a:p>
        </p:txBody>
      </p:sp>
      <p:sp>
        <p:nvSpPr>
          <p:cNvPr id="3" name="Rounded Rectangle 20">
            <a:extLst>
              <a:ext uri="{FF2B5EF4-FFF2-40B4-BE49-F238E27FC236}">
                <a16:creationId xmlns:a16="http://schemas.microsoft.com/office/drawing/2014/main" id="{616A289D-E8DD-FCAB-D66E-021808D235DC}"/>
              </a:ext>
            </a:extLst>
          </p:cNvPr>
          <p:cNvSpPr/>
          <p:nvPr/>
        </p:nvSpPr>
        <p:spPr>
          <a:xfrm>
            <a:off x="6238874" y="2063903"/>
            <a:ext cx="5521125" cy="3080592"/>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44000" rIns="91440" bIns="45720" rtlCol="0" anchor="t"/>
          <a:lstStyle/>
          <a:p>
            <a:pPr marL="285750" indent="-285750">
              <a:spcBef>
                <a:spcPts val="600"/>
              </a:spcBef>
              <a:buFont typeface="Arial" panose="020B0604020202020204" pitchFamily="34" charset="0"/>
              <a:buChar char="•"/>
            </a:pPr>
            <a:r>
              <a:rPr lang="en-US" dirty="0">
                <a:solidFill>
                  <a:sysClr val="windowText" lastClr="000000"/>
                </a:solidFill>
              </a:rPr>
              <a:t>There is a need to manage digital inequality. Virtual wards require a strong Wi-Fi connection which may be lacking in rural areas.</a:t>
            </a:r>
          </a:p>
          <a:p>
            <a:pPr marL="285750" lvl="0" indent="-285750">
              <a:spcBef>
                <a:spcPts val="600"/>
              </a:spcBef>
              <a:buFont typeface="Arial" panose="020B0604020202020204" pitchFamily="34" charset="0"/>
              <a:buChar char="•"/>
              <a:defRPr/>
            </a:pPr>
            <a:r>
              <a:rPr lang="en-US" dirty="0">
                <a:solidFill>
                  <a:sysClr val="windowText" lastClr="000000"/>
                </a:solidFill>
              </a:rPr>
              <a:t>GPs can also be kept up to date with the patient’s care.</a:t>
            </a:r>
          </a:p>
          <a:p>
            <a:pPr marL="285750" lvl="0" indent="-285750">
              <a:spcBef>
                <a:spcPts val="600"/>
              </a:spcBef>
              <a:buFont typeface="Arial" panose="020B0604020202020204" pitchFamily="34" charset="0"/>
              <a:buChar char="•"/>
              <a:defRPr/>
            </a:pPr>
            <a:r>
              <a:rPr lang="en-US" dirty="0">
                <a:solidFill>
                  <a:sysClr val="windowText" lastClr="000000"/>
                </a:solidFill>
              </a:rPr>
              <a:t>It allows the health and care staff to deliver care flexibly. For example, work remotely or work different hours. </a:t>
            </a:r>
          </a:p>
        </p:txBody>
      </p:sp>
    </p:spTree>
    <p:extLst>
      <p:ext uri="{BB962C8B-B14F-4D97-AF65-F5344CB8AC3E}">
        <p14:creationId xmlns:p14="http://schemas.microsoft.com/office/powerpoint/2010/main" val="18430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32399-66CD-5BD5-FA3B-0FAB9B00C9DD}"/>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C7A7CD7E-EE3D-F869-C40A-F2AFC69879CD}"/>
              </a:ext>
            </a:extLst>
          </p:cNvPr>
          <p:cNvSpPr/>
          <p:nvPr/>
        </p:nvSpPr>
        <p:spPr>
          <a:xfrm>
            <a:off x="9239003" y="-4622"/>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2" name="Title 1">
            <a:extLst>
              <a:ext uri="{FF2B5EF4-FFF2-40B4-BE49-F238E27FC236}">
                <a16:creationId xmlns:a16="http://schemas.microsoft.com/office/drawing/2014/main" id="{F0655864-7820-897A-EC2B-17CE63D828BE}"/>
              </a:ext>
            </a:extLst>
          </p:cNvPr>
          <p:cNvSpPr>
            <a:spLocks noGrp="1"/>
          </p:cNvSpPr>
          <p:nvPr>
            <p:ph type="title"/>
          </p:nvPr>
        </p:nvSpPr>
        <p:spPr>
          <a:xfrm>
            <a:off x="565350" y="310075"/>
            <a:ext cx="6397425" cy="949382"/>
          </a:xfrm>
        </p:spPr>
        <p:txBody>
          <a:bodyPr>
            <a:normAutofit/>
          </a:bodyPr>
          <a:lstStyle/>
          <a:p>
            <a:r>
              <a:rPr lang="en-GB" sz="2400" b="1" dirty="0"/>
              <a:t>Example: Community diagnostic centres bring diagnostics closer to home </a:t>
            </a:r>
          </a:p>
        </p:txBody>
      </p:sp>
      <p:sp>
        <p:nvSpPr>
          <p:cNvPr id="8" name="Rounded Rectangle 7">
            <a:extLst>
              <a:ext uri="{FF2B5EF4-FFF2-40B4-BE49-F238E27FC236}">
                <a16:creationId xmlns:a16="http://schemas.microsoft.com/office/drawing/2014/main" id="{5F91838F-0C67-05DF-7AD9-9BEC6F717D3F}"/>
              </a:ext>
            </a:extLst>
          </p:cNvPr>
          <p:cNvSpPr/>
          <p:nvPr/>
        </p:nvSpPr>
        <p:spPr>
          <a:xfrm>
            <a:off x="563386" y="1106803"/>
            <a:ext cx="5438328" cy="4699543"/>
          </a:xfrm>
          <a:prstGeom prst="roundRect">
            <a:avLst>
              <a:gd name="adj" fmla="val 621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lvl="0" algn="ctr">
              <a:lnSpc>
                <a:spcPct val="115000"/>
              </a:lnSpc>
              <a:spcBef>
                <a:spcPts val="600"/>
              </a:spcBef>
            </a:pPr>
            <a:r>
              <a:rPr lang="en-GB" sz="2000" b="1" dirty="0">
                <a:solidFill>
                  <a:schemeClr val="tx1"/>
                </a:solidFill>
                <a:ea typeface="Times New Roman" panose="02020603050405020304" pitchFamily="18" charset="0"/>
                <a:cs typeface="Arial" panose="020B0604020202020204" pitchFamily="34" charset="0"/>
              </a:rPr>
              <a:t>What is this service?</a:t>
            </a:r>
          </a:p>
          <a:p>
            <a:pPr marL="285750" lvl="0" indent="-285750">
              <a:lnSpc>
                <a:spcPct val="115000"/>
              </a:lnSpc>
              <a:spcBef>
                <a:spcPts val="600"/>
              </a:spcBef>
              <a:buFont typeface="Arial" panose="020B0604020202020204" pitchFamily="34" charset="0"/>
              <a:buChar char="•"/>
            </a:pPr>
            <a:r>
              <a:rPr lang="en-GB" sz="1600" dirty="0">
                <a:solidFill>
                  <a:schemeClr val="tx1"/>
                </a:solidFill>
                <a:ea typeface="Times New Roman" panose="02020603050405020304" pitchFamily="18" charset="0"/>
                <a:cs typeface="Arial" panose="020B0604020202020204" pitchFamily="34" charset="0"/>
              </a:rPr>
              <a:t>Community diagnostic centres provide a broad range of diagnostic tests. For example, scans (e.g. MRI), tests (e.g. blood) and checks (e.g. seeing how well your kidneys are working). </a:t>
            </a:r>
          </a:p>
          <a:p>
            <a:pPr marL="285750" lvl="0" indent="-285750">
              <a:lnSpc>
                <a:spcPct val="115000"/>
              </a:lnSpc>
              <a:spcBef>
                <a:spcPts val="600"/>
              </a:spcBef>
              <a:buFont typeface="Arial" panose="020B0604020202020204" pitchFamily="34" charset="0"/>
              <a:buChar char="•"/>
            </a:pPr>
            <a:r>
              <a:rPr lang="en-GB" sz="1600" dirty="0">
                <a:solidFill>
                  <a:schemeClr val="tx1"/>
                </a:solidFill>
                <a:ea typeface="Times New Roman" panose="02020603050405020304" pitchFamily="18" charset="0"/>
                <a:cs typeface="Arial" panose="020B0604020202020204" pitchFamily="34" charset="0"/>
              </a:rPr>
              <a:t>They are often located away from hospitals (e.g. shopping centres), allowing people to access diagnostics closer to home. </a:t>
            </a:r>
          </a:p>
          <a:p>
            <a:pPr marL="285750" lvl="0" indent="-285750">
              <a:lnSpc>
                <a:spcPct val="115000"/>
              </a:lnSpc>
              <a:spcBef>
                <a:spcPts val="600"/>
              </a:spcBef>
              <a:buFont typeface="Arial" panose="020B0604020202020204" pitchFamily="34" charset="0"/>
              <a:buChar char="•"/>
            </a:pPr>
            <a:endParaRPr lang="en-GB" sz="1600" dirty="0">
              <a:solidFill>
                <a:schemeClr val="tx1"/>
              </a:solidFill>
              <a:latin typeface="Verdana" panose="020B0604030504040204" pitchFamily="34" charset="0"/>
              <a:ea typeface="Times New Roman" panose="02020603050405020304" pitchFamily="18" charset="0"/>
              <a:cs typeface="Arial" panose="020B0604020202020204" pitchFamily="34" charset="0"/>
            </a:endParaRPr>
          </a:p>
        </p:txBody>
      </p:sp>
      <p:sp>
        <p:nvSpPr>
          <p:cNvPr id="9" name="Rounded Rectangle 8">
            <a:extLst>
              <a:ext uri="{FF2B5EF4-FFF2-40B4-BE49-F238E27FC236}">
                <a16:creationId xmlns:a16="http://schemas.microsoft.com/office/drawing/2014/main" id="{797B84AD-3838-85AC-FF5D-08F7B110E78E}"/>
              </a:ext>
            </a:extLst>
          </p:cNvPr>
          <p:cNvSpPr/>
          <p:nvPr/>
        </p:nvSpPr>
        <p:spPr>
          <a:xfrm>
            <a:off x="6191217" y="1106802"/>
            <a:ext cx="5438327" cy="1795901"/>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36000" rIns="91440" bIns="45720" rtlCol="0" anchor="t"/>
          <a:lstStyle/>
          <a:p>
            <a:pPr lvl="0" algn="ctr">
              <a:lnSpc>
                <a:spcPct val="115000"/>
              </a:lnSpc>
              <a:spcBef>
                <a:spcPts val="300"/>
              </a:spcBef>
            </a:pPr>
            <a:r>
              <a:rPr lang="en-GB" sz="2000" b="1" dirty="0">
                <a:solidFill>
                  <a:schemeClr val="tx1"/>
                </a:solidFill>
                <a:ea typeface="Times New Roman" panose="02020603050405020304" pitchFamily="18" charset="0"/>
                <a:cs typeface="Arial"/>
              </a:rPr>
              <a:t>Who uses the service?</a:t>
            </a:r>
          </a:p>
          <a:p>
            <a:pPr marL="285750" lvl="0" indent="-285750">
              <a:lnSpc>
                <a:spcPct val="115000"/>
              </a:lnSpc>
              <a:spcBef>
                <a:spcPts val="600"/>
              </a:spcBef>
              <a:buFont typeface="Arial" panose="020B0604020202020204" pitchFamily="34" charset="0"/>
              <a:buChar char="•"/>
            </a:pPr>
            <a:r>
              <a:rPr lang="en-GB" sz="1600" dirty="0">
                <a:solidFill>
                  <a:schemeClr val="tx1"/>
                </a:solidFill>
              </a:rPr>
              <a:t>Anyone who needs diagnostics! </a:t>
            </a:r>
            <a:endParaRPr lang="en-GB" sz="1600" dirty="0">
              <a:solidFill>
                <a:schemeClr val="tx1"/>
              </a:solidFill>
              <a:cs typeface="Arial"/>
            </a:endParaRPr>
          </a:p>
          <a:p>
            <a:pPr marL="285750" lvl="0" indent="-285750">
              <a:lnSpc>
                <a:spcPct val="115000"/>
              </a:lnSpc>
              <a:spcBef>
                <a:spcPts val="600"/>
              </a:spcBef>
              <a:buFont typeface="Arial" panose="020B0604020202020204" pitchFamily="34" charset="0"/>
              <a:buChar char="•"/>
            </a:pPr>
            <a:r>
              <a:rPr lang="en-GB" sz="1600" dirty="0">
                <a:solidFill>
                  <a:schemeClr val="tx1"/>
                </a:solidFill>
              </a:rPr>
              <a:t>Patients can be referred to community diagnostic centres via their GP or by a consultant working in a hospital. </a:t>
            </a:r>
            <a:endParaRPr lang="en-GB" sz="1600" dirty="0">
              <a:solidFill>
                <a:schemeClr val="tx1"/>
              </a:solidFill>
              <a:cs typeface="Arial"/>
            </a:endParaRPr>
          </a:p>
          <a:p>
            <a:pPr marL="285750" lvl="0" indent="-285750">
              <a:lnSpc>
                <a:spcPct val="115000"/>
              </a:lnSpc>
              <a:spcBef>
                <a:spcPts val="600"/>
              </a:spcBef>
              <a:buFont typeface="Arial" panose="020B0604020202020204" pitchFamily="34" charset="0"/>
              <a:buChar char="•"/>
            </a:pPr>
            <a:endParaRPr lang="en-GB" sz="1600" dirty="0">
              <a:solidFill>
                <a:schemeClr val="tx1"/>
              </a:solidFill>
              <a:latin typeface="Verdana" panose="020B0604030504040204" pitchFamily="34" charset="0"/>
              <a:ea typeface="Times New Roman" panose="02020603050405020304" pitchFamily="18" charset="0"/>
              <a:cs typeface="Arial" panose="020B0604020202020204" pitchFamily="34" charset="0"/>
            </a:endParaRPr>
          </a:p>
        </p:txBody>
      </p:sp>
      <p:pic>
        <p:nvPicPr>
          <p:cNvPr id="3074" name="Picture 2" descr="Wood Green Community Diagnostic Centre (CDC)">
            <a:extLst>
              <a:ext uri="{FF2B5EF4-FFF2-40B4-BE49-F238E27FC236}">
                <a16:creationId xmlns:a16="http://schemas.microsoft.com/office/drawing/2014/main" id="{D8C4ABBA-8CA3-6522-847C-F4FEAD9EB24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83343" y="3094073"/>
            <a:ext cx="4072481" cy="271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16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8769B-24E8-10AF-9A1B-5CC3FD7DAAD5}"/>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85AF842F-DAA2-7B7B-7C0B-118E94A73C00}"/>
              </a:ext>
            </a:extLst>
          </p:cNvPr>
          <p:cNvSpPr/>
          <p:nvPr/>
        </p:nvSpPr>
        <p:spPr>
          <a:xfrm>
            <a:off x="9239003" y="-4622"/>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15" name="Title 14">
            <a:extLst>
              <a:ext uri="{FF2B5EF4-FFF2-40B4-BE49-F238E27FC236}">
                <a16:creationId xmlns:a16="http://schemas.microsoft.com/office/drawing/2014/main" id="{CF2A2FAF-301C-6F97-3BE6-BE22BA09CF08}"/>
              </a:ext>
            </a:extLst>
          </p:cNvPr>
          <p:cNvSpPr>
            <a:spLocks noGrp="1"/>
          </p:cNvSpPr>
          <p:nvPr>
            <p:ph type="title"/>
          </p:nvPr>
        </p:nvSpPr>
        <p:spPr>
          <a:xfrm>
            <a:off x="432001" y="389585"/>
            <a:ext cx="6541294" cy="949382"/>
          </a:xfrm>
        </p:spPr>
        <p:txBody>
          <a:bodyPr>
            <a:normAutofit/>
          </a:bodyPr>
          <a:lstStyle/>
          <a:p>
            <a:r>
              <a:rPr lang="en-US" sz="2400" b="1" dirty="0"/>
              <a:t>Example: Community diagnostic c</a:t>
            </a:r>
            <a:r>
              <a:rPr lang="en-GB" sz="2400" b="1" dirty="0" err="1"/>
              <a:t>entres</a:t>
            </a:r>
            <a:r>
              <a:rPr lang="en-GB" sz="2400" b="1" dirty="0"/>
              <a:t> bring diagnostics closer to home</a:t>
            </a:r>
            <a:r>
              <a:rPr lang="en-US" sz="2400" b="1" dirty="0"/>
              <a:t> </a:t>
            </a:r>
            <a:endParaRPr lang="en-GB" sz="2400" b="1" dirty="0"/>
          </a:p>
        </p:txBody>
      </p:sp>
      <p:sp>
        <p:nvSpPr>
          <p:cNvPr id="5" name="TextBox 4">
            <a:extLst>
              <a:ext uri="{FF2B5EF4-FFF2-40B4-BE49-F238E27FC236}">
                <a16:creationId xmlns:a16="http://schemas.microsoft.com/office/drawing/2014/main" id="{F4469296-8BC3-835B-00F6-B6D82A23A7DB}"/>
              </a:ext>
            </a:extLst>
          </p:cNvPr>
          <p:cNvSpPr txBox="1"/>
          <p:nvPr/>
        </p:nvSpPr>
        <p:spPr>
          <a:xfrm>
            <a:off x="492980" y="1259457"/>
            <a:ext cx="5460145" cy="720000"/>
          </a:xfrm>
          <a:prstGeom prst="rect">
            <a:avLst/>
          </a:prstGeom>
          <a:solidFill>
            <a:schemeClr val="bg2"/>
          </a:solidFill>
          <a:ln w="15875">
            <a:solidFill>
              <a:schemeClr val="bg2"/>
            </a:solidFill>
          </a:ln>
        </p:spPr>
        <p:txBody>
          <a:bodyPr wrap="square" anchor="ctr">
            <a:noAutofit/>
          </a:bodyPr>
          <a:lstStyle/>
          <a:p>
            <a:pPr algn="ctr"/>
            <a:r>
              <a:rPr lang="en-US" sz="2000" b="1" dirty="0">
                <a:solidFill>
                  <a:schemeClr val="bg1"/>
                </a:solidFill>
              </a:rPr>
              <a:t>Benefits</a:t>
            </a:r>
          </a:p>
        </p:txBody>
      </p:sp>
      <p:sp>
        <p:nvSpPr>
          <p:cNvPr id="3" name="Rounded Rectangle 19">
            <a:extLst>
              <a:ext uri="{FF2B5EF4-FFF2-40B4-BE49-F238E27FC236}">
                <a16:creationId xmlns:a16="http://schemas.microsoft.com/office/drawing/2014/main" id="{55F0BFB3-C6D8-66CB-1542-78AFDAAA8DD6}"/>
              </a:ext>
            </a:extLst>
          </p:cNvPr>
          <p:cNvSpPr/>
          <p:nvPr/>
        </p:nvSpPr>
        <p:spPr>
          <a:xfrm>
            <a:off x="492981" y="1973653"/>
            <a:ext cx="5460145" cy="3745557"/>
          </a:xfrm>
          <a:prstGeom prst="roundRect">
            <a:avLst>
              <a:gd name="adj" fmla="val 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08000" bIns="45720" rtlCol="0" anchor="t"/>
          <a:lstStyle/>
          <a:p>
            <a:pPr marL="285750" indent="-285750">
              <a:spcBef>
                <a:spcPts val="600"/>
              </a:spcBef>
              <a:buFont typeface="Arial" panose="020B0604020202020204" pitchFamily="34" charset="0"/>
              <a:buChar char="•"/>
            </a:pPr>
            <a:r>
              <a:rPr lang="en-GB" dirty="0">
                <a:solidFill>
                  <a:srgbClr val="000000"/>
                </a:solidFill>
                <a:ea typeface="Verdana"/>
                <a:cs typeface="Verdana" panose="020B0604030504040204" pitchFamily="34" charset="0"/>
              </a:rPr>
              <a:t>GPs can refer directly to community diagnostic centres. This can give patients quicker access to diagnostic tests, leading to earlier diagnosis and treatment. </a:t>
            </a:r>
          </a:p>
          <a:p>
            <a:pPr marL="285750" indent="-285750">
              <a:spcBef>
                <a:spcPts val="600"/>
              </a:spcBef>
              <a:buFont typeface="Arial" panose="020B0604020202020204" pitchFamily="34" charset="0"/>
              <a:buChar char="•"/>
            </a:pPr>
            <a:r>
              <a:rPr lang="en-GB" dirty="0">
                <a:solidFill>
                  <a:srgbClr val="000000"/>
                </a:solidFill>
                <a:ea typeface="Verdana"/>
                <a:cs typeface="Verdana" panose="020B0604030504040204" pitchFamily="34" charset="0"/>
              </a:rPr>
              <a:t>Community diagnostic centres can make it easier to access diagnostic tests. For example, they could reduce the time and cost of travelling to hospitals by being set up in more convenient locations. </a:t>
            </a:r>
          </a:p>
          <a:p>
            <a:pPr marL="285750" indent="-285750">
              <a:spcBef>
                <a:spcPts val="600"/>
              </a:spcBef>
              <a:buFont typeface="Arial" panose="020B0604020202020204" pitchFamily="34" charset="0"/>
              <a:buChar char="•"/>
            </a:pPr>
            <a:r>
              <a:rPr lang="en-GB" dirty="0">
                <a:solidFill>
                  <a:srgbClr val="000000"/>
                </a:solidFill>
                <a:ea typeface="Verdana"/>
                <a:cs typeface="Verdana" panose="020B0604030504040204" pitchFamily="34" charset="0"/>
              </a:rPr>
              <a:t>As patients won’t be going to hospitals for tests, they can increase space in hospitals to help those most in need</a:t>
            </a:r>
            <a:r>
              <a:rPr lang="en-GB" dirty="0">
                <a:solidFill>
                  <a:srgbClr val="000000"/>
                </a:solidFill>
                <a:latin typeface="Verdana"/>
                <a:ea typeface="Verdana"/>
                <a:cs typeface="Verdana" panose="020B0604030504040204" pitchFamily="34" charset="0"/>
              </a:rPr>
              <a:t>. </a:t>
            </a:r>
            <a:endParaRPr lang="en-US" dirty="0">
              <a:solidFill>
                <a:schemeClr val="tx1"/>
              </a:solidFill>
              <a:latin typeface="Verdana"/>
              <a:ea typeface="Verdana"/>
              <a:cs typeface="Verdana" panose="020B0604030504040204" pitchFamily="34" charset="0"/>
            </a:endParaRPr>
          </a:p>
        </p:txBody>
      </p:sp>
      <p:sp>
        <p:nvSpPr>
          <p:cNvPr id="6" name="TextBox 5">
            <a:extLst>
              <a:ext uri="{FF2B5EF4-FFF2-40B4-BE49-F238E27FC236}">
                <a16:creationId xmlns:a16="http://schemas.microsoft.com/office/drawing/2014/main" id="{D09393EE-266C-BB5C-2419-36083E6B9193}"/>
              </a:ext>
            </a:extLst>
          </p:cNvPr>
          <p:cNvSpPr txBox="1"/>
          <p:nvPr/>
        </p:nvSpPr>
        <p:spPr>
          <a:xfrm>
            <a:off x="6299855" y="1259457"/>
            <a:ext cx="5460145" cy="720000"/>
          </a:xfrm>
          <a:prstGeom prst="rect">
            <a:avLst/>
          </a:prstGeom>
          <a:solidFill>
            <a:schemeClr val="bg2"/>
          </a:solidFill>
          <a:ln w="25400">
            <a:solidFill>
              <a:schemeClr val="bg2"/>
            </a:solidFill>
          </a:ln>
        </p:spPr>
        <p:txBody>
          <a:bodyPr wrap="square" anchor="ctr">
            <a:noAutofit/>
          </a:bodyPr>
          <a:lstStyle/>
          <a:p>
            <a:pPr algn="ctr"/>
            <a:r>
              <a:rPr lang="en-US" sz="2000" b="1" dirty="0">
                <a:solidFill>
                  <a:schemeClr val="bg1"/>
                </a:solidFill>
              </a:rPr>
              <a:t>Considerations</a:t>
            </a:r>
          </a:p>
        </p:txBody>
      </p:sp>
      <p:sp>
        <p:nvSpPr>
          <p:cNvPr id="4" name="Rounded Rectangle 20">
            <a:extLst>
              <a:ext uri="{FF2B5EF4-FFF2-40B4-BE49-F238E27FC236}">
                <a16:creationId xmlns:a16="http://schemas.microsoft.com/office/drawing/2014/main" id="{11DE9FEC-C461-70D9-D99F-44D3B1C2D679}"/>
              </a:ext>
            </a:extLst>
          </p:cNvPr>
          <p:cNvSpPr/>
          <p:nvPr/>
        </p:nvSpPr>
        <p:spPr>
          <a:xfrm>
            <a:off x="6299855" y="1973654"/>
            <a:ext cx="5460145" cy="3745556"/>
          </a:xfrm>
          <a:prstGeom prst="roundRect">
            <a:avLst>
              <a:gd name="adj" fmla="val 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8000" tIns="45720" rIns="91440" bIns="45720" rtlCol="0" anchor="t"/>
          <a:lstStyle/>
          <a:p>
            <a:pPr marL="285750" indent="-285750">
              <a:spcBef>
                <a:spcPts val="600"/>
              </a:spcBef>
              <a:buFont typeface="Arial" panose="020B0604020202020204" pitchFamily="34" charset="0"/>
              <a:buChar char="•"/>
            </a:pPr>
            <a:r>
              <a:rPr lang="en-US" dirty="0">
                <a:solidFill>
                  <a:sysClr val="windowText" lastClr="000000"/>
                </a:solidFill>
                <a:latin typeface="Arial" panose="020B0604020202020204" pitchFamily="34" charset="0"/>
                <a:cs typeface="Arial" panose="020B0604020202020204" pitchFamily="34" charset="0"/>
              </a:rPr>
              <a:t>Not all tests are appropriate to be delivered in </a:t>
            </a:r>
            <a:r>
              <a:rPr lang="en-GB" dirty="0">
                <a:solidFill>
                  <a:srgbClr val="000000"/>
                </a:solidFill>
                <a:latin typeface="Arial" panose="020B0604020202020204" pitchFamily="34" charset="0"/>
                <a:cs typeface="Arial" panose="020B0604020202020204" pitchFamily="34" charset="0"/>
              </a:rPr>
              <a:t>community diagnostic centres</a:t>
            </a:r>
            <a:r>
              <a:rPr lang="en-GB" dirty="0">
                <a:solidFill>
                  <a:srgbClr val="000000"/>
                </a:solidFill>
                <a:latin typeface="Verdana"/>
              </a:rPr>
              <a:t>.</a:t>
            </a:r>
            <a:endParaRPr lang="en-US" dirty="0">
              <a:solidFill>
                <a:sysClr val="windowText" lastClr="000000"/>
              </a:solidFill>
              <a:latin typeface="Arial" panose="020B0604020202020204" pitchFamily="34" charset="0"/>
              <a:cs typeface="Arial" panose="020B0604020202020204" pitchFamily="34" charset="0"/>
            </a:endParaRPr>
          </a:p>
          <a:p>
            <a:pPr marL="285750" lvl="0" indent="-285750">
              <a:spcBef>
                <a:spcPts val="600"/>
              </a:spcBef>
              <a:buFont typeface="Arial" panose="020B0604020202020204" pitchFamily="34" charset="0"/>
              <a:buChar char="•"/>
              <a:defRPr/>
            </a:pPr>
            <a:r>
              <a:rPr lang="en-US" dirty="0">
                <a:solidFill>
                  <a:sysClr val="windowText" lastClr="000000"/>
                </a:solidFill>
                <a:latin typeface="Arial" panose="020B0604020202020204" pitchFamily="34" charset="0"/>
                <a:cs typeface="Arial" panose="020B0604020202020204" pitchFamily="34" charset="0"/>
              </a:rPr>
              <a:t>Should </a:t>
            </a:r>
            <a:r>
              <a:rPr lang="en-GB" dirty="0">
                <a:solidFill>
                  <a:srgbClr val="000000"/>
                </a:solidFill>
                <a:latin typeface="Arial" panose="020B0604020202020204" pitchFamily="34" charset="0"/>
                <a:cs typeface="Arial" panose="020B0604020202020204" pitchFamily="34" charset="0"/>
              </a:rPr>
              <a:t>community diagnostic centre</a:t>
            </a:r>
            <a:r>
              <a:rPr lang="en-US" dirty="0">
                <a:solidFill>
                  <a:sysClr val="windowText" lastClr="000000"/>
                </a:solidFill>
                <a:latin typeface="Arial" panose="020B0604020202020204" pitchFamily="34" charset="0"/>
                <a:cs typeface="Arial" panose="020B0604020202020204" pitchFamily="34" charset="0"/>
              </a:rPr>
              <a:t>s offer different tests in different places to meet the needs of local populations? Or should they be the same everywhere? </a:t>
            </a:r>
          </a:p>
          <a:p>
            <a:pPr marL="285750" lvl="0" indent="-285750">
              <a:spcBef>
                <a:spcPts val="600"/>
              </a:spcBef>
              <a:buFont typeface="Arial" panose="020B0604020202020204" pitchFamily="34" charset="0"/>
              <a:buChar char="•"/>
              <a:defRPr/>
            </a:pPr>
            <a:r>
              <a:rPr lang="en-GB" dirty="0">
                <a:solidFill>
                  <a:srgbClr val="000000"/>
                </a:solidFill>
                <a:latin typeface="Arial" panose="020B0604020202020204" pitchFamily="34" charset="0"/>
                <a:cs typeface="Arial" panose="020B0604020202020204" pitchFamily="34" charset="0"/>
              </a:rPr>
              <a:t>Community diagnostic centre</a:t>
            </a:r>
            <a:r>
              <a:rPr lang="en-US" dirty="0">
                <a:solidFill>
                  <a:sysClr val="windowText" lastClr="000000"/>
                </a:solidFill>
                <a:latin typeface="Arial" panose="020B0604020202020204" pitchFamily="34" charset="0"/>
                <a:cs typeface="Arial" panose="020B0604020202020204" pitchFamily="34" charset="0"/>
              </a:rPr>
              <a:t>s are expensive to set up. </a:t>
            </a:r>
          </a:p>
          <a:p>
            <a:pPr marL="285750" lvl="0" indent="-285750">
              <a:spcBef>
                <a:spcPts val="600"/>
              </a:spcBef>
              <a:buFont typeface="Arial" panose="020B0604020202020204" pitchFamily="34" charset="0"/>
              <a:buChar char="•"/>
              <a:defRPr/>
            </a:pPr>
            <a:r>
              <a:rPr lang="en-GB" dirty="0">
                <a:solidFill>
                  <a:srgbClr val="000000"/>
                </a:solidFill>
                <a:latin typeface="Arial" panose="020B0604020202020204" pitchFamily="34" charset="0"/>
                <a:cs typeface="Arial" panose="020B0604020202020204" pitchFamily="34" charset="0"/>
              </a:rPr>
              <a:t>They </a:t>
            </a:r>
            <a:r>
              <a:rPr lang="en-US" dirty="0">
                <a:solidFill>
                  <a:sysClr val="windowText" lastClr="000000"/>
                </a:solidFill>
                <a:latin typeface="Arial" panose="020B0604020202020204" pitchFamily="34" charset="0"/>
                <a:cs typeface="Arial" panose="020B0604020202020204" pitchFamily="34" charset="0"/>
              </a:rPr>
              <a:t>are only cost effective if running at full capacity. </a:t>
            </a:r>
          </a:p>
        </p:txBody>
      </p:sp>
    </p:spTree>
    <p:extLst>
      <p:ext uri="{BB962C8B-B14F-4D97-AF65-F5344CB8AC3E}">
        <p14:creationId xmlns:p14="http://schemas.microsoft.com/office/powerpoint/2010/main" val="41139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366A0-F118-7DFE-0023-826C012BC76B}"/>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4FE75026-FFDC-EBC7-1145-E9EF77892FA4}"/>
              </a:ext>
            </a:extLst>
          </p:cNvPr>
          <p:cNvSpPr/>
          <p:nvPr/>
        </p:nvSpPr>
        <p:spPr>
          <a:xfrm>
            <a:off x="9239003" y="-4622"/>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2" name="Title 1">
            <a:extLst>
              <a:ext uri="{FF2B5EF4-FFF2-40B4-BE49-F238E27FC236}">
                <a16:creationId xmlns:a16="http://schemas.microsoft.com/office/drawing/2014/main" id="{04CD007E-5929-09E7-B2A8-B5D8E9A60D30}"/>
              </a:ext>
            </a:extLst>
          </p:cNvPr>
          <p:cNvSpPr>
            <a:spLocks noGrp="1"/>
          </p:cNvSpPr>
          <p:nvPr>
            <p:ph type="title"/>
          </p:nvPr>
        </p:nvSpPr>
        <p:spPr>
          <a:xfrm>
            <a:off x="432000" y="468016"/>
            <a:ext cx="8696295" cy="949382"/>
          </a:xfrm>
        </p:spPr>
        <p:txBody>
          <a:bodyPr>
            <a:normAutofit/>
          </a:bodyPr>
          <a:lstStyle/>
          <a:p>
            <a:r>
              <a:rPr lang="en-GB" sz="2400" b="1" dirty="0"/>
              <a:t>Example: Ambulance triage to make sure people get the best care possible </a:t>
            </a:r>
          </a:p>
        </p:txBody>
      </p:sp>
      <p:sp>
        <p:nvSpPr>
          <p:cNvPr id="8" name="Rounded Rectangle 7">
            <a:extLst>
              <a:ext uri="{FF2B5EF4-FFF2-40B4-BE49-F238E27FC236}">
                <a16:creationId xmlns:a16="http://schemas.microsoft.com/office/drawing/2014/main" id="{1B9B13DA-FCAC-6131-714C-6456B22818CB}"/>
              </a:ext>
            </a:extLst>
          </p:cNvPr>
          <p:cNvSpPr/>
          <p:nvPr/>
        </p:nvSpPr>
        <p:spPr>
          <a:xfrm>
            <a:off x="563386" y="1373503"/>
            <a:ext cx="5852912" cy="436862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algn="ctr">
              <a:lnSpc>
                <a:spcPct val="115000"/>
              </a:lnSpc>
              <a:spcBef>
                <a:spcPts val="600"/>
              </a:spcBef>
            </a:pPr>
            <a:r>
              <a:rPr lang="en-GB" sz="2000" b="1" dirty="0">
                <a:solidFill>
                  <a:schemeClr val="tx1"/>
                </a:solidFill>
                <a:ea typeface="Times New Roman" panose="02020603050405020304" pitchFamily="18" charset="0"/>
                <a:cs typeface="Arial"/>
              </a:rPr>
              <a:t>What is this service?</a:t>
            </a:r>
          </a:p>
          <a:p>
            <a:pPr marL="285750" lvl="0" indent="-285750">
              <a:lnSpc>
                <a:spcPct val="115000"/>
              </a:lnSpc>
              <a:spcBef>
                <a:spcPts val="600"/>
              </a:spcBef>
              <a:buFont typeface="Arial" panose="020B0604020202020204" pitchFamily="34" charset="0"/>
              <a:buChar char="•"/>
              <a:defRPr/>
            </a:pPr>
            <a:r>
              <a:rPr lang="en-GB" sz="1600" dirty="0">
                <a:solidFill>
                  <a:srgbClr val="000000"/>
                </a:solidFill>
                <a:ea typeface="Times New Roman" panose="02020603050405020304" pitchFamily="18" charset="0"/>
                <a:cs typeface="Arial"/>
              </a:rPr>
              <a:t>When paramedics have been called out, they call a hotline</a:t>
            </a:r>
            <a:r>
              <a:rPr lang="en-GB" sz="1600" b="1" dirty="0">
                <a:solidFill>
                  <a:srgbClr val="000000"/>
                </a:solidFill>
                <a:ea typeface="Times New Roman" panose="02020603050405020304" pitchFamily="18" charset="0"/>
                <a:cs typeface="Arial"/>
              </a:rPr>
              <a:t> </a:t>
            </a:r>
            <a:r>
              <a:rPr lang="en-GB" sz="1600" dirty="0">
                <a:solidFill>
                  <a:srgbClr val="000000"/>
                </a:solidFill>
                <a:ea typeface="Times New Roman" panose="02020603050405020304" pitchFamily="18" charset="0"/>
                <a:cs typeface="Arial"/>
              </a:rPr>
              <a:t>to a specialist healthcare professional.</a:t>
            </a:r>
          </a:p>
          <a:p>
            <a:pPr marL="285750" lvl="0" indent="-285750">
              <a:lnSpc>
                <a:spcPct val="115000"/>
              </a:lnSpc>
              <a:spcBef>
                <a:spcPts val="600"/>
              </a:spcBef>
              <a:buFont typeface="Arial" panose="020B0604020202020204" pitchFamily="34" charset="0"/>
              <a:buChar char="•"/>
              <a:defRPr/>
            </a:pPr>
            <a:r>
              <a:rPr lang="en-GB" sz="1600" dirty="0">
                <a:solidFill>
                  <a:srgbClr val="000000"/>
                </a:solidFill>
                <a:ea typeface="Times New Roman" panose="02020603050405020304" pitchFamily="18" charset="0"/>
                <a:cs typeface="Arial"/>
              </a:rPr>
              <a:t>They explain the situation, the patient’s background and their recommended plan. </a:t>
            </a:r>
          </a:p>
          <a:p>
            <a:pPr marL="285750" lvl="0" indent="-285750">
              <a:lnSpc>
                <a:spcPct val="115000"/>
              </a:lnSpc>
              <a:spcBef>
                <a:spcPts val="600"/>
              </a:spcBef>
              <a:buFont typeface="Arial" panose="020B0604020202020204" pitchFamily="34" charset="0"/>
              <a:buChar char="•"/>
              <a:defRPr/>
            </a:pPr>
            <a:r>
              <a:rPr lang="en-GB" sz="1600" dirty="0">
                <a:solidFill>
                  <a:srgbClr val="000000"/>
                </a:solidFill>
                <a:ea typeface="Times New Roman" panose="02020603050405020304" pitchFamily="18" charset="0"/>
                <a:cs typeface="Arial"/>
              </a:rPr>
              <a:t>The healthcare professional adds to the plan and helps the paramedic put it into action.</a:t>
            </a:r>
          </a:p>
          <a:p>
            <a:pPr marL="285750" lvl="0" indent="-285750">
              <a:lnSpc>
                <a:spcPct val="115000"/>
              </a:lnSpc>
              <a:spcBef>
                <a:spcPts val="600"/>
              </a:spcBef>
              <a:buFont typeface="Arial" panose="020B0604020202020204" pitchFamily="34" charset="0"/>
              <a:buChar char="•"/>
              <a:defRPr/>
            </a:pPr>
            <a:r>
              <a:rPr lang="en-GB" sz="1600" dirty="0">
                <a:solidFill>
                  <a:srgbClr val="000000"/>
                </a:solidFill>
                <a:ea typeface="Times New Roman" panose="02020603050405020304" pitchFamily="18" charset="0"/>
                <a:cs typeface="Arial"/>
              </a:rPr>
              <a:t>The plan means the patients get the best care</a:t>
            </a:r>
            <a:r>
              <a:rPr lang="en-GB" sz="1600" b="1" dirty="0">
                <a:solidFill>
                  <a:srgbClr val="000000"/>
                </a:solidFill>
                <a:ea typeface="Times New Roman" panose="02020603050405020304" pitchFamily="18" charset="0"/>
                <a:cs typeface="Arial"/>
              </a:rPr>
              <a:t> </a:t>
            </a:r>
            <a:r>
              <a:rPr lang="en-GB" sz="1600" dirty="0">
                <a:solidFill>
                  <a:srgbClr val="000000"/>
                </a:solidFill>
                <a:ea typeface="Times New Roman" panose="02020603050405020304" pitchFamily="18" charset="0"/>
                <a:cs typeface="Arial"/>
              </a:rPr>
              <a:t>for them. For example, they might receive care in their home from the paramedic, be sent to a service other than the hospital or be admitted straight to the hospital ward rather than A&amp;E.</a:t>
            </a:r>
          </a:p>
          <a:p>
            <a:pPr marL="285750" lvl="0" indent="-285750">
              <a:lnSpc>
                <a:spcPct val="115000"/>
              </a:lnSpc>
              <a:spcBef>
                <a:spcPts val="600"/>
              </a:spcBef>
              <a:buFont typeface="Arial" panose="020B0604020202020204" pitchFamily="34" charset="0"/>
              <a:buChar char="•"/>
            </a:pPr>
            <a:endParaRPr lang="en-GB" sz="1600" dirty="0">
              <a:solidFill>
                <a:schemeClr val="tx1"/>
              </a:solidFill>
              <a:ea typeface="Times New Roman" panose="02020603050405020304" pitchFamily="18" charset="0"/>
              <a:cs typeface="Arial" panose="020B0604020202020204" pitchFamily="34" charset="0"/>
            </a:endParaRPr>
          </a:p>
        </p:txBody>
      </p:sp>
      <p:sp>
        <p:nvSpPr>
          <p:cNvPr id="9" name="Rounded Rectangle 8">
            <a:extLst>
              <a:ext uri="{FF2B5EF4-FFF2-40B4-BE49-F238E27FC236}">
                <a16:creationId xmlns:a16="http://schemas.microsoft.com/office/drawing/2014/main" id="{A3F58EA8-2406-E159-7D6D-30E4FD1E8168}"/>
              </a:ext>
            </a:extLst>
          </p:cNvPr>
          <p:cNvSpPr/>
          <p:nvPr/>
        </p:nvSpPr>
        <p:spPr>
          <a:xfrm>
            <a:off x="6710766" y="1373501"/>
            <a:ext cx="4918778" cy="4368619"/>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algn="ctr">
              <a:lnSpc>
                <a:spcPct val="115000"/>
              </a:lnSpc>
              <a:spcBef>
                <a:spcPts val="600"/>
              </a:spcBef>
            </a:pPr>
            <a:r>
              <a:rPr lang="en-GB" sz="2000" b="1" dirty="0">
                <a:solidFill>
                  <a:schemeClr val="tx1"/>
                </a:solidFill>
                <a:ea typeface="Times New Roman" panose="02020603050405020304" pitchFamily="18" charset="0"/>
                <a:cs typeface="Arial"/>
              </a:rPr>
              <a:t>Who uses the service?</a:t>
            </a:r>
          </a:p>
          <a:p>
            <a:pPr marL="285750" lvl="0" indent="-285750">
              <a:lnSpc>
                <a:spcPct val="115000"/>
              </a:lnSpc>
              <a:spcBef>
                <a:spcPts val="600"/>
              </a:spcBef>
              <a:buFont typeface="Arial" panose="020B0604020202020204" pitchFamily="34" charset="0"/>
              <a:buChar char="•"/>
            </a:pPr>
            <a:r>
              <a:rPr lang="en-GB" sz="1600" dirty="0">
                <a:solidFill>
                  <a:schemeClr val="tx1"/>
                </a:solidFill>
              </a:rPr>
              <a:t>The service is targeted towards people over the age of 75. Lots of people in this group are admitted to A&amp;E when an ambulance is called, even if they would rather not be. </a:t>
            </a:r>
            <a:endParaRPr lang="en-GB" sz="1600" dirty="0">
              <a:solidFill>
                <a:schemeClr val="tx1"/>
              </a:solidFill>
              <a:cs typeface="Arial"/>
            </a:endParaRPr>
          </a:p>
          <a:p>
            <a:pPr marL="285750" indent="-285750">
              <a:lnSpc>
                <a:spcPct val="115000"/>
              </a:lnSpc>
              <a:spcBef>
                <a:spcPts val="600"/>
              </a:spcBef>
              <a:buFont typeface="Arial" panose="020B0604020202020204" pitchFamily="34" charset="0"/>
              <a:buChar char="•"/>
            </a:pPr>
            <a:r>
              <a:rPr lang="en-GB" sz="1600" dirty="0">
                <a:solidFill>
                  <a:schemeClr val="tx1"/>
                </a:solidFill>
              </a:rPr>
              <a:t>At the moment, the ambulance crew can feel that they have no choice but to take a person to hospital because they do not know their medical history. </a:t>
            </a:r>
            <a:endParaRPr lang="en-GB" sz="1600" dirty="0">
              <a:solidFill>
                <a:schemeClr val="tx1"/>
              </a:solidFill>
              <a:cs typeface="Arial"/>
            </a:endParaRPr>
          </a:p>
          <a:p>
            <a:pPr marL="285750" lvl="0" indent="-285750">
              <a:lnSpc>
                <a:spcPct val="115000"/>
              </a:lnSpc>
              <a:spcBef>
                <a:spcPts val="600"/>
              </a:spcBef>
              <a:buFont typeface="Arial" panose="020B0604020202020204" pitchFamily="34" charset="0"/>
              <a:buChar char="•"/>
            </a:pPr>
            <a:endParaRPr lang="en-GB" sz="1600" dirty="0">
              <a:solidFill>
                <a:schemeClr val="tx1"/>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5924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Health and Social Care Secretary Wes Streeting launches biggest national conversation about the NHS">
            <a:hlinkClick r:id="" action="ppaction://media"/>
            <a:extLst>
              <a:ext uri="{FF2B5EF4-FFF2-40B4-BE49-F238E27FC236}">
                <a16:creationId xmlns:a16="http://schemas.microsoft.com/office/drawing/2014/main" id="{8957B422-7970-8DA9-163F-05D2D3AD6661}"/>
              </a:ext>
            </a:extLst>
          </p:cNvPr>
          <p:cNvPicPr>
            <a:picLocks noRot="1" noChangeAspect="1"/>
          </p:cNvPicPr>
          <p:nvPr>
            <a:videoFile r:link="rId1"/>
          </p:nvPr>
        </p:nvPicPr>
        <p:blipFill>
          <a:blip r:embed="rId4"/>
          <a:stretch>
            <a:fillRect/>
          </a:stretch>
        </p:blipFill>
        <p:spPr>
          <a:xfrm>
            <a:off x="780100" y="1727198"/>
            <a:ext cx="5999549" cy="3389745"/>
          </a:xfrm>
          <a:prstGeom prst="rect">
            <a:avLst/>
          </a:prstGeom>
        </p:spPr>
      </p:pic>
      <p:sp>
        <p:nvSpPr>
          <p:cNvPr id="7" name="Title 6">
            <a:extLst>
              <a:ext uri="{FF2B5EF4-FFF2-40B4-BE49-F238E27FC236}">
                <a16:creationId xmlns:a16="http://schemas.microsoft.com/office/drawing/2014/main" id="{6ACB13B6-1116-6C91-EC35-47E4437C1441}"/>
              </a:ext>
            </a:extLst>
          </p:cNvPr>
          <p:cNvSpPr>
            <a:spLocks noGrp="1"/>
          </p:cNvSpPr>
          <p:nvPr>
            <p:ph type="title" idx="4294967295"/>
          </p:nvPr>
        </p:nvSpPr>
        <p:spPr>
          <a:xfrm>
            <a:off x="720813" y="593725"/>
            <a:ext cx="10515600" cy="1325563"/>
          </a:xfrm>
        </p:spPr>
        <p:txBody>
          <a:bodyPr>
            <a:normAutofit/>
          </a:bodyPr>
          <a:lstStyle/>
          <a:p>
            <a:r>
              <a:rPr lang="en-US" sz="2400" b="1" dirty="0"/>
              <a:t>Secretary of State Video</a:t>
            </a:r>
          </a:p>
        </p:txBody>
      </p:sp>
    </p:spTree>
    <p:extLst>
      <p:ext uri="{BB962C8B-B14F-4D97-AF65-F5344CB8AC3E}">
        <p14:creationId xmlns:p14="http://schemas.microsoft.com/office/powerpoint/2010/main" val="70337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87A04-C041-9C8B-E07D-FA269A74E7DD}"/>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07C2A61E-5FB8-83D0-8DC6-9C50405DB654}"/>
              </a:ext>
            </a:extLst>
          </p:cNvPr>
          <p:cNvSpPr/>
          <p:nvPr/>
        </p:nvSpPr>
        <p:spPr>
          <a:xfrm>
            <a:off x="9239003" y="-4622"/>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15" name="Title 14">
            <a:extLst>
              <a:ext uri="{FF2B5EF4-FFF2-40B4-BE49-F238E27FC236}">
                <a16:creationId xmlns:a16="http://schemas.microsoft.com/office/drawing/2014/main" id="{31973472-63D0-FCB0-2F56-2B42BFEAB6CB}"/>
              </a:ext>
            </a:extLst>
          </p:cNvPr>
          <p:cNvSpPr>
            <a:spLocks noGrp="1"/>
          </p:cNvSpPr>
          <p:nvPr>
            <p:ph type="title"/>
          </p:nvPr>
        </p:nvSpPr>
        <p:spPr>
          <a:xfrm>
            <a:off x="432000" y="468016"/>
            <a:ext cx="8696295" cy="949382"/>
          </a:xfrm>
        </p:spPr>
        <p:txBody>
          <a:bodyPr>
            <a:normAutofit/>
          </a:bodyPr>
          <a:lstStyle/>
          <a:p>
            <a:r>
              <a:rPr lang="en-US" sz="2400" b="1" dirty="0"/>
              <a:t>Example: </a:t>
            </a:r>
            <a:r>
              <a:rPr lang="en-GB" sz="2400" b="1" dirty="0"/>
              <a:t>Ambulance triage to make sure people get the best care possible</a:t>
            </a:r>
          </a:p>
        </p:txBody>
      </p:sp>
      <p:sp>
        <p:nvSpPr>
          <p:cNvPr id="5" name="TextBox 4">
            <a:extLst>
              <a:ext uri="{FF2B5EF4-FFF2-40B4-BE49-F238E27FC236}">
                <a16:creationId xmlns:a16="http://schemas.microsoft.com/office/drawing/2014/main" id="{9E6D8D74-18E9-1DC3-F935-1160B7E455A7}"/>
              </a:ext>
            </a:extLst>
          </p:cNvPr>
          <p:cNvSpPr txBox="1"/>
          <p:nvPr/>
        </p:nvSpPr>
        <p:spPr>
          <a:xfrm>
            <a:off x="432000" y="1438931"/>
            <a:ext cx="5521125" cy="720000"/>
          </a:xfrm>
          <a:prstGeom prst="rect">
            <a:avLst/>
          </a:prstGeom>
          <a:solidFill>
            <a:schemeClr val="bg2"/>
          </a:solidFill>
          <a:ln w="15875">
            <a:solidFill>
              <a:schemeClr val="bg2"/>
            </a:solidFill>
          </a:ln>
        </p:spPr>
        <p:txBody>
          <a:bodyPr wrap="square" anchor="ctr">
            <a:noAutofit/>
          </a:bodyPr>
          <a:lstStyle/>
          <a:p>
            <a:pPr algn="ctr"/>
            <a:r>
              <a:rPr lang="en-US" sz="2000" b="1" dirty="0">
                <a:solidFill>
                  <a:schemeClr val="bg1"/>
                </a:solidFill>
              </a:rPr>
              <a:t>Benefits</a:t>
            </a:r>
          </a:p>
        </p:txBody>
      </p:sp>
      <p:sp>
        <p:nvSpPr>
          <p:cNvPr id="3" name="Rounded Rectangle 19">
            <a:extLst>
              <a:ext uri="{FF2B5EF4-FFF2-40B4-BE49-F238E27FC236}">
                <a16:creationId xmlns:a16="http://schemas.microsoft.com/office/drawing/2014/main" id="{99DCF70F-13A2-3704-1EDF-86948C70DB78}"/>
              </a:ext>
            </a:extLst>
          </p:cNvPr>
          <p:cNvSpPr/>
          <p:nvPr/>
        </p:nvSpPr>
        <p:spPr>
          <a:xfrm>
            <a:off x="432001" y="2147523"/>
            <a:ext cx="5521125" cy="2189139"/>
          </a:xfrm>
          <a:prstGeom prst="roundRect">
            <a:avLst>
              <a:gd name="adj" fmla="val 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08000" bIns="45720" rtlCol="0" anchor="t"/>
          <a:lstStyle/>
          <a:p>
            <a:pPr marL="285750" lvl="0" indent="-285750">
              <a:spcBef>
                <a:spcPts val="600"/>
              </a:spcBef>
              <a:buFont typeface="Arial" panose="020B0604020202020204" pitchFamily="34" charset="0"/>
              <a:buChar char="•"/>
              <a:defRPr/>
            </a:pPr>
            <a:r>
              <a:rPr lang="en-US" dirty="0">
                <a:solidFill>
                  <a:srgbClr val="000000"/>
                </a:solidFill>
                <a:ea typeface="Verdana"/>
                <a:cs typeface="Arial"/>
              </a:rPr>
              <a:t>People receive the best care for them. </a:t>
            </a:r>
          </a:p>
          <a:p>
            <a:pPr marL="285750" lvl="0" indent="-285750">
              <a:spcBef>
                <a:spcPts val="600"/>
              </a:spcBef>
              <a:buFont typeface="Arial" panose="020B0604020202020204" pitchFamily="34" charset="0"/>
              <a:buChar char="•"/>
              <a:defRPr/>
            </a:pPr>
            <a:r>
              <a:rPr lang="en-US" dirty="0">
                <a:solidFill>
                  <a:srgbClr val="000000"/>
                </a:solidFill>
                <a:ea typeface="Verdana"/>
                <a:cs typeface="Arial"/>
              </a:rPr>
              <a:t>This approach can mean that patients avoid upsetting long-waits for treatment in A&amp;E.</a:t>
            </a:r>
          </a:p>
          <a:p>
            <a:pPr marL="285750" lvl="0" indent="-285750">
              <a:spcBef>
                <a:spcPts val="600"/>
              </a:spcBef>
              <a:buFont typeface="Arial" panose="020B0604020202020204" pitchFamily="34" charset="0"/>
              <a:buChar char="•"/>
              <a:defRPr/>
            </a:pPr>
            <a:r>
              <a:rPr lang="en-US" dirty="0">
                <a:solidFill>
                  <a:srgbClr val="000000"/>
                </a:solidFill>
                <a:ea typeface="Verdana"/>
                <a:cs typeface="Arial"/>
              </a:rPr>
              <a:t>It can reduce admissions to A&amp;E, so healthcare professionals can focus on those patients with the greatest need. </a:t>
            </a:r>
          </a:p>
        </p:txBody>
      </p:sp>
      <p:sp>
        <p:nvSpPr>
          <p:cNvPr id="6" name="TextBox 5">
            <a:extLst>
              <a:ext uri="{FF2B5EF4-FFF2-40B4-BE49-F238E27FC236}">
                <a16:creationId xmlns:a16="http://schemas.microsoft.com/office/drawing/2014/main" id="{9E10351B-75F9-DB39-EDB3-A8CF53200F9C}"/>
              </a:ext>
            </a:extLst>
          </p:cNvPr>
          <p:cNvSpPr txBox="1"/>
          <p:nvPr/>
        </p:nvSpPr>
        <p:spPr>
          <a:xfrm>
            <a:off x="6238875" y="1438931"/>
            <a:ext cx="5521125" cy="720000"/>
          </a:xfrm>
          <a:prstGeom prst="rect">
            <a:avLst/>
          </a:prstGeom>
          <a:solidFill>
            <a:schemeClr val="bg2"/>
          </a:solidFill>
          <a:ln w="25400">
            <a:solidFill>
              <a:schemeClr val="bg2"/>
            </a:solidFill>
          </a:ln>
        </p:spPr>
        <p:txBody>
          <a:bodyPr wrap="square" anchor="ctr">
            <a:noAutofit/>
          </a:bodyPr>
          <a:lstStyle/>
          <a:p>
            <a:pPr algn="ctr"/>
            <a:r>
              <a:rPr lang="en-US" sz="2000" b="1" dirty="0">
                <a:solidFill>
                  <a:schemeClr val="bg1"/>
                </a:solidFill>
              </a:rPr>
              <a:t>Considerations</a:t>
            </a:r>
          </a:p>
        </p:txBody>
      </p:sp>
      <p:sp>
        <p:nvSpPr>
          <p:cNvPr id="4" name="Rounded Rectangle 20">
            <a:extLst>
              <a:ext uri="{FF2B5EF4-FFF2-40B4-BE49-F238E27FC236}">
                <a16:creationId xmlns:a16="http://schemas.microsoft.com/office/drawing/2014/main" id="{E421C1B6-2BD0-4D65-6921-195FB06AE0FF}"/>
              </a:ext>
            </a:extLst>
          </p:cNvPr>
          <p:cNvSpPr/>
          <p:nvPr/>
        </p:nvSpPr>
        <p:spPr>
          <a:xfrm>
            <a:off x="6238875" y="2158931"/>
            <a:ext cx="5521125" cy="2182482"/>
          </a:xfrm>
          <a:prstGeom prst="roundRect">
            <a:avLst>
              <a:gd name="adj" fmla="val 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91440" bIns="45720" rtlCol="0" anchor="t"/>
          <a:lstStyle/>
          <a:p>
            <a:pPr marL="285750" lvl="0" indent="-285750">
              <a:spcBef>
                <a:spcPts val="600"/>
              </a:spcBef>
              <a:buFont typeface="Arial" panose="020B0604020202020204" pitchFamily="34" charset="0"/>
              <a:buChar char="•"/>
              <a:defRPr/>
            </a:pPr>
            <a:r>
              <a:rPr lang="en-US" dirty="0">
                <a:solidFill>
                  <a:sysClr val="windowText" lastClr="000000"/>
                </a:solidFill>
                <a:latin typeface="Arial" panose="020B0604020202020204" pitchFamily="34" charset="0"/>
                <a:cs typeface="Arial" panose="020B0604020202020204" pitchFamily="34" charset="0"/>
              </a:rPr>
              <a:t>There needs to be a clinician who is available for telephone triage. </a:t>
            </a:r>
          </a:p>
          <a:p>
            <a:pPr marL="285750" lvl="0" indent="-285750">
              <a:spcBef>
                <a:spcPts val="600"/>
              </a:spcBef>
              <a:buFont typeface="Arial" panose="020B0604020202020204" pitchFamily="34" charset="0"/>
              <a:buChar char="•"/>
              <a:defRPr/>
            </a:pPr>
            <a:r>
              <a:rPr lang="en-US" dirty="0">
                <a:solidFill>
                  <a:sysClr val="windowText" lastClr="000000"/>
                </a:solidFill>
                <a:latin typeface="Arial" panose="020B0604020202020204" pitchFamily="34" charset="0"/>
                <a:cs typeface="Arial" panose="020B0604020202020204" pitchFamily="34" charset="0"/>
              </a:rPr>
              <a:t>Advanced Paramedic Practitioners are trained to Masters level and have the potential to treat a greater number of conditions in patients’ homes.</a:t>
            </a:r>
          </a:p>
        </p:txBody>
      </p:sp>
    </p:spTree>
    <p:extLst>
      <p:ext uri="{BB962C8B-B14F-4D97-AF65-F5344CB8AC3E}">
        <p14:creationId xmlns:p14="http://schemas.microsoft.com/office/powerpoint/2010/main" val="368007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A9846-4F11-84D3-B4FB-DD2A40239D4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8651D26-AFF0-E2F6-CF11-E9AFA49678FC}"/>
              </a:ext>
            </a:extLst>
          </p:cNvPr>
          <p:cNvSpPr>
            <a:spLocks noGrp="1"/>
          </p:cNvSpPr>
          <p:nvPr>
            <p:ph type="title" idx="4294967295"/>
          </p:nvPr>
        </p:nvSpPr>
        <p:spPr>
          <a:xfrm>
            <a:off x="892175" y="1917700"/>
            <a:ext cx="4972050" cy="15652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1" i="0" u="none" strike="noStrike" kern="1200" cap="none" spc="0" normalizeH="0" baseline="0" noProof="0" dirty="0">
                <a:ln>
                  <a:noFill/>
                </a:ln>
                <a:solidFill>
                  <a:schemeClr val="tx1"/>
                </a:solidFill>
                <a:effectLst/>
                <a:uLnTx/>
                <a:uFillTx/>
                <a:latin typeface="+mn-lt"/>
                <a:ea typeface="+mn-ea"/>
                <a:cs typeface="+mn-cs"/>
              </a:rPr>
              <a:t>Preventing sickness, not </a:t>
            </a:r>
            <a:br>
              <a:rPr kumimoji="0" lang="en-GB" sz="5400" b="1" i="0" u="none" strike="noStrike" kern="1200" cap="none" spc="0" normalizeH="0" baseline="0" noProof="0" dirty="0">
                <a:ln>
                  <a:noFill/>
                </a:ln>
                <a:solidFill>
                  <a:schemeClr val="tx1"/>
                </a:solidFill>
                <a:effectLst/>
                <a:uLnTx/>
                <a:uFillTx/>
                <a:latin typeface="+mn-lt"/>
                <a:ea typeface="+mn-ea"/>
                <a:cs typeface="+mn-cs"/>
              </a:rPr>
            </a:br>
            <a:r>
              <a:rPr kumimoji="0" lang="en-GB" sz="5400" b="1" i="0" u="none" strike="noStrike" kern="1200" cap="none" spc="0" normalizeH="0" baseline="0" noProof="0" dirty="0">
                <a:ln>
                  <a:noFill/>
                </a:ln>
                <a:solidFill>
                  <a:schemeClr val="tx1"/>
                </a:solidFill>
                <a:effectLst/>
                <a:uLnTx/>
                <a:uFillTx/>
                <a:latin typeface="+mn-lt"/>
                <a:ea typeface="+mn-ea"/>
                <a:cs typeface="+mn-cs"/>
              </a:rPr>
              <a:t>just treating it</a:t>
            </a:r>
          </a:p>
        </p:txBody>
      </p:sp>
      <p:pic>
        <p:nvPicPr>
          <p:cNvPr id="2" name="Picture 1" descr="A group of people putting their hands together">
            <a:extLst>
              <a:ext uri="{FF2B5EF4-FFF2-40B4-BE49-F238E27FC236}">
                <a16:creationId xmlns:a16="http://schemas.microsoft.com/office/drawing/2014/main" id="{A33A2D14-3A31-86DB-0D66-0352058D72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0067" y="1969477"/>
            <a:ext cx="3285983" cy="2216728"/>
          </a:xfrm>
          <a:prstGeom prst="rect">
            <a:avLst/>
          </a:prstGeom>
        </p:spPr>
      </p:pic>
    </p:spTree>
    <p:extLst>
      <p:ext uri="{BB962C8B-B14F-4D97-AF65-F5344CB8AC3E}">
        <p14:creationId xmlns:p14="http://schemas.microsoft.com/office/powerpoint/2010/main" val="74097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C5F03-6B22-E930-CC09-C93BD2C0A257}"/>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79D9A688-7765-2459-219E-CC7E8632F609}"/>
              </a:ext>
            </a:extLst>
          </p:cNvPr>
          <p:cNvSpPr/>
          <p:nvPr/>
        </p:nvSpPr>
        <p:spPr>
          <a:xfrm>
            <a:off x="9239003" y="-4622"/>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2" name="Title 1">
            <a:extLst>
              <a:ext uri="{FF2B5EF4-FFF2-40B4-BE49-F238E27FC236}">
                <a16:creationId xmlns:a16="http://schemas.microsoft.com/office/drawing/2014/main" id="{B61DF0BD-36F6-5E95-31C6-6F305A2ED732}"/>
              </a:ext>
            </a:extLst>
          </p:cNvPr>
          <p:cNvSpPr>
            <a:spLocks noGrp="1"/>
          </p:cNvSpPr>
          <p:nvPr>
            <p:ph type="title"/>
          </p:nvPr>
        </p:nvSpPr>
        <p:spPr>
          <a:xfrm>
            <a:off x="432000" y="629909"/>
            <a:ext cx="7168950" cy="426721"/>
          </a:xfrm>
        </p:spPr>
        <p:txBody>
          <a:bodyPr vert="horz" lIns="0" tIns="0" rIns="0" bIns="0" rtlCol="0" anchor="b">
            <a:normAutofit fontScale="90000"/>
          </a:bodyPr>
          <a:lstStyle/>
          <a:p>
            <a:r>
              <a:rPr lang="en-GB" sz="2800" b="1" dirty="0">
                <a:solidFill>
                  <a:srgbClr val="383849"/>
                </a:solidFill>
                <a:effectLst/>
                <a:ea typeface="Times New Roman" panose="02020603050405020304" pitchFamily="18" charset="0"/>
                <a:cs typeface="Arial" panose="020B0604020202020204" pitchFamily="34" charset="0"/>
              </a:rPr>
              <a:t>Focussing on preventing sickness,                                  not just treating it</a:t>
            </a:r>
            <a:r>
              <a:rPr lang="en-GB" sz="2800" b="1" dirty="0">
                <a:effectLst/>
              </a:rPr>
              <a:t> </a:t>
            </a:r>
            <a:endParaRPr lang="en-GB" sz="2800" b="1" dirty="0">
              <a:solidFill>
                <a:schemeClr val="tx1"/>
              </a:solidFill>
            </a:endParaRPr>
          </a:p>
        </p:txBody>
      </p:sp>
      <p:sp>
        <p:nvSpPr>
          <p:cNvPr id="10" name="TextBox 9">
            <a:extLst>
              <a:ext uri="{FF2B5EF4-FFF2-40B4-BE49-F238E27FC236}">
                <a16:creationId xmlns:a16="http://schemas.microsoft.com/office/drawing/2014/main" id="{0995A2F5-B0A5-509B-E076-A27DCE7CD1B2}"/>
              </a:ext>
            </a:extLst>
          </p:cNvPr>
          <p:cNvSpPr txBox="1"/>
          <p:nvPr/>
        </p:nvSpPr>
        <p:spPr>
          <a:xfrm>
            <a:off x="432000" y="1432641"/>
            <a:ext cx="3600000" cy="720000"/>
          </a:xfrm>
          <a:prstGeom prst="rect">
            <a:avLst/>
          </a:prstGeom>
          <a:solidFill>
            <a:schemeClr val="accent1"/>
          </a:solidFill>
        </p:spPr>
        <p:txBody>
          <a:bodyPr wrap="square" anchor="ctr">
            <a:noAutofit/>
          </a:bodyPr>
          <a:lstStyle/>
          <a:p>
            <a:pPr algn="ctr"/>
            <a:r>
              <a:rPr lang="en-US" sz="1800" b="1" dirty="0">
                <a:solidFill>
                  <a:schemeClr val="bg1"/>
                </a:solidFill>
              </a:rPr>
              <a:t>What is the challenge?</a:t>
            </a:r>
          </a:p>
        </p:txBody>
      </p:sp>
      <p:sp>
        <p:nvSpPr>
          <p:cNvPr id="11" name="TextBox 10">
            <a:extLst>
              <a:ext uri="{FF2B5EF4-FFF2-40B4-BE49-F238E27FC236}">
                <a16:creationId xmlns:a16="http://schemas.microsoft.com/office/drawing/2014/main" id="{36FDE67D-77AF-9672-787A-0737D880AC63}"/>
              </a:ext>
            </a:extLst>
          </p:cNvPr>
          <p:cNvSpPr txBox="1"/>
          <p:nvPr/>
        </p:nvSpPr>
        <p:spPr>
          <a:xfrm>
            <a:off x="432000" y="2152640"/>
            <a:ext cx="3600000" cy="3577163"/>
          </a:xfrm>
          <a:prstGeom prst="rect">
            <a:avLst/>
          </a:prstGeom>
          <a:solidFill>
            <a:schemeClr val="accent1">
              <a:lumMod val="20000"/>
              <a:lumOff val="80000"/>
            </a:schemeClr>
          </a:solidFill>
        </p:spPr>
        <p:txBody>
          <a:bodyPr wrap="square" lIns="180000" tIns="108000" anchor="t">
            <a:noAutofit/>
          </a:bodyPr>
          <a:lstStyle/>
          <a:p>
            <a:pPr>
              <a:spcAft>
                <a:spcPts val="600"/>
              </a:spcAft>
            </a:pPr>
            <a:r>
              <a:rPr lang="en-US" sz="1600" dirty="0"/>
              <a:t>More could be done to help the nation stay healthier for longer, for example: </a:t>
            </a:r>
          </a:p>
          <a:p>
            <a:pPr marL="285750" indent="-285750">
              <a:lnSpc>
                <a:spcPct val="120000"/>
              </a:lnSpc>
              <a:spcAft>
                <a:spcPts val="500"/>
              </a:spcAft>
              <a:buFont typeface="Arial" panose="020B0604020202020204" pitchFamily="34" charset="0"/>
              <a:buChar char="•"/>
            </a:pPr>
            <a:r>
              <a:rPr lang="en-US" sz="1600" dirty="0"/>
              <a:t>Smoking is the cause of 25% of cancer deaths</a:t>
            </a:r>
          </a:p>
          <a:p>
            <a:pPr marL="285750" indent="-285750">
              <a:lnSpc>
                <a:spcPct val="120000"/>
              </a:lnSpc>
              <a:spcAft>
                <a:spcPts val="500"/>
              </a:spcAft>
              <a:buFont typeface="Arial" panose="020B0604020202020204" pitchFamily="34" charset="0"/>
              <a:buChar char="•"/>
            </a:pPr>
            <a:r>
              <a:rPr lang="en-US" sz="1600" dirty="0"/>
              <a:t>More than half of our nation is overweight or obese</a:t>
            </a:r>
          </a:p>
          <a:p>
            <a:pPr marL="285750" indent="-285750">
              <a:lnSpc>
                <a:spcPct val="120000"/>
              </a:lnSpc>
              <a:spcAft>
                <a:spcPts val="500"/>
              </a:spcAft>
              <a:buFont typeface="Arial" panose="020B0604020202020204" pitchFamily="34" charset="0"/>
              <a:buChar char="•"/>
            </a:pPr>
            <a:r>
              <a:rPr lang="en-US" sz="1600" dirty="0"/>
              <a:t>Levels of poor mental health have risen – this is now the main health related cause of people being unemployed</a:t>
            </a:r>
          </a:p>
        </p:txBody>
      </p:sp>
      <p:sp>
        <p:nvSpPr>
          <p:cNvPr id="14" name="TextBox 13">
            <a:extLst>
              <a:ext uri="{FF2B5EF4-FFF2-40B4-BE49-F238E27FC236}">
                <a16:creationId xmlns:a16="http://schemas.microsoft.com/office/drawing/2014/main" id="{43E2ED6C-6502-B31E-3D70-F742FABF982E}"/>
              </a:ext>
            </a:extLst>
          </p:cNvPr>
          <p:cNvSpPr txBox="1"/>
          <p:nvPr/>
        </p:nvSpPr>
        <p:spPr>
          <a:xfrm>
            <a:off x="4406282" y="1432641"/>
            <a:ext cx="3600000" cy="720000"/>
          </a:xfrm>
          <a:prstGeom prst="rect">
            <a:avLst/>
          </a:prstGeom>
          <a:solidFill>
            <a:schemeClr val="bg2"/>
          </a:solidFill>
        </p:spPr>
        <p:txBody>
          <a:bodyPr wrap="square" anchor="ctr">
            <a:noAutofit/>
          </a:bodyPr>
          <a:lstStyle/>
          <a:p>
            <a:pPr algn="ctr"/>
            <a:r>
              <a:rPr lang="en-US" sz="1800" b="1">
                <a:solidFill>
                  <a:schemeClr val="bg1"/>
                </a:solidFill>
              </a:rPr>
              <a:t>What might this include?</a:t>
            </a:r>
          </a:p>
        </p:txBody>
      </p:sp>
      <p:sp>
        <p:nvSpPr>
          <p:cNvPr id="15" name="TextBox 14">
            <a:extLst>
              <a:ext uri="{FF2B5EF4-FFF2-40B4-BE49-F238E27FC236}">
                <a16:creationId xmlns:a16="http://schemas.microsoft.com/office/drawing/2014/main" id="{52EF5B68-61EC-ACC8-8582-48F483A5BB7C}"/>
              </a:ext>
            </a:extLst>
          </p:cNvPr>
          <p:cNvSpPr txBox="1"/>
          <p:nvPr/>
        </p:nvSpPr>
        <p:spPr>
          <a:xfrm>
            <a:off x="4406282" y="2152641"/>
            <a:ext cx="3600000" cy="3577162"/>
          </a:xfrm>
          <a:prstGeom prst="rect">
            <a:avLst/>
          </a:prstGeom>
          <a:solidFill>
            <a:schemeClr val="bg2">
              <a:lumMod val="20000"/>
              <a:lumOff val="80000"/>
            </a:schemeClr>
          </a:solidFill>
        </p:spPr>
        <p:txBody>
          <a:bodyPr wrap="square" lIns="180000" tIns="108000" anchor="t">
            <a:noAutofit/>
          </a:bodyPr>
          <a:lstStyle/>
          <a:p>
            <a:pPr marL="285750" indent="-285750">
              <a:lnSpc>
                <a:spcPct val="120000"/>
              </a:lnSpc>
              <a:spcAft>
                <a:spcPts val="500"/>
              </a:spcAft>
              <a:buFont typeface="Arial" panose="020B0604020202020204" pitchFamily="34" charset="0"/>
              <a:buChar char="•"/>
            </a:pPr>
            <a:r>
              <a:rPr lang="en-US" sz="1600"/>
              <a:t>More screening services to identify early stages of diseases</a:t>
            </a:r>
          </a:p>
          <a:p>
            <a:pPr marL="285750" indent="-285750">
              <a:lnSpc>
                <a:spcPct val="120000"/>
              </a:lnSpc>
              <a:spcAft>
                <a:spcPts val="500"/>
              </a:spcAft>
              <a:buFont typeface="Arial" panose="020B0604020202020204" pitchFamily="34" charset="0"/>
              <a:buChar char="•"/>
            </a:pPr>
            <a:r>
              <a:rPr lang="en-US" sz="1600"/>
              <a:t>More support for those wanting to quit smoking and prevent the development of lung cancer</a:t>
            </a:r>
          </a:p>
          <a:p>
            <a:pPr marL="285750" indent="-285750">
              <a:lnSpc>
                <a:spcPct val="120000"/>
              </a:lnSpc>
              <a:spcAft>
                <a:spcPts val="500"/>
              </a:spcAft>
              <a:buFont typeface="Arial" panose="020B0604020202020204" pitchFamily="34" charset="0"/>
              <a:buChar char="•"/>
            </a:pPr>
            <a:r>
              <a:rPr lang="en-US" sz="1600"/>
              <a:t>Weight management </a:t>
            </a:r>
            <a:r>
              <a:rPr lang="en-US" sz="1600" err="1"/>
              <a:t>programmes</a:t>
            </a:r>
            <a:r>
              <a:rPr lang="en-US" sz="1600"/>
              <a:t> to encourage people to live healthier lifestyles and prevent obesity</a:t>
            </a:r>
          </a:p>
        </p:txBody>
      </p:sp>
      <p:sp>
        <p:nvSpPr>
          <p:cNvPr id="17" name="TextBox 16">
            <a:extLst>
              <a:ext uri="{FF2B5EF4-FFF2-40B4-BE49-F238E27FC236}">
                <a16:creationId xmlns:a16="http://schemas.microsoft.com/office/drawing/2014/main" id="{F2657F13-5663-254E-CA8D-320545518FA4}"/>
              </a:ext>
            </a:extLst>
          </p:cNvPr>
          <p:cNvSpPr txBox="1"/>
          <p:nvPr/>
        </p:nvSpPr>
        <p:spPr>
          <a:xfrm>
            <a:off x="8380564" y="1432641"/>
            <a:ext cx="3600000" cy="720000"/>
          </a:xfrm>
          <a:prstGeom prst="rect">
            <a:avLst/>
          </a:prstGeom>
          <a:solidFill>
            <a:schemeClr val="accent6"/>
          </a:solidFill>
        </p:spPr>
        <p:txBody>
          <a:bodyPr wrap="square" anchor="ctr">
            <a:noAutofit/>
          </a:bodyPr>
          <a:lstStyle/>
          <a:p>
            <a:pPr algn="ctr"/>
            <a:r>
              <a:rPr lang="en-US" sz="1800" b="1">
                <a:solidFill>
                  <a:schemeClr val="bg1"/>
                </a:solidFill>
              </a:rPr>
              <a:t>What impact might it have?</a:t>
            </a:r>
          </a:p>
        </p:txBody>
      </p:sp>
      <p:sp>
        <p:nvSpPr>
          <p:cNvPr id="18" name="TextBox 17">
            <a:extLst>
              <a:ext uri="{FF2B5EF4-FFF2-40B4-BE49-F238E27FC236}">
                <a16:creationId xmlns:a16="http://schemas.microsoft.com/office/drawing/2014/main" id="{C5EB3579-4CDB-91CF-D8BF-5F74039734C3}"/>
              </a:ext>
            </a:extLst>
          </p:cNvPr>
          <p:cNvSpPr txBox="1"/>
          <p:nvPr/>
        </p:nvSpPr>
        <p:spPr>
          <a:xfrm>
            <a:off x="8380564" y="2152640"/>
            <a:ext cx="3600000" cy="3577161"/>
          </a:xfrm>
          <a:prstGeom prst="rect">
            <a:avLst/>
          </a:prstGeom>
          <a:solidFill>
            <a:schemeClr val="accent6">
              <a:lumMod val="20000"/>
              <a:lumOff val="80000"/>
            </a:schemeClr>
          </a:solidFill>
        </p:spPr>
        <p:txBody>
          <a:bodyPr wrap="square" lIns="180000" tIns="108000" anchor="t">
            <a:noAutofit/>
          </a:bodyPr>
          <a:lstStyle/>
          <a:p>
            <a:pPr marL="285750" indent="-285750">
              <a:lnSpc>
                <a:spcPct val="120000"/>
              </a:lnSpc>
              <a:spcAft>
                <a:spcPts val="500"/>
              </a:spcAft>
              <a:buFont typeface="Arial" panose="020B0604020202020204" pitchFamily="34" charset="0"/>
              <a:buChar char="•"/>
            </a:pPr>
            <a:r>
              <a:rPr lang="en-US" sz="1600" dirty="0"/>
              <a:t>Preventing ill health will cost the NHS less in the long-term</a:t>
            </a:r>
          </a:p>
          <a:p>
            <a:pPr marL="285750" indent="-285750">
              <a:lnSpc>
                <a:spcPct val="120000"/>
              </a:lnSpc>
              <a:spcAft>
                <a:spcPts val="500"/>
              </a:spcAft>
              <a:buFont typeface="Arial" panose="020B0604020202020204" pitchFamily="34" charset="0"/>
              <a:buChar char="•"/>
            </a:pPr>
            <a:r>
              <a:rPr lang="en-US" sz="1600" dirty="0"/>
              <a:t>People will also live healthier lives for longer and be able to work and engage in society for longer</a:t>
            </a:r>
          </a:p>
        </p:txBody>
      </p:sp>
    </p:spTree>
    <p:extLst>
      <p:ext uri="{BB962C8B-B14F-4D97-AF65-F5344CB8AC3E}">
        <p14:creationId xmlns:p14="http://schemas.microsoft.com/office/powerpoint/2010/main" val="82614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05468-F58B-53A6-49CE-29DC5C19EBDD}"/>
            </a:ext>
          </a:extLst>
        </p:cNvPr>
        <p:cNvGrpSpPr/>
        <p:nvPr/>
      </p:nvGrpSpPr>
      <p:grpSpPr>
        <a:xfrm>
          <a:off x="0" y="0"/>
          <a:ext cx="0" cy="0"/>
          <a:chOff x="0" y="0"/>
          <a:chExt cx="0" cy="0"/>
        </a:xfrm>
      </p:grpSpPr>
      <p:sp>
        <p:nvSpPr>
          <p:cNvPr id="7" name="Rounded Rectangle 2">
            <a:extLst>
              <a:ext uri="{FF2B5EF4-FFF2-40B4-BE49-F238E27FC236}">
                <a16:creationId xmlns:a16="http://schemas.microsoft.com/office/drawing/2014/main" id="{20446A5F-7DFE-8715-D06F-659D4863FF90}"/>
              </a:ext>
            </a:extLst>
          </p:cNvPr>
          <p:cNvSpPr/>
          <p:nvPr/>
        </p:nvSpPr>
        <p:spPr>
          <a:xfrm>
            <a:off x="9239003" y="-4622"/>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14" name="Oval 13">
            <a:extLst>
              <a:ext uri="{FF2B5EF4-FFF2-40B4-BE49-F238E27FC236}">
                <a16:creationId xmlns:a16="http://schemas.microsoft.com/office/drawing/2014/main" id="{3DB735B8-9666-BD3D-1DF6-D4FF11AD7955}"/>
              </a:ext>
              <a:ext uri="{C183D7F6-B498-43B3-948B-1728B52AA6E4}">
                <adec:decorative xmlns:adec="http://schemas.microsoft.com/office/drawing/2017/decorative" val="1"/>
              </a:ext>
            </a:extLst>
          </p:cNvPr>
          <p:cNvSpPr/>
          <p:nvPr/>
        </p:nvSpPr>
        <p:spPr>
          <a:xfrm>
            <a:off x="349868" y="1616426"/>
            <a:ext cx="4002822" cy="37171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16" name="Oval 15">
            <a:extLst>
              <a:ext uri="{FF2B5EF4-FFF2-40B4-BE49-F238E27FC236}">
                <a16:creationId xmlns:a16="http://schemas.microsoft.com/office/drawing/2014/main" id="{860B13BC-9FA8-9918-6628-9E440FBD75E6}"/>
              </a:ext>
              <a:ext uri="{C183D7F6-B498-43B3-948B-1728B52AA6E4}">
                <adec:decorative xmlns:adec="http://schemas.microsoft.com/office/drawing/2017/decorative" val="1"/>
              </a:ext>
            </a:extLst>
          </p:cNvPr>
          <p:cNvSpPr/>
          <p:nvPr/>
        </p:nvSpPr>
        <p:spPr>
          <a:xfrm>
            <a:off x="1282149" y="2403764"/>
            <a:ext cx="2088941" cy="205475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2" name="Title 1">
            <a:extLst>
              <a:ext uri="{FF2B5EF4-FFF2-40B4-BE49-F238E27FC236}">
                <a16:creationId xmlns:a16="http://schemas.microsoft.com/office/drawing/2014/main" id="{6542F4F0-8A19-BEAD-6E80-DC710DB2CE2C}"/>
              </a:ext>
            </a:extLst>
          </p:cNvPr>
          <p:cNvSpPr>
            <a:spLocks noGrp="1"/>
          </p:cNvSpPr>
          <p:nvPr>
            <p:ph type="title"/>
          </p:nvPr>
        </p:nvSpPr>
        <p:spPr>
          <a:xfrm>
            <a:off x="432000" y="405489"/>
            <a:ext cx="8696295" cy="949382"/>
          </a:xfrm>
        </p:spPr>
        <p:txBody>
          <a:bodyPr/>
          <a:lstStyle/>
          <a:p>
            <a:r>
              <a:rPr lang="en-US" dirty="0"/>
              <a:t>What keeps us in good health? </a:t>
            </a:r>
          </a:p>
        </p:txBody>
      </p:sp>
      <p:sp>
        <p:nvSpPr>
          <p:cNvPr id="23" name="TextBox 22">
            <a:extLst>
              <a:ext uri="{FF2B5EF4-FFF2-40B4-BE49-F238E27FC236}">
                <a16:creationId xmlns:a16="http://schemas.microsoft.com/office/drawing/2014/main" id="{D6992C50-B177-103F-9224-0B6D30DC663C}"/>
              </a:ext>
            </a:extLst>
          </p:cNvPr>
          <p:cNvSpPr txBox="1"/>
          <p:nvPr/>
        </p:nvSpPr>
        <p:spPr>
          <a:xfrm>
            <a:off x="4458627" y="1095463"/>
            <a:ext cx="5271247" cy="1363942"/>
          </a:xfrm>
          <a:prstGeom prst="rect">
            <a:avLst/>
          </a:prstGeom>
          <a:noFill/>
        </p:spPr>
        <p:txBody>
          <a:bodyPr wrap="square" lIns="0" tIns="0" rIns="0" bIns="0" rtlCol="0">
            <a:noAutofit/>
          </a:bodyPr>
          <a:lstStyle/>
          <a:p>
            <a:pPr algn="l"/>
            <a:r>
              <a:rPr lang="en-GB" sz="1600" b="1" dirty="0">
                <a:solidFill>
                  <a:schemeClr val="accent1"/>
                </a:solidFill>
              </a:rPr>
              <a:t>Wider factors that affect health. </a:t>
            </a:r>
            <a:r>
              <a:rPr lang="en-GB" sz="1600" dirty="0">
                <a:solidFill>
                  <a:schemeClr val="accent1"/>
                </a:solidFill>
              </a:rPr>
              <a:t>These are the social, economic and environmental factors which can affect our health and wellbeing.</a:t>
            </a:r>
          </a:p>
          <a:p>
            <a:pPr algn="l"/>
            <a:r>
              <a:rPr lang="en-GB" sz="1600" dirty="0">
                <a:solidFill>
                  <a:schemeClr val="tx1"/>
                </a:solidFill>
              </a:rPr>
              <a:t>It might include the quality of our homes,</a:t>
            </a:r>
            <a:r>
              <a:rPr lang="en-GB" sz="1600" dirty="0"/>
              <a:t> how much money we have,</a:t>
            </a:r>
            <a:r>
              <a:rPr lang="en-GB" sz="1600" dirty="0">
                <a:solidFill>
                  <a:schemeClr val="tx1"/>
                </a:solidFill>
              </a:rPr>
              <a:t> access to healthy food and availability of parks and green spaces.</a:t>
            </a:r>
          </a:p>
        </p:txBody>
      </p:sp>
      <p:sp>
        <p:nvSpPr>
          <p:cNvPr id="27" name="Rectangle 26">
            <a:extLst>
              <a:ext uri="{FF2B5EF4-FFF2-40B4-BE49-F238E27FC236}">
                <a16:creationId xmlns:a16="http://schemas.microsoft.com/office/drawing/2014/main" id="{5A36598C-0835-83AF-1D50-AD109EAE30DD}"/>
              </a:ext>
            </a:extLst>
          </p:cNvPr>
          <p:cNvSpPr/>
          <p:nvPr/>
        </p:nvSpPr>
        <p:spPr>
          <a:xfrm>
            <a:off x="5284971" y="3022685"/>
            <a:ext cx="6437963" cy="1493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600" b="1" dirty="0">
                <a:solidFill>
                  <a:schemeClr val="accent1"/>
                </a:solidFill>
                <a:ea typeface="Verdana"/>
                <a:cs typeface="Verdana" panose="020B0604030504040204" pitchFamily="34" charset="0"/>
              </a:rPr>
              <a:t>Primary prevention </a:t>
            </a:r>
            <a:r>
              <a:rPr lang="en-GB" sz="1600" b="0" i="0" u="none" strike="noStrike" dirty="0">
                <a:solidFill>
                  <a:srgbClr val="212121"/>
                </a:solidFill>
                <a:effectLst/>
                <a:ea typeface="Verdana"/>
                <a:cs typeface="Verdana" panose="020B0604030504040204" pitchFamily="34" charset="0"/>
              </a:rPr>
              <a:t>can include action the </a:t>
            </a:r>
            <a:r>
              <a:rPr lang="en-GB" sz="1600" dirty="0">
                <a:solidFill>
                  <a:srgbClr val="212121"/>
                </a:solidFill>
                <a:ea typeface="Verdana"/>
                <a:cs typeface="Verdana" panose="020B0604030504040204" pitchFamily="34" charset="0"/>
              </a:rPr>
              <a:t>Government</a:t>
            </a:r>
            <a:r>
              <a:rPr lang="en-GB" sz="1600" b="0" i="0" u="none" strike="noStrike" dirty="0">
                <a:solidFill>
                  <a:srgbClr val="212121"/>
                </a:solidFill>
                <a:effectLst/>
                <a:ea typeface="Verdana"/>
                <a:cs typeface="Verdana" panose="020B0604030504040204" pitchFamily="34" charset="0"/>
              </a:rPr>
              <a:t> (national or local) takes on our collective behalf to create an environment where it’s easier to be healthy. This may include creating a smoke-free Britain and tackling the drivers of obesity or alcohol misuse.</a:t>
            </a:r>
            <a:endParaRPr lang="en-GB" sz="1600" dirty="0">
              <a:solidFill>
                <a:schemeClr val="tx1"/>
              </a:solidFill>
              <a:ea typeface="Verdana"/>
              <a:cs typeface="Verdana" panose="020B0604030504040204" pitchFamily="34" charset="0"/>
            </a:endParaRPr>
          </a:p>
        </p:txBody>
      </p:sp>
      <p:sp>
        <p:nvSpPr>
          <p:cNvPr id="32" name="Rectangle 31">
            <a:extLst>
              <a:ext uri="{FF2B5EF4-FFF2-40B4-BE49-F238E27FC236}">
                <a16:creationId xmlns:a16="http://schemas.microsoft.com/office/drawing/2014/main" id="{DA9813F8-DCB7-9851-FCDD-5D86918AA1A7}"/>
              </a:ext>
            </a:extLst>
          </p:cNvPr>
          <p:cNvSpPr/>
          <p:nvPr/>
        </p:nvSpPr>
        <p:spPr>
          <a:xfrm>
            <a:off x="5689778" y="4797023"/>
            <a:ext cx="6361956" cy="1190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accent1"/>
                </a:solidFill>
              </a:rPr>
              <a:t>Secondary prevention </a:t>
            </a:r>
            <a:r>
              <a:rPr lang="en-GB" sz="1600" b="1" dirty="0">
                <a:solidFill>
                  <a:schemeClr val="accent1"/>
                </a:solidFill>
                <a:ea typeface="Verdana" panose="020B0604030504040204" pitchFamily="34" charset="0"/>
                <a:cs typeface="Verdana" panose="020B0604030504040204" pitchFamily="34" charset="0"/>
              </a:rPr>
              <a:t>is </a:t>
            </a:r>
            <a:r>
              <a:rPr lang="en-GB" sz="1600" dirty="0">
                <a:solidFill>
                  <a:srgbClr val="212121"/>
                </a:solidFill>
                <a:ea typeface="Verdana" panose="020B0604030504040204" pitchFamily="34" charset="0"/>
                <a:cs typeface="Verdana" panose="020B0604030504040204" pitchFamily="34" charset="0"/>
              </a:rPr>
              <a:t>action the health and care system can take to prevent or delay the progression of disease through our lifetime, focused on individuals with their consent.</a:t>
            </a:r>
          </a:p>
        </p:txBody>
      </p:sp>
      <p:pic>
        <p:nvPicPr>
          <p:cNvPr id="12" name="Graphic 11">
            <a:extLst>
              <a:ext uri="{FF2B5EF4-FFF2-40B4-BE49-F238E27FC236}">
                <a16:creationId xmlns:a16="http://schemas.microsoft.com/office/drawing/2014/main" id="{26BC2606-A516-48EA-F963-D9AB4D7A63D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2010" y="3023155"/>
            <a:ext cx="914400" cy="914400"/>
          </a:xfrm>
          <a:prstGeom prst="rect">
            <a:avLst/>
          </a:prstGeom>
        </p:spPr>
      </p:pic>
      <p:cxnSp>
        <p:nvCxnSpPr>
          <p:cNvPr id="20" name="Straight Connector 19">
            <a:extLst>
              <a:ext uri="{FF2B5EF4-FFF2-40B4-BE49-F238E27FC236}">
                <a16:creationId xmlns:a16="http://schemas.microsoft.com/office/drawing/2014/main" id="{46C2D9C9-1BED-2F8E-7268-3880AEE148F1}"/>
              </a:ext>
              <a:ext uri="{C183D7F6-B498-43B3-948B-1728B52AA6E4}">
                <adec:decorative xmlns:adec="http://schemas.microsoft.com/office/drawing/2017/decorative" val="1"/>
              </a:ext>
            </a:extLst>
          </p:cNvPr>
          <p:cNvCxnSpPr>
            <a:cxnSpLocks/>
          </p:cNvCxnSpPr>
          <p:nvPr/>
        </p:nvCxnSpPr>
        <p:spPr>
          <a:xfrm flipV="1">
            <a:off x="3690813" y="1407267"/>
            <a:ext cx="675985" cy="4847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E9475E-088E-03F0-7580-C6B34F5E7370}"/>
              </a:ext>
              <a:ext uri="{C183D7F6-B498-43B3-948B-1728B52AA6E4}">
                <adec:decorative xmlns:adec="http://schemas.microsoft.com/office/drawing/2017/decorative" val="1"/>
              </a:ext>
            </a:extLst>
          </p:cNvPr>
          <p:cNvCxnSpPr>
            <a:cxnSpLocks/>
          </p:cNvCxnSpPr>
          <p:nvPr/>
        </p:nvCxnSpPr>
        <p:spPr>
          <a:xfrm>
            <a:off x="3009900" y="3779107"/>
            <a:ext cx="2679878" cy="131199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E7DFD87E-D7A2-D472-4E9D-A2710E7174A4}"/>
              </a:ext>
              <a:ext uri="{C183D7F6-B498-43B3-948B-1728B52AA6E4}">
                <adec:decorative xmlns:adec="http://schemas.microsoft.com/office/drawing/2017/decorative" val="1"/>
              </a:ext>
            </a:extLst>
          </p:cNvPr>
          <p:cNvSpPr/>
          <p:nvPr/>
        </p:nvSpPr>
        <p:spPr>
          <a:xfrm>
            <a:off x="11120718" y="6457729"/>
            <a:ext cx="931016" cy="40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cxnSp>
        <p:nvCxnSpPr>
          <p:cNvPr id="6" name="Straight Connector 5">
            <a:extLst>
              <a:ext uri="{FF2B5EF4-FFF2-40B4-BE49-F238E27FC236}">
                <a16:creationId xmlns:a16="http://schemas.microsoft.com/office/drawing/2014/main" id="{CE748FD7-116A-A2BC-BAD4-B5BFD93F1315}"/>
              </a:ext>
              <a:ext uri="{C183D7F6-B498-43B3-948B-1728B52AA6E4}">
                <adec:decorative xmlns:adec="http://schemas.microsoft.com/office/drawing/2017/decorative" val="1"/>
              </a:ext>
            </a:extLst>
          </p:cNvPr>
          <p:cNvCxnSpPr>
            <a:cxnSpLocks/>
          </p:cNvCxnSpPr>
          <p:nvPr/>
        </p:nvCxnSpPr>
        <p:spPr>
          <a:xfrm flipV="1">
            <a:off x="3708691" y="3091990"/>
            <a:ext cx="1476170" cy="24957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33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4148CF7-CE14-E62C-952D-6C87C922BFF8}"/>
              </a:ext>
            </a:extLst>
          </p:cNvPr>
          <p:cNvSpPr/>
          <p:nvPr/>
        </p:nvSpPr>
        <p:spPr>
          <a:xfrm>
            <a:off x="9239003" y="0"/>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2" name="Title 1">
            <a:extLst>
              <a:ext uri="{FF2B5EF4-FFF2-40B4-BE49-F238E27FC236}">
                <a16:creationId xmlns:a16="http://schemas.microsoft.com/office/drawing/2014/main" id="{F61657B4-415D-5FF2-203D-A4F9CED81040}"/>
              </a:ext>
            </a:extLst>
          </p:cNvPr>
          <p:cNvSpPr>
            <a:spLocks noGrp="1"/>
          </p:cNvSpPr>
          <p:nvPr>
            <p:ph type="title"/>
          </p:nvPr>
        </p:nvSpPr>
        <p:spPr>
          <a:xfrm>
            <a:off x="432000" y="389585"/>
            <a:ext cx="8696295" cy="949382"/>
          </a:xfrm>
        </p:spPr>
        <p:txBody>
          <a:bodyPr/>
          <a:lstStyle/>
          <a:p>
            <a:r>
              <a:rPr lang="en-GB" dirty="0"/>
              <a:t>When we talk about prevention we mean:</a:t>
            </a:r>
          </a:p>
        </p:txBody>
      </p:sp>
      <p:sp>
        <p:nvSpPr>
          <p:cNvPr id="9" name="TextBox 8">
            <a:extLst>
              <a:ext uri="{FF2B5EF4-FFF2-40B4-BE49-F238E27FC236}">
                <a16:creationId xmlns:a16="http://schemas.microsoft.com/office/drawing/2014/main" id="{7E4C09A0-00DF-963C-43F1-68471B222F43}"/>
              </a:ext>
            </a:extLst>
          </p:cNvPr>
          <p:cNvSpPr txBox="1"/>
          <p:nvPr/>
        </p:nvSpPr>
        <p:spPr>
          <a:xfrm>
            <a:off x="432000" y="881043"/>
            <a:ext cx="11285790" cy="1015663"/>
          </a:xfrm>
          <a:prstGeom prst="rect">
            <a:avLst/>
          </a:prstGeom>
          <a:noFill/>
        </p:spPr>
        <p:txBody>
          <a:bodyPr wrap="square">
            <a:spAutoFit/>
          </a:bodyPr>
          <a:lstStyle/>
          <a:p>
            <a:r>
              <a:rPr lang="en-GB" sz="2000" dirty="0"/>
              <a:t>When NHS staff </a:t>
            </a:r>
            <a:r>
              <a:rPr lang="en-GB" sz="2000" b="1" dirty="0">
                <a:solidFill>
                  <a:schemeClr val="bg2"/>
                </a:solidFill>
              </a:rPr>
              <a:t>check if you have risks of disease or if you already have a disease </a:t>
            </a:r>
            <a:r>
              <a:rPr lang="en-GB" sz="2000" dirty="0"/>
              <a:t>and </a:t>
            </a:r>
            <a:r>
              <a:rPr lang="en-GB" sz="2000" b="1" dirty="0">
                <a:solidFill>
                  <a:schemeClr val="bg2"/>
                </a:solidFill>
              </a:rPr>
              <a:t>take action </a:t>
            </a:r>
            <a:r>
              <a:rPr lang="en-GB" sz="2000" b="1" dirty="0"/>
              <a:t>(with your agreement)</a:t>
            </a:r>
            <a:r>
              <a:rPr lang="en-GB" sz="2000" dirty="0"/>
              <a:t> to help keep you well. For example: </a:t>
            </a:r>
          </a:p>
          <a:p>
            <a:pPr algn="ctr"/>
            <a:endParaRPr lang="en-GB" sz="2000" dirty="0"/>
          </a:p>
        </p:txBody>
      </p:sp>
      <p:sp>
        <p:nvSpPr>
          <p:cNvPr id="8" name="Rectangle 7">
            <a:extLst>
              <a:ext uri="{FF2B5EF4-FFF2-40B4-BE49-F238E27FC236}">
                <a16:creationId xmlns:a16="http://schemas.microsoft.com/office/drawing/2014/main" id="{E5EEF5DC-DE73-E6CA-239C-176553378FF0}"/>
              </a:ext>
            </a:extLst>
          </p:cNvPr>
          <p:cNvSpPr/>
          <p:nvPr/>
        </p:nvSpPr>
        <p:spPr>
          <a:xfrm>
            <a:off x="4053922" y="1890013"/>
            <a:ext cx="2369127" cy="755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solidFill>
                  <a:sysClr val="windowText" lastClr="000000"/>
                </a:solidFill>
              </a:rPr>
              <a:t>Your </a:t>
            </a:r>
            <a:r>
              <a:rPr lang="en-GB" sz="1600" b="1">
                <a:solidFill>
                  <a:sysClr val="windowText" lastClr="000000"/>
                </a:solidFill>
              </a:rPr>
              <a:t>age</a:t>
            </a:r>
            <a:r>
              <a:rPr lang="en-GB" sz="1600">
                <a:solidFill>
                  <a:sysClr val="windowText" lastClr="000000"/>
                </a:solidFill>
              </a:rPr>
              <a:t> may mean you are more likely to get some cancers, so you can be screened</a:t>
            </a:r>
          </a:p>
        </p:txBody>
      </p:sp>
      <p:sp>
        <p:nvSpPr>
          <p:cNvPr id="7" name="Rectangle 6">
            <a:extLst>
              <a:ext uri="{FF2B5EF4-FFF2-40B4-BE49-F238E27FC236}">
                <a16:creationId xmlns:a16="http://schemas.microsoft.com/office/drawing/2014/main" id="{FC3A1CFA-4292-E9E1-F7DE-97D7E806D80C}"/>
              </a:ext>
            </a:extLst>
          </p:cNvPr>
          <p:cNvSpPr/>
          <p:nvPr/>
        </p:nvSpPr>
        <p:spPr>
          <a:xfrm>
            <a:off x="5238485" y="3144463"/>
            <a:ext cx="2369127" cy="755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solidFill>
                  <a:sysClr val="windowText" lastClr="000000"/>
                </a:solidFill>
              </a:rPr>
              <a:t>You could protect yourself from </a:t>
            </a:r>
            <a:r>
              <a:rPr lang="en-GB" sz="1600" b="1">
                <a:solidFill>
                  <a:sysClr val="windowText" lastClr="000000"/>
                </a:solidFill>
              </a:rPr>
              <a:t>diseases you catch from others through vaccines </a:t>
            </a:r>
            <a:r>
              <a:rPr lang="en-GB" sz="1600">
                <a:solidFill>
                  <a:sysClr val="windowText" lastClr="000000"/>
                </a:solidFill>
              </a:rPr>
              <a:t>(e.g. measles, shingles)</a:t>
            </a:r>
          </a:p>
        </p:txBody>
      </p:sp>
      <p:sp>
        <p:nvSpPr>
          <p:cNvPr id="11" name="Rectangle 10">
            <a:extLst>
              <a:ext uri="{FF2B5EF4-FFF2-40B4-BE49-F238E27FC236}">
                <a16:creationId xmlns:a16="http://schemas.microsoft.com/office/drawing/2014/main" id="{9A2E4123-09F2-B9C4-B086-CC2B2A51B564}"/>
              </a:ext>
            </a:extLst>
          </p:cNvPr>
          <p:cNvSpPr/>
          <p:nvPr/>
        </p:nvSpPr>
        <p:spPr>
          <a:xfrm>
            <a:off x="4684590" y="4230107"/>
            <a:ext cx="2605383" cy="1255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solidFill>
                  <a:sysClr val="windowText" lastClr="000000"/>
                </a:solidFill>
              </a:rPr>
              <a:t>Your </a:t>
            </a:r>
            <a:r>
              <a:rPr lang="en-GB" sz="1600" b="1">
                <a:solidFill>
                  <a:sysClr val="windowText" lastClr="000000"/>
                </a:solidFill>
              </a:rPr>
              <a:t>cholesterol levels </a:t>
            </a:r>
            <a:r>
              <a:rPr lang="en-GB" sz="1600">
                <a:solidFill>
                  <a:sysClr val="windowText" lastClr="000000"/>
                </a:solidFill>
              </a:rPr>
              <a:t>may mean you are more likely to get heart disease or have a stroke </a:t>
            </a:r>
          </a:p>
        </p:txBody>
      </p:sp>
      <p:sp>
        <p:nvSpPr>
          <p:cNvPr id="22" name="Rectangle 21">
            <a:extLst>
              <a:ext uri="{FF2B5EF4-FFF2-40B4-BE49-F238E27FC236}">
                <a16:creationId xmlns:a16="http://schemas.microsoft.com/office/drawing/2014/main" id="{268A0559-C49D-D07C-463E-7D83D93899E6}"/>
              </a:ext>
            </a:extLst>
          </p:cNvPr>
          <p:cNvSpPr/>
          <p:nvPr/>
        </p:nvSpPr>
        <p:spPr>
          <a:xfrm>
            <a:off x="2146121" y="4970590"/>
            <a:ext cx="2605383" cy="600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ysClr val="windowText" lastClr="000000"/>
                </a:solidFill>
              </a:rPr>
              <a:t>Your </a:t>
            </a:r>
            <a:r>
              <a:rPr lang="en-GB" sz="1600" b="1" dirty="0">
                <a:solidFill>
                  <a:sysClr val="windowText" lastClr="000000"/>
                </a:solidFill>
              </a:rPr>
              <a:t>family</a:t>
            </a:r>
            <a:r>
              <a:rPr lang="en-GB" sz="1600" dirty="0">
                <a:solidFill>
                  <a:sysClr val="windowText" lastClr="000000"/>
                </a:solidFill>
              </a:rPr>
              <a:t> </a:t>
            </a:r>
            <a:r>
              <a:rPr lang="en-GB" sz="1600" b="1" dirty="0">
                <a:solidFill>
                  <a:sysClr val="windowText" lastClr="000000"/>
                </a:solidFill>
              </a:rPr>
              <a:t>history </a:t>
            </a:r>
            <a:r>
              <a:rPr lang="en-GB" sz="1600" dirty="0">
                <a:solidFill>
                  <a:sysClr val="windowText" lastClr="000000"/>
                </a:solidFill>
              </a:rPr>
              <a:t>may indicate you’re more likely to experience a certain condition</a:t>
            </a:r>
            <a:endParaRPr lang="en-GB" sz="1600" b="1" dirty="0">
              <a:solidFill>
                <a:sysClr val="windowText" lastClr="000000"/>
              </a:solidFill>
            </a:endParaRPr>
          </a:p>
        </p:txBody>
      </p:sp>
      <p:sp>
        <p:nvSpPr>
          <p:cNvPr id="13" name="Rectangle 12">
            <a:extLst>
              <a:ext uri="{FF2B5EF4-FFF2-40B4-BE49-F238E27FC236}">
                <a16:creationId xmlns:a16="http://schemas.microsoft.com/office/drawing/2014/main" id="{9EE1BF24-632D-74EB-758B-067AF73816C0}"/>
              </a:ext>
            </a:extLst>
          </p:cNvPr>
          <p:cNvSpPr/>
          <p:nvPr/>
        </p:nvSpPr>
        <p:spPr>
          <a:xfrm>
            <a:off x="864638" y="3391113"/>
            <a:ext cx="2369127" cy="12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ysClr val="windowText" lastClr="000000"/>
                </a:solidFill>
              </a:rPr>
              <a:t>If you already have a health condition </a:t>
            </a:r>
            <a:r>
              <a:rPr lang="en-GB" sz="1600">
                <a:solidFill>
                  <a:sysClr val="windowText" lastClr="000000"/>
                </a:solidFill>
              </a:rPr>
              <a:t>that may mean you’re more likely to get some viruses</a:t>
            </a:r>
          </a:p>
        </p:txBody>
      </p:sp>
      <p:sp>
        <p:nvSpPr>
          <p:cNvPr id="12" name="Rectangle 11">
            <a:extLst>
              <a:ext uri="{FF2B5EF4-FFF2-40B4-BE49-F238E27FC236}">
                <a16:creationId xmlns:a16="http://schemas.microsoft.com/office/drawing/2014/main" id="{6F9E9A79-F356-A2F9-0CC8-A5C73CEBF6B7}"/>
              </a:ext>
            </a:extLst>
          </p:cNvPr>
          <p:cNvSpPr/>
          <p:nvPr/>
        </p:nvSpPr>
        <p:spPr>
          <a:xfrm>
            <a:off x="1026113" y="2092667"/>
            <a:ext cx="2369127" cy="755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ysClr val="windowText" lastClr="000000"/>
                </a:solidFill>
              </a:rPr>
              <a:t>Your </a:t>
            </a:r>
            <a:r>
              <a:rPr lang="en-GB" sz="1600" b="1" dirty="0">
                <a:solidFill>
                  <a:sysClr val="windowText" lastClr="000000"/>
                </a:solidFill>
              </a:rPr>
              <a:t>weight</a:t>
            </a:r>
            <a:r>
              <a:rPr lang="en-GB" sz="1600" dirty="0">
                <a:solidFill>
                  <a:sysClr val="windowText" lastClr="000000"/>
                </a:solidFill>
              </a:rPr>
              <a:t> may mean you’re more likely to develop diabetes</a:t>
            </a:r>
          </a:p>
        </p:txBody>
      </p:sp>
      <p:cxnSp>
        <p:nvCxnSpPr>
          <p:cNvPr id="15" name="Straight Connector 14">
            <a:extLst>
              <a:ext uri="{FF2B5EF4-FFF2-40B4-BE49-F238E27FC236}">
                <a16:creationId xmlns:a16="http://schemas.microsoft.com/office/drawing/2014/main" id="{C0CED543-D328-6301-B399-F88055A1D2A0}"/>
              </a:ext>
              <a:ext uri="{C183D7F6-B498-43B3-948B-1728B52AA6E4}">
                <adec:decorative xmlns:adec="http://schemas.microsoft.com/office/drawing/2017/decorative" val="1"/>
              </a:ext>
            </a:extLst>
          </p:cNvPr>
          <p:cNvCxnSpPr>
            <a:cxnSpLocks/>
          </p:cNvCxnSpPr>
          <p:nvPr/>
        </p:nvCxnSpPr>
        <p:spPr>
          <a:xfrm flipV="1">
            <a:off x="3101586" y="2809062"/>
            <a:ext cx="1573265" cy="1296534"/>
          </a:xfrm>
          <a:prstGeom prst="line">
            <a:avLst/>
          </a:prstGeom>
          <a:ln w="28575">
            <a:solidFill>
              <a:srgbClr val="FAE1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D2EB32-299D-BEF7-1C64-0AE1CD0F1209}"/>
              </a:ext>
              <a:ext uri="{C183D7F6-B498-43B3-948B-1728B52AA6E4}">
                <adec:decorative xmlns:adec="http://schemas.microsoft.com/office/drawing/2017/decorative" val="1"/>
              </a:ext>
            </a:extLst>
          </p:cNvPr>
          <p:cNvCxnSpPr>
            <a:cxnSpLocks/>
          </p:cNvCxnSpPr>
          <p:nvPr/>
        </p:nvCxnSpPr>
        <p:spPr>
          <a:xfrm flipH="1" flipV="1">
            <a:off x="3331281" y="2808334"/>
            <a:ext cx="1344341" cy="1517057"/>
          </a:xfrm>
          <a:prstGeom prst="line">
            <a:avLst/>
          </a:prstGeom>
          <a:ln w="28575">
            <a:solidFill>
              <a:srgbClr val="FAE100"/>
            </a:solidFill>
          </a:ln>
        </p:spPr>
        <p:style>
          <a:lnRef idx="1">
            <a:schemeClr val="accent1"/>
          </a:lnRef>
          <a:fillRef idx="0">
            <a:schemeClr val="accent1"/>
          </a:fillRef>
          <a:effectRef idx="0">
            <a:schemeClr val="accent1"/>
          </a:effectRef>
          <a:fontRef idx="minor">
            <a:schemeClr val="tx1"/>
          </a:fontRef>
        </p:style>
      </p:cxnSp>
      <p:sp>
        <p:nvSpPr>
          <p:cNvPr id="29" name="Right Arrow 28">
            <a:extLst>
              <a:ext uri="{FF2B5EF4-FFF2-40B4-BE49-F238E27FC236}">
                <a16:creationId xmlns:a16="http://schemas.microsoft.com/office/drawing/2014/main" id="{5773F8DE-BDC6-8A68-B68C-8D276B27E2D3}"/>
              </a:ext>
              <a:ext uri="{C183D7F6-B498-43B3-948B-1728B52AA6E4}">
                <adec:decorative xmlns:adec="http://schemas.microsoft.com/office/drawing/2017/decorative" val="1"/>
              </a:ext>
            </a:extLst>
          </p:cNvPr>
          <p:cNvSpPr/>
          <p:nvPr/>
        </p:nvSpPr>
        <p:spPr>
          <a:xfrm>
            <a:off x="7659136" y="2899958"/>
            <a:ext cx="1459832" cy="1077472"/>
          </a:xfrm>
          <a:prstGeom prst="rightArrow">
            <a:avLst/>
          </a:prstGeom>
          <a:solidFill>
            <a:srgbClr val="FAE100"/>
          </a:solidFill>
          <a:ln>
            <a:solidFill>
              <a:srgbClr val="FAE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16" name="Oval 15">
            <a:extLst>
              <a:ext uri="{FF2B5EF4-FFF2-40B4-BE49-F238E27FC236}">
                <a16:creationId xmlns:a16="http://schemas.microsoft.com/office/drawing/2014/main" id="{3AA39CEA-CD58-03F1-F0AB-14482C35CDDF}"/>
              </a:ext>
              <a:ext uri="{C183D7F6-B498-43B3-948B-1728B52AA6E4}">
                <adec:decorative xmlns:adec="http://schemas.microsoft.com/office/drawing/2017/decorative" val="1"/>
              </a:ext>
            </a:extLst>
          </p:cNvPr>
          <p:cNvSpPr/>
          <p:nvPr/>
        </p:nvSpPr>
        <p:spPr>
          <a:xfrm>
            <a:off x="3606288" y="3169699"/>
            <a:ext cx="794327" cy="79432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B2DD0D8F-00E1-4AA3-4A44-806D373E9C0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64715" y="3028128"/>
            <a:ext cx="1077472" cy="1077472"/>
          </a:xfrm>
          <a:prstGeom prst="rect">
            <a:avLst/>
          </a:prstGeom>
        </p:spPr>
      </p:pic>
      <p:cxnSp>
        <p:nvCxnSpPr>
          <p:cNvPr id="3" name="Straight Connector 2">
            <a:extLst>
              <a:ext uri="{FF2B5EF4-FFF2-40B4-BE49-F238E27FC236}">
                <a16:creationId xmlns:a16="http://schemas.microsoft.com/office/drawing/2014/main" id="{5392246A-1DFE-3EB9-D47E-782CB818719C}"/>
              </a:ext>
              <a:ext uri="{C183D7F6-B498-43B3-948B-1728B52AA6E4}">
                <adec:decorative xmlns:adec="http://schemas.microsoft.com/office/drawing/2017/decorative" val="1"/>
              </a:ext>
            </a:extLst>
          </p:cNvPr>
          <p:cNvCxnSpPr>
            <a:cxnSpLocks/>
          </p:cNvCxnSpPr>
          <p:nvPr/>
        </p:nvCxnSpPr>
        <p:spPr>
          <a:xfrm>
            <a:off x="4400615" y="3644997"/>
            <a:ext cx="726556" cy="0"/>
          </a:xfrm>
          <a:prstGeom prst="line">
            <a:avLst/>
          </a:prstGeom>
          <a:ln w="28575">
            <a:solidFill>
              <a:srgbClr val="FAE1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6DFA31-36B2-0DB7-3004-F2A3D62395AB}"/>
              </a:ext>
              <a:ext uri="{C183D7F6-B498-43B3-948B-1728B52AA6E4}">
                <adec:decorative xmlns:adec="http://schemas.microsoft.com/office/drawing/2017/decorative" val="1"/>
              </a:ext>
            </a:extLst>
          </p:cNvPr>
          <p:cNvCxnSpPr>
            <a:cxnSpLocks/>
          </p:cNvCxnSpPr>
          <p:nvPr/>
        </p:nvCxnSpPr>
        <p:spPr>
          <a:xfrm flipH="1">
            <a:off x="3719128" y="4145352"/>
            <a:ext cx="268421" cy="585208"/>
          </a:xfrm>
          <a:prstGeom prst="line">
            <a:avLst/>
          </a:prstGeom>
          <a:ln w="28575">
            <a:solidFill>
              <a:srgbClr val="FAE10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FB1762C-9B30-1CF1-750F-0FECBB322988}"/>
              </a:ext>
            </a:extLst>
          </p:cNvPr>
          <p:cNvSpPr/>
          <p:nvPr/>
        </p:nvSpPr>
        <p:spPr>
          <a:xfrm>
            <a:off x="9348663" y="3151700"/>
            <a:ext cx="2479331" cy="755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ysClr val="windowText" lastClr="000000"/>
                </a:solidFill>
              </a:rPr>
              <a:t>The NHS may do different things to reduce these risks and keep you well. </a:t>
            </a:r>
          </a:p>
          <a:p>
            <a:endParaRPr lang="en-GB" sz="1600" dirty="0">
              <a:solidFill>
                <a:sysClr val="windowText" lastClr="000000"/>
              </a:solidFill>
            </a:endParaRPr>
          </a:p>
          <a:p>
            <a:r>
              <a:rPr lang="en-GB" sz="1600" dirty="0">
                <a:solidFill>
                  <a:sysClr val="windowText" lastClr="000000"/>
                </a:solidFill>
              </a:rPr>
              <a:t>People can decide whether they do or do not want to take them up. </a:t>
            </a:r>
          </a:p>
        </p:txBody>
      </p:sp>
    </p:spTree>
    <p:extLst>
      <p:ext uri="{BB962C8B-B14F-4D97-AF65-F5344CB8AC3E}">
        <p14:creationId xmlns:p14="http://schemas.microsoft.com/office/powerpoint/2010/main" val="215813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2E6B2-BBFE-0AC5-4DEB-4BB705F24295}"/>
            </a:ext>
          </a:extLst>
        </p:cNvPr>
        <p:cNvGrpSpPr/>
        <p:nvPr/>
      </p:nvGrpSpPr>
      <p:grpSpPr>
        <a:xfrm>
          <a:off x="0" y="0"/>
          <a:ext cx="0" cy="0"/>
          <a:chOff x="0" y="0"/>
          <a:chExt cx="0" cy="0"/>
        </a:xfrm>
      </p:grpSpPr>
      <p:sp>
        <p:nvSpPr>
          <p:cNvPr id="17" name="Rounded Rectangle 16">
            <a:extLst>
              <a:ext uri="{FF2B5EF4-FFF2-40B4-BE49-F238E27FC236}">
                <a16:creationId xmlns:a16="http://schemas.microsoft.com/office/drawing/2014/main" id="{AEEEFE9E-DE70-B75A-AE9A-FEF9219120BE}"/>
              </a:ext>
            </a:extLst>
          </p:cNvPr>
          <p:cNvSpPr/>
          <p:nvPr/>
        </p:nvSpPr>
        <p:spPr>
          <a:xfrm>
            <a:off x="9239003" y="0"/>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18" name="Title 2">
            <a:extLst>
              <a:ext uri="{FF2B5EF4-FFF2-40B4-BE49-F238E27FC236}">
                <a16:creationId xmlns:a16="http://schemas.microsoft.com/office/drawing/2014/main" id="{8696F1B0-3C9A-86ED-B3C0-78BFFE20FD7F}"/>
              </a:ext>
            </a:extLst>
          </p:cNvPr>
          <p:cNvSpPr txBox="1">
            <a:spLocks noGrp="1"/>
          </p:cNvSpPr>
          <p:nvPr>
            <p:ph type="title" idx="4294967295"/>
          </p:nvPr>
        </p:nvSpPr>
        <p:spPr>
          <a:xfrm>
            <a:off x="318217" y="308685"/>
            <a:ext cx="11953293" cy="61289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lt1"/>
                </a:solidFill>
                <a:effectLst/>
                <a:uLnTx/>
                <a:uFillTx/>
                <a:latin typeface="+mn-lt"/>
                <a:ea typeface="+mn-ea"/>
                <a:cs typeface="+mn-cs"/>
              </a:rPr>
              <a:t>Preventing sickness, not just treating it</a:t>
            </a:r>
          </a:p>
        </p:txBody>
      </p:sp>
      <p:sp>
        <p:nvSpPr>
          <p:cNvPr id="19" name="Rectangle 18">
            <a:extLst>
              <a:ext uri="{FF2B5EF4-FFF2-40B4-BE49-F238E27FC236}">
                <a16:creationId xmlns:a16="http://schemas.microsoft.com/office/drawing/2014/main" id="{3199E017-147E-520A-13DF-00D18B9A3666}"/>
              </a:ext>
            </a:extLst>
          </p:cNvPr>
          <p:cNvSpPr/>
          <p:nvPr/>
        </p:nvSpPr>
        <p:spPr>
          <a:xfrm>
            <a:off x="391106" y="1050154"/>
            <a:ext cx="11443634" cy="627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Here are some different ways that the NHS helps to prevent sickness… </a:t>
            </a:r>
          </a:p>
        </p:txBody>
      </p:sp>
      <p:sp>
        <p:nvSpPr>
          <p:cNvPr id="14" name="TextBox 13">
            <a:extLst>
              <a:ext uri="{FF2B5EF4-FFF2-40B4-BE49-F238E27FC236}">
                <a16:creationId xmlns:a16="http://schemas.microsoft.com/office/drawing/2014/main" id="{89B89225-D807-5C11-ECFF-C6E31FAE24C3}"/>
              </a:ext>
            </a:extLst>
          </p:cNvPr>
          <p:cNvSpPr txBox="1"/>
          <p:nvPr/>
        </p:nvSpPr>
        <p:spPr>
          <a:xfrm>
            <a:off x="1171440" y="1747244"/>
            <a:ext cx="3918857" cy="452314"/>
          </a:xfrm>
          <a:prstGeom prst="rect">
            <a:avLst/>
          </a:prstGeom>
          <a:noFill/>
        </p:spPr>
        <p:txBody>
          <a:bodyPr wrap="square" lIns="0" tIns="0" rIns="0" bIns="0" rtlCol="0" anchor="ctr">
            <a:noAutofit/>
          </a:bodyPr>
          <a:lstStyle/>
          <a:p>
            <a:pPr algn="ctr"/>
            <a:r>
              <a:rPr lang="en-US" b="1" dirty="0"/>
              <a:t>Mental health support teams</a:t>
            </a:r>
            <a:endParaRPr lang="en-US" b="1" dirty="0">
              <a:solidFill>
                <a:schemeClr val="tx1"/>
              </a:solidFill>
            </a:endParaRPr>
          </a:p>
        </p:txBody>
      </p:sp>
      <p:sp>
        <p:nvSpPr>
          <p:cNvPr id="6" name="Rounded Rectangle 5">
            <a:extLst>
              <a:ext uri="{FF2B5EF4-FFF2-40B4-BE49-F238E27FC236}">
                <a16:creationId xmlns:a16="http://schemas.microsoft.com/office/drawing/2014/main" id="{41DF7EA8-0517-656A-167B-ADC0D5755318}"/>
              </a:ext>
            </a:extLst>
          </p:cNvPr>
          <p:cNvSpPr/>
          <p:nvPr/>
        </p:nvSpPr>
        <p:spPr>
          <a:xfrm>
            <a:off x="424948" y="2174138"/>
            <a:ext cx="5411843" cy="406017"/>
          </a:xfrm>
          <a:prstGeom prst="roundRect">
            <a:avLst>
              <a:gd name="adj" fmla="val 0"/>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is it?</a:t>
            </a:r>
          </a:p>
        </p:txBody>
      </p:sp>
      <p:sp>
        <p:nvSpPr>
          <p:cNvPr id="7" name="Rounded Rectangle 6">
            <a:extLst>
              <a:ext uri="{FF2B5EF4-FFF2-40B4-BE49-F238E27FC236}">
                <a16:creationId xmlns:a16="http://schemas.microsoft.com/office/drawing/2014/main" id="{32CB2F87-BE0E-C063-9D68-DACFECC903BD}"/>
              </a:ext>
            </a:extLst>
          </p:cNvPr>
          <p:cNvSpPr/>
          <p:nvPr/>
        </p:nvSpPr>
        <p:spPr>
          <a:xfrm>
            <a:off x="424949" y="2580155"/>
            <a:ext cx="5411841" cy="980636"/>
          </a:xfrm>
          <a:prstGeom prst="roundRect">
            <a:avLst>
              <a:gd name="adj" fmla="val 0"/>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3600"/>
              </a:spcAft>
              <a:buClrTx/>
              <a:buSzTx/>
              <a:buFontTx/>
              <a:buNone/>
              <a:tabLst/>
              <a:defRPr/>
            </a:pPr>
            <a:r>
              <a:rPr kumimoji="0" lang="en-GB" sz="1600" b="0" i="0" u="none" strike="noStrike" kern="1200" cap="none" spc="0" normalizeH="0" baseline="0" noProof="0" dirty="0">
                <a:ln>
                  <a:noFill/>
                </a:ln>
                <a:solidFill>
                  <a:srgbClr val="000000"/>
                </a:solidFill>
                <a:effectLst/>
                <a:uLnTx/>
                <a:uFillTx/>
                <a:ea typeface="Verdana" panose="020B0604030504040204" pitchFamily="34" charset="0"/>
                <a:cs typeface="Verdana" panose="020B0604030504040204" pitchFamily="34" charset="0"/>
              </a:rPr>
              <a:t>Mental health support teams provide one-to-one and group conversations and early support for mental health issues in schools and colleges in England.</a:t>
            </a:r>
            <a:endParaRPr kumimoji="0" lang="en-GB" sz="1600" b="0" i="0" u="none" strike="noStrike" kern="1200" cap="none" spc="0" normalizeH="0" baseline="0" noProof="0" dirty="0">
              <a:ln>
                <a:noFill/>
              </a:ln>
              <a:solidFill>
                <a:srgbClr val="212B32"/>
              </a:solidFill>
              <a:effectLst/>
              <a:uLnTx/>
              <a:uFillTx/>
              <a:ea typeface="Verdana" panose="020B0604030504040204" pitchFamily="34" charset="0"/>
              <a:cs typeface="Verdana" panose="020B0604030504040204" pitchFamily="34" charset="0"/>
            </a:endParaRPr>
          </a:p>
        </p:txBody>
      </p:sp>
      <p:sp>
        <p:nvSpPr>
          <p:cNvPr id="8" name="Rounded Rectangle 7">
            <a:extLst>
              <a:ext uri="{FF2B5EF4-FFF2-40B4-BE49-F238E27FC236}">
                <a16:creationId xmlns:a16="http://schemas.microsoft.com/office/drawing/2014/main" id="{60614C41-CFD3-FACE-2403-DB23126A7517}"/>
              </a:ext>
            </a:extLst>
          </p:cNvPr>
          <p:cNvSpPr/>
          <p:nvPr/>
        </p:nvSpPr>
        <p:spPr>
          <a:xfrm>
            <a:off x="424949" y="3609626"/>
            <a:ext cx="5411842" cy="406016"/>
          </a:xfrm>
          <a:prstGeom prst="roundRect">
            <a:avLst>
              <a:gd name="adj" fmla="val 0"/>
            </a:avLst>
          </a:prstGeom>
          <a:solidFill>
            <a:schemeClr val="accent5"/>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do we need to know?</a:t>
            </a:r>
          </a:p>
        </p:txBody>
      </p:sp>
      <p:sp>
        <p:nvSpPr>
          <p:cNvPr id="9" name="Rounded Rectangle 8">
            <a:extLst>
              <a:ext uri="{FF2B5EF4-FFF2-40B4-BE49-F238E27FC236}">
                <a16:creationId xmlns:a16="http://schemas.microsoft.com/office/drawing/2014/main" id="{FF9EF1F0-D13D-E5CB-A6A0-E05E07254C36}"/>
              </a:ext>
            </a:extLst>
          </p:cNvPr>
          <p:cNvSpPr/>
          <p:nvPr/>
        </p:nvSpPr>
        <p:spPr>
          <a:xfrm>
            <a:off x="424949" y="4015642"/>
            <a:ext cx="5411842" cy="2236439"/>
          </a:xfrm>
          <a:prstGeom prst="roundRect">
            <a:avLst>
              <a:gd name="adj" fmla="val 0"/>
            </a:avLst>
          </a:prstGeom>
          <a:noFill/>
          <a:ln w="15875">
            <a:solidFill>
              <a:schemeClr val="accent2"/>
            </a:solidFill>
          </a:ln>
        </p:spPr>
        <p:style>
          <a:lnRef idx="2">
            <a:schemeClr val="dk1"/>
          </a:lnRef>
          <a:fillRef idx="1">
            <a:schemeClr val="lt1"/>
          </a:fillRef>
          <a:effectRef idx="0">
            <a:schemeClr val="dk1"/>
          </a:effectRef>
          <a:fontRef idx="minor">
            <a:schemeClr val="dk1"/>
          </a:fontRef>
        </p:style>
        <p:txBody>
          <a:bodyPr tIns="216000" rtlCol="0" anchor="t"/>
          <a:lstStyle/>
          <a:p>
            <a:pPr marL="285750" indent="-285750">
              <a:spcBef>
                <a:spcPts val="600"/>
              </a:spcBef>
              <a:buFont typeface="Arial" panose="020B0604020202020204" pitchFamily="34" charset="0"/>
              <a:buChar char="•"/>
            </a:pPr>
            <a:r>
              <a:rPr lang="en-US" sz="1600" dirty="0">
                <a:solidFill>
                  <a:sysClr val="windowText" lastClr="000000"/>
                </a:solidFill>
              </a:rPr>
              <a:t>Early intervention can prevent mental health issues from escalating. This can reduce the knock-on effects of mental ill health in adulthood. </a:t>
            </a:r>
          </a:p>
          <a:p>
            <a:pPr marL="285750" indent="-285750">
              <a:spcBef>
                <a:spcPts val="600"/>
              </a:spcBef>
              <a:buFont typeface="Arial" panose="020B0604020202020204" pitchFamily="34" charset="0"/>
              <a:buChar char="•"/>
            </a:pPr>
            <a:r>
              <a:rPr lang="en-US" sz="1600" dirty="0">
                <a:solidFill>
                  <a:sysClr val="windowText" lastClr="000000"/>
                </a:solidFill>
              </a:rPr>
              <a:t>Early intervention can save money. </a:t>
            </a:r>
          </a:p>
        </p:txBody>
      </p:sp>
      <p:sp>
        <p:nvSpPr>
          <p:cNvPr id="15" name="TextBox 14">
            <a:extLst>
              <a:ext uri="{FF2B5EF4-FFF2-40B4-BE49-F238E27FC236}">
                <a16:creationId xmlns:a16="http://schemas.microsoft.com/office/drawing/2014/main" id="{0FAF1A4E-0857-B7B4-3462-11A4D31237A7}"/>
              </a:ext>
            </a:extLst>
          </p:cNvPr>
          <p:cNvSpPr txBox="1"/>
          <p:nvPr/>
        </p:nvSpPr>
        <p:spPr>
          <a:xfrm>
            <a:off x="6472812" y="1747244"/>
            <a:ext cx="5244332" cy="452314"/>
          </a:xfrm>
          <a:prstGeom prst="rect">
            <a:avLst/>
          </a:prstGeom>
          <a:noFill/>
        </p:spPr>
        <p:txBody>
          <a:bodyPr wrap="square" lIns="0" tIns="0" rIns="0" bIns="0" rtlCol="0" anchor="ctr">
            <a:noAutofit/>
          </a:bodyPr>
          <a:lstStyle/>
          <a:p>
            <a:pPr algn="ctr"/>
            <a:r>
              <a:rPr lang="en-US" b="1" dirty="0">
                <a:solidFill>
                  <a:schemeClr val="tx1"/>
                </a:solidFill>
              </a:rPr>
              <a:t>National child measurement </a:t>
            </a:r>
            <a:r>
              <a:rPr lang="en-US" b="1" dirty="0" err="1">
                <a:solidFill>
                  <a:schemeClr val="tx1"/>
                </a:solidFill>
              </a:rPr>
              <a:t>programme</a:t>
            </a:r>
            <a:endParaRPr lang="en-US" b="1" dirty="0">
              <a:solidFill>
                <a:schemeClr val="tx1"/>
              </a:solidFill>
            </a:endParaRPr>
          </a:p>
        </p:txBody>
      </p:sp>
      <p:sp>
        <p:nvSpPr>
          <p:cNvPr id="10" name="Rounded Rectangle 9">
            <a:extLst>
              <a:ext uri="{FF2B5EF4-FFF2-40B4-BE49-F238E27FC236}">
                <a16:creationId xmlns:a16="http://schemas.microsoft.com/office/drawing/2014/main" id="{2F8F6B33-A9C5-D419-366A-AB4B1A3273F4}"/>
              </a:ext>
            </a:extLst>
          </p:cNvPr>
          <p:cNvSpPr/>
          <p:nvPr/>
        </p:nvSpPr>
        <p:spPr>
          <a:xfrm>
            <a:off x="6389054" y="2174138"/>
            <a:ext cx="5445688" cy="406017"/>
          </a:xfrm>
          <a:prstGeom prst="roundRect">
            <a:avLst>
              <a:gd name="adj" fmla="val 0"/>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What is it?</a:t>
            </a:r>
          </a:p>
        </p:txBody>
      </p:sp>
      <p:sp>
        <p:nvSpPr>
          <p:cNvPr id="11" name="Rounded Rectangle 10">
            <a:extLst>
              <a:ext uri="{FF2B5EF4-FFF2-40B4-BE49-F238E27FC236}">
                <a16:creationId xmlns:a16="http://schemas.microsoft.com/office/drawing/2014/main" id="{F9D93A01-B03A-7587-3FC2-C8D8DC2DA7C9}"/>
              </a:ext>
            </a:extLst>
          </p:cNvPr>
          <p:cNvSpPr/>
          <p:nvPr/>
        </p:nvSpPr>
        <p:spPr>
          <a:xfrm>
            <a:off x="6389056" y="2580155"/>
            <a:ext cx="5445684" cy="980636"/>
          </a:xfrm>
          <a:prstGeom prst="roundRect">
            <a:avLst>
              <a:gd name="adj" fmla="val 0"/>
            </a:avLst>
          </a:prstGeom>
          <a:noFill/>
          <a:ln w="15875">
            <a:solidFill>
              <a:schemeClr val="accent6"/>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3600"/>
              </a:spcAft>
              <a:buClrTx/>
              <a:buSzTx/>
              <a:buFontTx/>
              <a:buNone/>
              <a:tabLst/>
              <a:defRPr/>
            </a:pPr>
            <a:r>
              <a:rPr kumimoji="0" lang="en-GB" sz="1600" b="0" i="0" u="none" strike="noStrike" kern="1200" cap="none" spc="0" normalizeH="0" baseline="0" noProof="0" dirty="0">
                <a:ln>
                  <a:noFill/>
                </a:ln>
                <a:solidFill>
                  <a:srgbClr val="212B32"/>
                </a:solidFill>
                <a:effectLst/>
                <a:uLnTx/>
                <a:uFillTx/>
                <a:ea typeface="Verdana"/>
                <a:cs typeface="Verdana" panose="020B0604030504040204" pitchFamily="34" charset="0"/>
              </a:rPr>
              <a:t>Children are weighed and measured in school. This information helps to build a picture about how children are growing and engage with parents.</a:t>
            </a:r>
          </a:p>
        </p:txBody>
      </p:sp>
      <p:sp>
        <p:nvSpPr>
          <p:cNvPr id="16" name="Rounded Rectangle 9">
            <a:extLst>
              <a:ext uri="{FF2B5EF4-FFF2-40B4-BE49-F238E27FC236}">
                <a16:creationId xmlns:a16="http://schemas.microsoft.com/office/drawing/2014/main" id="{A617C499-BBE9-EABF-BA71-5B22ED1558D7}"/>
              </a:ext>
            </a:extLst>
          </p:cNvPr>
          <p:cNvSpPr/>
          <p:nvPr/>
        </p:nvSpPr>
        <p:spPr>
          <a:xfrm>
            <a:off x="6389054" y="3609626"/>
            <a:ext cx="5445688" cy="406017"/>
          </a:xfrm>
          <a:prstGeom prst="roundRect">
            <a:avLst>
              <a:gd name="adj" fmla="val 0"/>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What do we need to know?</a:t>
            </a:r>
          </a:p>
        </p:txBody>
      </p:sp>
      <p:sp>
        <p:nvSpPr>
          <p:cNvPr id="12" name="Rounded Rectangle 11">
            <a:extLst>
              <a:ext uri="{FF2B5EF4-FFF2-40B4-BE49-F238E27FC236}">
                <a16:creationId xmlns:a16="http://schemas.microsoft.com/office/drawing/2014/main" id="{4E8CE0E1-8F1F-B716-A9AB-9A359627E0FB}"/>
              </a:ext>
            </a:extLst>
          </p:cNvPr>
          <p:cNvSpPr/>
          <p:nvPr/>
        </p:nvSpPr>
        <p:spPr>
          <a:xfrm>
            <a:off x="6389054" y="4006483"/>
            <a:ext cx="5445686" cy="2245598"/>
          </a:xfrm>
          <a:prstGeom prst="roundRect">
            <a:avLst>
              <a:gd name="adj" fmla="val 0"/>
            </a:avLst>
          </a:prstGeom>
          <a:noFill/>
          <a:ln w="15875">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spcBef>
                <a:spcPts val="400"/>
              </a:spcBef>
              <a:buFont typeface="Arial" panose="020B0604020202020204" pitchFamily="34" charset="0"/>
              <a:buChar char="•"/>
            </a:pPr>
            <a:r>
              <a:rPr lang="en-GB" sz="1600" dirty="0">
                <a:solidFill>
                  <a:srgbClr val="121212"/>
                </a:solidFill>
                <a:ea typeface="Verdana" panose="020B0604030504040204" pitchFamily="34" charset="0"/>
                <a:cs typeface="Verdana" panose="020B0604030504040204" pitchFamily="34" charset="0"/>
              </a:rPr>
              <a:t>If a child is above a healthy weight, they’re more likely to be above a healthy weight as an adult. This can lead to health problems later in life.</a:t>
            </a:r>
          </a:p>
          <a:p>
            <a:pPr marL="285750" indent="-285750">
              <a:spcBef>
                <a:spcPts val="400"/>
              </a:spcBef>
              <a:buFont typeface="Arial" panose="020B0604020202020204" pitchFamily="34" charset="0"/>
              <a:buChar char="•"/>
            </a:pPr>
            <a:r>
              <a:rPr lang="en-GB" sz="1600" dirty="0">
                <a:solidFill>
                  <a:srgbClr val="121212"/>
                </a:solidFill>
                <a:ea typeface="Verdana" panose="020B0604030504040204" pitchFamily="34" charset="0"/>
                <a:cs typeface="Verdana" panose="020B0604030504040204" pitchFamily="34" charset="0"/>
              </a:rPr>
              <a:t>Support can be delivered early to help. </a:t>
            </a:r>
            <a:endParaRPr lang="en-US" sz="1600" dirty="0">
              <a:solidFill>
                <a:sysClr val="windowText" lastClr="000000"/>
              </a:solidFill>
            </a:endParaRPr>
          </a:p>
          <a:p>
            <a:pPr marL="285750" indent="-285750">
              <a:spcBef>
                <a:spcPts val="400"/>
              </a:spcBef>
              <a:buFont typeface="Arial" panose="020B0604020202020204" pitchFamily="34" charset="0"/>
              <a:buChar char="•"/>
            </a:pPr>
            <a:r>
              <a:rPr lang="en-GB" sz="1600" dirty="0">
                <a:solidFill>
                  <a:srgbClr val="121212"/>
                </a:solidFill>
                <a:ea typeface="Verdana" panose="020B0604030504040204" pitchFamily="34" charset="0"/>
                <a:cs typeface="Verdana" panose="020B0604030504040204" pitchFamily="34" charset="0"/>
              </a:rPr>
              <a:t>Parents can withdraw their child if they do not want them to be measured.</a:t>
            </a:r>
          </a:p>
          <a:p>
            <a:pPr marL="285750" indent="-285750">
              <a:spcBef>
                <a:spcPts val="400"/>
              </a:spcBef>
              <a:buFont typeface="Arial" panose="020B0604020202020204" pitchFamily="34" charset="0"/>
              <a:buChar char="•"/>
            </a:pPr>
            <a:r>
              <a:rPr lang="en-GB" sz="1600" dirty="0">
                <a:solidFill>
                  <a:srgbClr val="121212"/>
                </a:solidFill>
                <a:ea typeface="Verdana" panose="020B0604030504040204" pitchFamily="34" charset="0"/>
                <a:cs typeface="Verdana" panose="020B0604030504040204" pitchFamily="34" charset="0"/>
              </a:rPr>
              <a:t>Information from the programme can be used to plan better health and leisure services.</a:t>
            </a:r>
          </a:p>
        </p:txBody>
      </p:sp>
    </p:spTree>
    <p:extLst>
      <p:ext uri="{BB962C8B-B14F-4D97-AF65-F5344CB8AC3E}">
        <p14:creationId xmlns:p14="http://schemas.microsoft.com/office/powerpoint/2010/main" val="355147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83B43-2FA9-2FF5-8811-C74D3E9D48C4}"/>
            </a:ext>
          </a:extLst>
        </p:cNvPr>
        <p:cNvGrpSpPr/>
        <p:nvPr/>
      </p:nvGrpSpPr>
      <p:grpSpPr>
        <a:xfrm>
          <a:off x="0" y="0"/>
          <a:ext cx="0" cy="0"/>
          <a:chOff x="0" y="0"/>
          <a:chExt cx="0" cy="0"/>
        </a:xfrm>
      </p:grpSpPr>
      <p:sp>
        <p:nvSpPr>
          <p:cNvPr id="19" name="Rounded Rectangle 18">
            <a:extLst>
              <a:ext uri="{FF2B5EF4-FFF2-40B4-BE49-F238E27FC236}">
                <a16:creationId xmlns:a16="http://schemas.microsoft.com/office/drawing/2014/main" id="{002B8293-A57B-D14F-1CD5-67B0870BAE03}"/>
              </a:ext>
            </a:extLst>
          </p:cNvPr>
          <p:cNvSpPr/>
          <p:nvPr/>
        </p:nvSpPr>
        <p:spPr>
          <a:xfrm>
            <a:off x="9239003" y="0"/>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3" name="Title 2">
            <a:extLst>
              <a:ext uri="{FF2B5EF4-FFF2-40B4-BE49-F238E27FC236}">
                <a16:creationId xmlns:a16="http://schemas.microsoft.com/office/drawing/2014/main" id="{A53014DC-DE42-4534-C767-4ABE228E564E}"/>
              </a:ext>
            </a:extLst>
          </p:cNvPr>
          <p:cNvSpPr>
            <a:spLocks noGrp="1"/>
          </p:cNvSpPr>
          <p:nvPr>
            <p:ph type="title" idx="4294967295"/>
          </p:nvPr>
        </p:nvSpPr>
        <p:spPr>
          <a:xfrm>
            <a:off x="318217" y="308685"/>
            <a:ext cx="11953293" cy="61289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lt1"/>
                </a:solidFill>
                <a:effectLst/>
                <a:uLnTx/>
                <a:uFillTx/>
                <a:latin typeface="+mn-lt"/>
                <a:ea typeface="+mn-ea"/>
                <a:cs typeface="+mn-cs"/>
              </a:rPr>
              <a:t>Preventing sickness, not just treating it</a:t>
            </a:r>
          </a:p>
        </p:txBody>
      </p:sp>
      <p:sp>
        <p:nvSpPr>
          <p:cNvPr id="5" name="Rectangle 4">
            <a:extLst>
              <a:ext uri="{FF2B5EF4-FFF2-40B4-BE49-F238E27FC236}">
                <a16:creationId xmlns:a16="http://schemas.microsoft.com/office/drawing/2014/main" id="{173C84CE-C7BA-517A-349B-91C43DB55576}"/>
              </a:ext>
            </a:extLst>
          </p:cNvPr>
          <p:cNvSpPr/>
          <p:nvPr/>
        </p:nvSpPr>
        <p:spPr>
          <a:xfrm>
            <a:off x="391106" y="1050154"/>
            <a:ext cx="11443634" cy="627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Here are some different ways that the NHS helps to prevent sickness… </a:t>
            </a:r>
          </a:p>
        </p:txBody>
      </p:sp>
      <p:sp>
        <p:nvSpPr>
          <p:cNvPr id="14" name="TextBox 13">
            <a:extLst>
              <a:ext uri="{FF2B5EF4-FFF2-40B4-BE49-F238E27FC236}">
                <a16:creationId xmlns:a16="http://schemas.microsoft.com/office/drawing/2014/main" id="{D954CF8E-5B25-7DED-74A6-6EEBF4E4FDC1}"/>
              </a:ext>
            </a:extLst>
          </p:cNvPr>
          <p:cNvSpPr txBox="1"/>
          <p:nvPr/>
        </p:nvSpPr>
        <p:spPr>
          <a:xfrm>
            <a:off x="1171439" y="1621631"/>
            <a:ext cx="3918857" cy="452314"/>
          </a:xfrm>
          <a:prstGeom prst="rect">
            <a:avLst/>
          </a:prstGeom>
          <a:noFill/>
        </p:spPr>
        <p:txBody>
          <a:bodyPr wrap="square" lIns="0" tIns="0" rIns="0" bIns="0" rtlCol="0" anchor="ctr">
            <a:noAutofit/>
          </a:bodyPr>
          <a:lstStyle/>
          <a:p>
            <a:pPr algn="ctr"/>
            <a:r>
              <a:rPr lang="en-US" b="1" dirty="0">
                <a:solidFill>
                  <a:schemeClr val="tx1"/>
                </a:solidFill>
              </a:rPr>
              <a:t>Cervical Screening</a:t>
            </a:r>
          </a:p>
        </p:txBody>
      </p:sp>
      <p:sp>
        <p:nvSpPr>
          <p:cNvPr id="4" name="Rounded Rectangle 5">
            <a:extLst>
              <a:ext uri="{FF2B5EF4-FFF2-40B4-BE49-F238E27FC236}">
                <a16:creationId xmlns:a16="http://schemas.microsoft.com/office/drawing/2014/main" id="{F20160E8-8F7D-C1B0-D7B4-A952196B2E3E}"/>
              </a:ext>
            </a:extLst>
          </p:cNvPr>
          <p:cNvSpPr/>
          <p:nvPr/>
        </p:nvSpPr>
        <p:spPr>
          <a:xfrm>
            <a:off x="406345" y="2020650"/>
            <a:ext cx="5411843" cy="406017"/>
          </a:xfrm>
          <a:prstGeom prst="roundRect">
            <a:avLst>
              <a:gd name="adj" fmla="val 0"/>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What is it?</a:t>
            </a:r>
          </a:p>
        </p:txBody>
      </p:sp>
      <p:sp>
        <p:nvSpPr>
          <p:cNvPr id="2" name="Rounded Rectangle 6">
            <a:extLst>
              <a:ext uri="{FF2B5EF4-FFF2-40B4-BE49-F238E27FC236}">
                <a16:creationId xmlns:a16="http://schemas.microsoft.com/office/drawing/2014/main" id="{196F3CD4-C293-807A-3190-1C97951359CE}"/>
              </a:ext>
            </a:extLst>
          </p:cNvPr>
          <p:cNvSpPr/>
          <p:nvPr/>
        </p:nvSpPr>
        <p:spPr>
          <a:xfrm>
            <a:off x="406346" y="2426667"/>
            <a:ext cx="5411841" cy="980636"/>
          </a:xfrm>
          <a:prstGeom prst="roundRect">
            <a:avLst>
              <a:gd name="adj" fmla="val 0"/>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12B32"/>
                </a:solidFill>
                <a:effectLst/>
                <a:uLnTx/>
                <a:uFillTx/>
                <a:latin typeface="Arial" panose="020B0604020202020204" pitchFamily="34" charset="0"/>
                <a:ea typeface="Verdana" panose="020B0604030504040204" pitchFamily="34" charset="0"/>
                <a:cs typeface="Arial" panose="020B0604020202020204" pitchFamily="34" charset="0"/>
              </a:rPr>
              <a:t>Cervical screening, which used to be called smear test, is a test to look for HPV. It’s offered to women and people with a cervix aged 25 – 64. </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7" name="Rounded Rectangle 5">
            <a:extLst>
              <a:ext uri="{FF2B5EF4-FFF2-40B4-BE49-F238E27FC236}">
                <a16:creationId xmlns:a16="http://schemas.microsoft.com/office/drawing/2014/main" id="{DB9A2B29-27A3-4C15-BCCD-4A4F0E933BCA}"/>
              </a:ext>
            </a:extLst>
          </p:cNvPr>
          <p:cNvSpPr/>
          <p:nvPr/>
        </p:nvSpPr>
        <p:spPr>
          <a:xfrm>
            <a:off x="406345" y="3489489"/>
            <a:ext cx="5411843" cy="406017"/>
          </a:xfrm>
          <a:prstGeom prst="roundRect">
            <a:avLst>
              <a:gd name="adj" fmla="val 0"/>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What do we need to know?</a:t>
            </a:r>
          </a:p>
        </p:txBody>
      </p:sp>
      <p:sp>
        <p:nvSpPr>
          <p:cNvPr id="16" name="Rounded Rectangle 6">
            <a:extLst>
              <a:ext uri="{FF2B5EF4-FFF2-40B4-BE49-F238E27FC236}">
                <a16:creationId xmlns:a16="http://schemas.microsoft.com/office/drawing/2014/main" id="{DEA8F071-B7D2-5B31-AA47-BABB1EE092B7}"/>
              </a:ext>
            </a:extLst>
          </p:cNvPr>
          <p:cNvSpPr/>
          <p:nvPr/>
        </p:nvSpPr>
        <p:spPr>
          <a:xfrm>
            <a:off x="406346" y="3895506"/>
            <a:ext cx="5411841" cy="2355392"/>
          </a:xfrm>
          <a:prstGeom prst="roundRect">
            <a:avLst>
              <a:gd name="adj" fmla="val 0"/>
            </a:avLst>
          </a:prstGeom>
          <a:noFill/>
          <a:ln>
            <a:solidFill>
              <a:schemeClr val="bg2"/>
            </a:solidFill>
          </a:ln>
        </p:spPr>
        <p:style>
          <a:lnRef idx="2">
            <a:schemeClr val="dk1"/>
          </a:lnRef>
          <a:fillRef idx="1">
            <a:schemeClr val="lt1"/>
          </a:fillRef>
          <a:effectRef idx="0">
            <a:schemeClr val="dk1"/>
          </a:effectRef>
          <a:fontRef idx="minor">
            <a:schemeClr val="dk1"/>
          </a:fontRef>
        </p:style>
        <p:txBody>
          <a:bodyPr tIns="144000" rtlCol="0" anchor="t"/>
          <a:lstStyle/>
          <a:p>
            <a:pPr marL="285750" indent="-285750">
              <a:spcBef>
                <a:spcPts val="600"/>
              </a:spcBef>
              <a:buFont typeface="Arial" panose="020B0604020202020204" pitchFamily="34" charset="0"/>
              <a:buChar char="•"/>
            </a:pPr>
            <a:r>
              <a:rPr lang="en-GB" sz="1600" dirty="0">
                <a:solidFill>
                  <a:srgbClr val="121212"/>
                </a:solidFill>
                <a:ea typeface="Verdana"/>
                <a:cs typeface="Verdana" panose="020B0604030504040204" pitchFamily="34" charset="0"/>
              </a:rPr>
              <a:t>At the moment, people are invited to an appointment with a nurse for the test. But the NHS is trialling a ‘do it yourself’ test that can be done at home. </a:t>
            </a:r>
          </a:p>
          <a:p>
            <a:pPr marL="285750" indent="-285750">
              <a:spcBef>
                <a:spcPts val="600"/>
              </a:spcBef>
              <a:buFont typeface="Arial" panose="020B0604020202020204" pitchFamily="34" charset="0"/>
              <a:buChar char="•"/>
            </a:pPr>
            <a:r>
              <a:rPr lang="en-GB" sz="1600" dirty="0">
                <a:solidFill>
                  <a:srgbClr val="121212"/>
                </a:solidFill>
                <a:ea typeface="Verdana"/>
                <a:cs typeface="Verdana" panose="020B0604030504040204" pitchFamily="34" charset="0"/>
              </a:rPr>
              <a:t>It saves around 5,000 lives every year by detecting early signs, leading to earlier diagnosis and treatment.</a:t>
            </a:r>
          </a:p>
          <a:p>
            <a:pPr marL="285750" indent="-285750">
              <a:spcBef>
                <a:spcPts val="600"/>
              </a:spcBef>
              <a:buFont typeface="Arial" panose="020B0604020202020204" pitchFamily="34" charset="0"/>
              <a:buChar char="•"/>
            </a:pPr>
            <a:r>
              <a:rPr lang="en-GB" sz="1600" dirty="0">
                <a:solidFill>
                  <a:srgbClr val="121212"/>
                </a:solidFill>
                <a:ea typeface="Verdana"/>
                <a:cs typeface="Verdana" panose="020B0604030504040204" pitchFamily="34" charset="0"/>
              </a:rPr>
              <a:t>Early detection saves the NHS money.</a:t>
            </a:r>
          </a:p>
          <a:p>
            <a:pPr marL="285750" indent="-285750">
              <a:spcBef>
                <a:spcPts val="600"/>
              </a:spcBef>
              <a:buFont typeface="Arial" panose="020B0604020202020204" pitchFamily="34" charset="0"/>
              <a:buChar char="•"/>
            </a:pPr>
            <a:r>
              <a:rPr lang="en-GB" sz="1600" dirty="0">
                <a:solidFill>
                  <a:srgbClr val="121212"/>
                </a:solidFill>
                <a:ea typeface="Verdana"/>
                <a:cs typeface="Verdana" panose="020B0604030504040204" pitchFamily="34" charset="0"/>
              </a:rPr>
              <a:t>Not everyone accepts the screening offer.</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257B535-AC40-62A3-F42E-1CDAFB192A81}"/>
              </a:ext>
            </a:extLst>
          </p:cNvPr>
          <p:cNvSpPr txBox="1"/>
          <p:nvPr/>
        </p:nvSpPr>
        <p:spPr>
          <a:xfrm>
            <a:off x="6472811" y="1621631"/>
            <a:ext cx="5244332" cy="452314"/>
          </a:xfrm>
          <a:prstGeom prst="rect">
            <a:avLst/>
          </a:prstGeom>
          <a:noFill/>
        </p:spPr>
        <p:txBody>
          <a:bodyPr wrap="square" lIns="0" tIns="0" rIns="0" bIns="0" rtlCol="0" anchor="ctr">
            <a:noAutofit/>
          </a:bodyPr>
          <a:lstStyle/>
          <a:p>
            <a:pPr algn="ctr"/>
            <a:r>
              <a:rPr lang="en-US" b="1" dirty="0">
                <a:solidFill>
                  <a:schemeClr val="tx1"/>
                </a:solidFill>
              </a:rPr>
              <a:t>The HPV vaccine</a:t>
            </a:r>
          </a:p>
        </p:txBody>
      </p:sp>
      <p:sp>
        <p:nvSpPr>
          <p:cNvPr id="20" name="Rounded Rectangle 5">
            <a:extLst>
              <a:ext uri="{FF2B5EF4-FFF2-40B4-BE49-F238E27FC236}">
                <a16:creationId xmlns:a16="http://schemas.microsoft.com/office/drawing/2014/main" id="{8E41BBC7-2AF0-8417-FF6E-65AC016037DD}"/>
              </a:ext>
            </a:extLst>
          </p:cNvPr>
          <p:cNvSpPr/>
          <p:nvPr/>
        </p:nvSpPr>
        <p:spPr>
          <a:xfrm>
            <a:off x="6412402" y="2020650"/>
            <a:ext cx="5411843" cy="406017"/>
          </a:xfrm>
          <a:prstGeom prst="roundRect">
            <a:avLst>
              <a:gd name="adj" fmla="val 0"/>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is it?</a:t>
            </a:r>
          </a:p>
        </p:txBody>
      </p:sp>
      <p:sp>
        <p:nvSpPr>
          <p:cNvPr id="18" name="Rounded Rectangle 6">
            <a:extLst>
              <a:ext uri="{FF2B5EF4-FFF2-40B4-BE49-F238E27FC236}">
                <a16:creationId xmlns:a16="http://schemas.microsoft.com/office/drawing/2014/main" id="{5F9D1244-9D78-8BAC-BC58-B7CB40682C01}"/>
              </a:ext>
            </a:extLst>
          </p:cNvPr>
          <p:cNvSpPr/>
          <p:nvPr/>
        </p:nvSpPr>
        <p:spPr>
          <a:xfrm>
            <a:off x="6412403" y="2416646"/>
            <a:ext cx="5411841" cy="990657"/>
          </a:xfrm>
          <a:prstGeom prst="roundRect">
            <a:avLst>
              <a:gd name="adj" fmla="val 0"/>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r>
              <a:rPr lang="en-US" sz="1600" dirty="0">
                <a:solidFill>
                  <a:sysClr val="windowText" lastClr="000000"/>
                </a:solidFill>
              </a:rPr>
              <a:t>The HPV vaccine helps people protect against human papillomavirus (HPV). Some types of HPV increase the risk of certain types of cancer. </a:t>
            </a:r>
          </a:p>
        </p:txBody>
      </p:sp>
      <p:sp>
        <p:nvSpPr>
          <p:cNvPr id="22" name="Rounded Rectangle 5">
            <a:extLst>
              <a:ext uri="{FF2B5EF4-FFF2-40B4-BE49-F238E27FC236}">
                <a16:creationId xmlns:a16="http://schemas.microsoft.com/office/drawing/2014/main" id="{42FDBC2D-36D4-3F15-DECA-18ADA40E7911}"/>
              </a:ext>
            </a:extLst>
          </p:cNvPr>
          <p:cNvSpPr/>
          <p:nvPr/>
        </p:nvSpPr>
        <p:spPr>
          <a:xfrm>
            <a:off x="6412401" y="3489489"/>
            <a:ext cx="5411843" cy="406017"/>
          </a:xfrm>
          <a:prstGeom prst="roundRect">
            <a:avLst>
              <a:gd name="adj" fmla="val 0"/>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do we need to know?</a:t>
            </a:r>
          </a:p>
        </p:txBody>
      </p:sp>
      <p:sp>
        <p:nvSpPr>
          <p:cNvPr id="21" name="Rounded Rectangle 6">
            <a:extLst>
              <a:ext uri="{FF2B5EF4-FFF2-40B4-BE49-F238E27FC236}">
                <a16:creationId xmlns:a16="http://schemas.microsoft.com/office/drawing/2014/main" id="{B5A293FA-B8DD-FB61-3AEC-A97B9FD2601F}"/>
              </a:ext>
            </a:extLst>
          </p:cNvPr>
          <p:cNvSpPr/>
          <p:nvPr/>
        </p:nvSpPr>
        <p:spPr>
          <a:xfrm>
            <a:off x="6412402" y="3885485"/>
            <a:ext cx="5411841" cy="2365412"/>
          </a:xfrm>
          <a:prstGeom prst="roundRect">
            <a:avLst>
              <a:gd name="adj" fmla="val 0"/>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tIns="144000" rtlCol="0" anchor="ctr"/>
          <a:lstStyle/>
          <a:p>
            <a:pPr marL="285750" indent="-285750">
              <a:spcBef>
                <a:spcPts val="600"/>
              </a:spcBef>
              <a:buFont typeface="Arial" panose="020B0604020202020204" pitchFamily="34" charset="0"/>
              <a:buChar char="•"/>
            </a:pPr>
            <a:r>
              <a:rPr lang="en-GB" sz="1600" i="0" dirty="0">
                <a:solidFill>
                  <a:srgbClr val="121212"/>
                </a:solidFill>
                <a:effectLst/>
                <a:ea typeface="Verdana" panose="020B0604030504040204" pitchFamily="34" charset="0"/>
                <a:cs typeface="Verdana" panose="020B0604030504040204" pitchFamily="34" charset="0"/>
              </a:rPr>
              <a:t>All children aged 12 to 13 are offered the HPV vaccine. Most children will receive the vaccine in schools. Others who are at higher risk of HPV may receive it in a sexual health or HIV clinic.</a:t>
            </a:r>
          </a:p>
          <a:p>
            <a:pPr marL="285750" indent="-285750">
              <a:spcBef>
                <a:spcPts val="600"/>
              </a:spcBef>
              <a:buFont typeface="Arial" panose="020B0604020202020204" pitchFamily="34" charset="0"/>
              <a:buChar char="•"/>
            </a:pPr>
            <a:r>
              <a:rPr lang="en-GB" sz="1600" i="0" dirty="0">
                <a:solidFill>
                  <a:srgbClr val="121212"/>
                </a:solidFill>
                <a:effectLst/>
                <a:ea typeface="Verdana" panose="020B0604030504040204" pitchFamily="34" charset="0"/>
                <a:cs typeface="Verdana" panose="020B0604030504040204" pitchFamily="34" charset="0"/>
              </a:rPr>
              <a:t>The </a:t>
            </a:r>
            <a:r>
              <a:rPr lang="en-GB" sz="1600" dirty="0">
                <a:solidFill>
                  <a:srgbClr val="121212"/>
                </a:solidFill>
                <a:ea typeface="Verdana" panose="020B0604030504040204" pitchFamily="34" charset="0"/>
                <a:cs typeface="Verdana" panose="020B0604030504040204" pitchFamily="34" charset="0"/>
              </a:rPr>
              <a:t>vaccine is effective: it has been shown to reduce cervical cancer rates by almost 90% in women. </a:t>
            </a:r>
          </a:p>
          <a:p>
            <a:pPr marL="285750" indent="-285750">
              <a:spcBef>
                <a:spcPts val="600"/>
              </a:spcBef>
              <a:buFont typeface="Arial" panose="020B0604020202020204" pitchFamily="34" charset="0"/>
              <a:buChar char="•"/>
            </a:pPr>
            <a:r>
              <a:rPr lang="en-GB" sz="1600" dirty="0">
                <a:solidFill>
                  <a:srgbClr val="121212"/>
                </a:solidFill>
                <a:ea typeface="Verdana" panose="020B0604030504040204" pitchFamily="34" charset="0"/>
                <a:cs typeface="Verdana" panose="020B0604030504040204" pitchFamily="34" charset="0"/>
              </a:rPr>
              <a:t>Not all parents consent for their child to have the vaccine.</a:t>
            </a:r>
            <a:endParaRPr lang="en-GB" sz="1600" i="0" dirty="0">
              <a:solidFill>
                <a:srgbClr val="121212"/>
              </a:solidFill>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538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C0216-70DD-3BD3-D3A3-D6FDB33DE61A}"/>
            </a:ext>
          </a:extLst>
        </p:cNvPr>
        <p:cNvGrpSpPr/>
        <p:nvPr/>
      </p:nvGrpSpPr>
      <p:grpSpPr>
        <a:xfrm>
          <a:off x="0" y="0"/>
          <a:ext cx="0" cy="0"/>
          <a:chOff x="0" y="0"/>
          <a:chExt cx="0" cy="0"/>
        </a:xfrm>
      </p:grpSpPr>
      <p:sp>
        <p:nvSpPr>
          <p:cNvPr id="17" name="Rounded Rectangle 16">
            <a:extLst>
              <a:ext uri="{FF2B5EF4-FFF2-40B4-BE49-F238E27FC236}">
                <a16:creationId xmlns:a16="http://schemas.microsoft.com/office/drawing/2014/main" id="{522C40D9-F3F1-BCC0-B540-D77BEA3F7F01}"/>
              </a:ext>
            </a:extLst>
          </p:cNvPr>
          <p:cNvSpPr/>
          <p:nvPr/>
        </p:nvSpPr>
        <p:spPr>
          <a:xfrm>
            <a:off x="9239003" y="0"/>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a:t>
            </a:r>
          </a:p>
        </p:txBody>
      </p:sp>
      <p:sp>
        <p:nvSpPr>
          <p:cNvPr id="2" name="Title 2">
            <a:extLst>
              <a:ext uri="{FF2B5EF4-FFF2-40B4-BE49-F238E27FC236}">
                <a16:creationId xmlns:a16="http://schemas.microsoft.com/office/drawing/2014/main" id="{09DF4D1D-6E1A-22ED-6F48-4F679ABD307E}"/>
              </a:ext>
            </a:extLst>
          </p:cNvPr>
          <p:cNvSpPr txBox="1">
            <a:spLocks noGrp="1"/>
          </p:cNvSpPr>
          <p:nvPr>
            <p:ph type="title" idx="4294967295"/>
          </p:nvPr>
        </p:nvSpPr>
        <p:spPr>
          <a:xfrm>
            <a:off x="318217" y="308685"/>
            <a:ext cx="11953293" cy="61289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lt1"/>
                </a:solidFill>
                <a:effectLst/>
                <a:uLnTx/>
                <a:uFillTx/>
                <a:latin typeface="+mn-lt"/>
                <a:ea typeface="+mn-ea"/>
                <a:cs typeface="+mn-cs"/>
              </a:rPr>
              <a:t>Preventing sickness, not just treating it</a:t>
            </a:r>
          </a:p>
        </p:txBody>
      </p:sp>
      <p:sp>
        <p:nvSpPr>
          <p:cNvPr id="4" name="Rectangle 3">
            <a:extLst>
              <a:ext uri="{FF2B5EF4-FFF2-40B4-BE49-F238E27FC236}">
                <a16:creationId xmlns:a16="http://schemas.microsoft.com/office/drawing/2014/main" id="{AFB30595-E637-252D-99E4-6145B0CB6B3C}"/>
              </a:ext>
            </a:extLst>
          </p:cNvPr>
          <p:cNvSpPr/>
          <p:nvPr/>
        </p:nvSpPr>
        <p:spPr>
          <a:xfrm>
            <a:off x="391106" y="1050154"/>
            <a:ext cx="11443634" cy="627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Here are some different ways that the NHS helps to prevent sickness… </a:t>
            </a:r>
          </a:p>
        </p:txBody>
      </p:sp>
      <p:sp>
        <p:nvSpPr>
          <p:cNvPr id="15" name="TextBox 14">
            <a:extLst>
              <a:ext uri="{FF2B5EF4-FFF2-40B4-BE49-F238E27FC236}">
                <a16:creationId xmlns:a16="http://schemas.microsoft.com/office/drawing/2014/main" id="{260B8C50-B375-FF42-0E90-24782DAD913B}"/>
              </a:ext>
            </a:extLst>
          </p:cNvPr>
          <p:cNvSpPr txBox="1"/>
          <p:nvPr/>
        </p:nvSpPr>
        <p:spPr>
          <a:xfrm>
            <a:off x="3544081" y="1720296"/>
            <a:ext cx="5244332" cy="452314"/>
          </a:xfrm>
          <a:prstGeom prst="rect">
            <a:avLst/>
          </a:prstGeom>
          <a:noFill/>
        </p:spPr>
        <p:txBody>
          <a:bodyPr wrap="square" lIns="0" tIns="0" rIns="0" bIns="0" rtlCol="0" anchor="ctr">
            <a:noAutofit/>
          </a:bodyPr>
          <a:lstStyle/>
          <a:p>
            <a:pPr algn="ctr"/>
            <a:r>
              <a:rPr lang="en-US" b="1" dirty="0">
                <a:solidFill>
                  <a:schemeClr val="tx1"/>
                </a:solidFill>
              </a:rPr>
              <a:t>Weight loss </a:t>
            </a:r>
            <a:r>
              <a:rPr lang="en-US" b="1" dirty="0"/>
              <a:t>jabs</a:t>
            </a:r>
            <a:r>
              <a:rPr lang="en-US" b="1" dirty="0">
                <a:solidFill>
                  <a:schemeClr val="tx1"/>
                </a:solidFill>
              </a:rPr>
              <a:t> (e.g. </a:t>
            </a:r>
            <a:r>
              <a:rPr lang="en-US" b="1" dirty="0" err="1">
                <a:solidFill>
                  <a:schemeClr val="tx1"/>
                </a:solidFill>
              </a:rPr>
              <a:t>Wegovy</a:t>
            </a:r>
            <a:r>
              <a:rPr lang="en-US" b="1" dirty="0">
                <a:solidFill>
                  <a:schemeClr val="tx1"/>
                </a:solidFill>
              </a:rPr>
              <a:t>)</a:t>
            </a:r>
          </a:p>
        </p:txBody>
      </p:sp>
      <p:sp>
        <p:nvSpPr>
          <p:cNvPr id="10" name="Rounded Rectangle 9">
            <a:extLst>
              <a:ext uri="{FF2B5EF4-FFF2-40B4-BE49-F238E27FC236}">
                <a16:creationId xmlns:a16="http://schemas.microsoft.com/office/drawing/2014/main" id="{3952C968-10F1-F6FF-034C-93E13B0D2B54}"/>
              </a:ext>
            </a:extLst>
          </p:cNvPr>
          <p:cNvSpPr/>
          <p:nvPr/>
        </p:nvSpPr>
        <p:spPr>
          <a:xfrm>
            <a:off x="3132939" y="2172806"/>
            <a:ext cx="6072872" cy="406017"/>
          </a:xfrm>
          <a:prstGeom prst="roundRect">
            <a:avLst>
              <a:gd name="adj" fmla="val 0"/>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What is it?</a:t>
            </a:r>
          </a:p>
        </p:txBody>
      </p:sp>
      <p:sp>
        <p:nvSpPr>
          <p:cNvPr id="11" name="Rounded Rectangle 10">
            <a:extLst>
              <a:ext uri="{FF2B5EF4-FFF2-40B4-BE49-F238E27FC236}">
                <a16:creationId xmlns:a16="http://schemas.microsoft.com/office/drawing/2014/main" id="{AED728FF-9E27-8F26-5284-612DDBBD23B3}"/>
              </a:ext>
            </a:extLst>
          </p:cNvPr>
          <p:cNvSpPr/>
          <p:nvPr/>
        </p:nvSpPr>
        <p:spPr>
          <a:xfrm>
            <a:off x="3132938" y="2573743"/>
            <a:ext cx="6069509" cy="1043567"/>
          </a:xfrm>
          <a:prstGeom prst="roundRect">
            <a:avLst>
              <a:gd name="adj" fmla="val 0"/>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lIns="180000" rtlCol="0" anchor="ctr"/>
          <a:lstStyle/>
          <a:p>
            <a:r>
              <a:rPr lang="en-US" sz="1600" dirty="0">
                <a:solidFill>
                  <a:sysClr val="windowText" lastClr="000000"/>
                </a:solidFill>
                <a:ea typeface="Verdana" panose="020B0604030504040204" pitchFamily="34" charset="0"/>
                <a:cs typeface="Verdana" panose="020B0604030504040204" pitchFamily="34" charset="0"/>
              </a:rPr>
              <a:t>A weight loss medication that works by making you feel fuller and less hungry. It is prescribed by healthcare professionals if diet and exercise have not helped someone lose weight. </a:t>
            </a:r>
            <a:endParaRPr lang="en-US" sz="1600" dirty="0">
              <a:solidFill>
                <a:sysClr val="windowText" lastClr="000000"/>
              </a:solidFill>
            </a:endParaRPr>
          </a:p>
        </p:txBody>
      </p:sp>
      <p:sp>
        <p:nvSpPr>
          <p:cNvPr id="13" name="Rounded Rectangle 12">
            <a:extLst>
              <a:ext uri="{FF2B5EF4-FFF2-40B4-BE49-F238E27FC236}">
                <a16:creationId xmlns:a16="http://schemas.microsoft.com/office/drawing/2014/main" id="{1051B17B-092D-A22D-F38B-0EE9E49829B6}"/>
              </a:ext>
            </a:extLst>
          </p:cNvPr>
          <p:cNvSpPr/>
          <p:nvPr/>
        </p:nvSpPr>
        <p:spPr>
          <a:xfrm>
            <a:off x="3132938" y="3728670"/>
            <a:ext cx="6072872" cy="406016"/>
          </a:xfrm>
          <a:prstGeom prst="roundRect">
            <a:avLst>
              <a:gd name="adj" fmla="val 0"/>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What do we need to know?</a:t>
            </a:r>
          </a:p>
        </p:txBody>
      </p:sp>
      <p:sp>
        <p:nvSpPr>
          <p:cNvPr id="12" name="Rounded Rectangle 11">
            <a:extLst>
              <a:ext uri="{FF2B5EF4-FFF2-40B4-BE49-F238E27FC236}">
                <a16:creationId xmlns:a16="http://schemas.microsoft.com/office/drawing/2014/main" id="{36FE22B4-B666-2A3B-50C8-987726983668}"/>
              </a:ext>
            </a:extLst>
          </p:cNvPr>
          <p:cNvSpPr/>
          <p:nvPr/>
        </p:nvSpPr>
        <p:spPr>
          <a:xfrm>
            <a:off x="3132938" y="4133622"/>
            <a:ext cx="6069509" cy="2080518"/>
          </a:xfrm>
          <a:prstGeom prst="roundRect">
            <a:avLst>
              <a:gd name="adj" fmla="val 150"/>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tIns="0" rtlCol="0" anchor="ctr"/>
          <a:lstStyle/>
          <a:p>
            <a:pPr marL="285750" indent="-285750">
              <a:spcBef>
                <a:spcPts val="600"/>
              </a:spcBef>
              <a:buFont typeface="Arial" panose="020B0604020202020204" pitchFamily="34" charset="0"/>
              <a:buChar char="•"/>
            </a:pPr>
            <a:r>
              <a:rPr lang="en-GB" sz="1600" dirty="0">
                <a:solidFill>
                  <a:srgbClr val="121212"/>
                </a:solidFill>
                <a:ea typeface="Verdana" panose="020B0604030504040204" pitchFamily="34" charset="0"/>
                <a:cs typeface="Verdana" panose="020B0604030504040204" pitchFamily="34" charset="0"/>
              </a:rPr>
              <a:t>It is very effective.</a:t>
            </a:r>
          </a:p>
          <a:p>
            <a:pPr marL="285750" indent="-285750">
              <a:spcBef>
                <a:spcPts val="600"/>
              </a:spcBef>
              <a:buFont typeface="Arial" panose="020B0604020202020204" pitchFamily="34" charset="0"/>
              <a:buChar char="•"/>
            </a:pPr>
            <a:r>
              <a:rPr lang="en-GB" sz="1600" dirty="0">
                <a:solidFill>
                  <a:srgbClr val="121212"/>
                </a:solidFill>
                <a:ea typeface="Verdana" panose="020B0604030504040204" pitchFamily="34" charset="0"/>
                <a:cs typeface="Verdana" panose="020B0604030504040204" pitchFamily="34" charset="0"/>
              </a:rPr>
              <a:t>By helping people lose weight, it can prevent illness: obesity can cause cancer, Type 2 diabetes and other conditions. </a:t>
            </a:r>
            <a:endParaRPr lang="en-GB" sz="1600" i="0" dirty="0">
              <a:solidFill>
                <a:srgbClr val="121212"/>
              </a:solidFill>
              <a:effectLst/>
              <a:ea typeface="Verdana" panose="020B0604030504040204" pitchFamily="34" charset="0"/>
              <a:cs typeface="Verdana" panose="020B0604030504040204" pitchFamily="34" charset="0"/>
            </a:endParaRPr>
          </a:p>
          <a:p>
            <a:pPr marL="285750" indent="-285750">
              <a:spcBef>
                <a:spcPts val="600"/>
              </a:spcBef>
              <a:buFont typeface="Arial" panose="020B0604020202020204" pitchFamily="34" charset="0"/>
              <a:buChar char="•"/>
            </a:pPr>
            <a:r>
              <a:rPr lang="en-GB" sz="1600" dirty="0">
                <a:solidFill>
                  <a:srgbClr val="121212"/>
                </a:solidFill>
                <a:ea typeface="Verdana" panose="020B0604030504040204" pitchFamily="34" charset="0"/>
                <a:cs typeface="Verdana" panose="020B0604030504040204" pitchFamily="34" charset="0"/>
              </a:rPr>
              <a:t>It is</a:t>
            </a:r>
            <a:r>
              <a:rPr lang="en-GB" sz="1600" i="0" dirty="0">
                <a:solidFill>
                  <a:srgbClr val="121212"/>
                </a:solidFill>
                <a:effectLst/>
                <a:ea typeface="Verdana" panose="020B0604030504040204" pitchFamily="34" charset="0"/>
                <a:cs typeface="Verdana" panose="020B0604030504040204" pitchFamily="34" charset="0"/>
              </a:rPr>
              <a:t> expensive, but </a:t>
            </a:r>
            <a:r>
              <a:rPr lang="en-GB" sz="1600" dirty="0">
                <a:solidFill>
                  <a:srgbClr val="121212"/>
                </a:solidFill>
                <a:ea typeface="Verdana" panose="020B0604030504040204" pitchFamily="34" charset="0"/>
                <a:cs typeface="Verdana" panose="020B0604030504040204" pitchFamily="34" charset="0"/>
              </a:rPr>
              <a:t>obesity is expensive for the NHS.</a:t>
            </a:r>
          </a:p>
          <a:p>
            <a:pPr marL="285750" indent="-285750">
              <a:spcBef>
                <a:spcPts val="600"/>
              </a:spcBef>
              <a:buFont typeface="Arial" panose="020B0604020202020204" pitchFamily="34" charset="0"/>
              <a:buChar char="•"/>
            </a:pPr>
            <a:r>
              <a:rPr lang="en-GB" sz="1600" i="0" dirty="0">
                <a:solidFill>
                  <a:srgbClr val="121212"/>
                </a:solidFill>
                <a:effectLst/>
                <a:ea typeface="Verdana" panose="020B0604030504040204" pitchFamily="34" charset="0"/>
                <a:cs typeface="Verdana" panose="020B0604030504040204" pitchFamily="34" charset="0"/>
              </a:rPr>
              <a:t>Some say it has benefits beyond weight loss, e.g. helping people back to work.</a:t>
            </a:r>
          </a:p>
        </p:txBody>
      </p:sp>
    </p:spTree>
    <p:extLst>
      <p:ext uri="{BB962C8B-B14F-4D97-AF65-F5344CB8AC3E}">
        <p14:creationId xmlns:p14="http://schemas.microsoft.com/office/powerpoint/2010/main" val="301168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319B1-4F97-2EFE-30D3-7850D894760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6FE5D9C-670C-E409-0CFE-07D975F854E2}"/>
              </a:ext>
            </a:extLst>
          </p:cNvPr>
          <p:cNvSpPr>
            <a:spLocks noGrp="1"/>
          </p:cNvSpPr>
          <p:nvPr>
            <p:ph type="title" idx="4294967295"/>
          </p:nvPr>
        </p:nvSpPr>
        <p:spPr>
          <a:xfrm>
            <a:off x="892175" y="1917700"/>
            <a:ext cx="5684838" cy="15652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a:ln>
                  <a:noFill/>
                </a:ln>
                <a:solidFill>
                  <a:schemeClr val="tx1"/>
                </a:solidFill>
                <a:effectLst/>
                <a:uLnTx/>
                <a:uFillTx/>
                <a:latin typeface="+mn-lt"/>
                <a:ea typeface="+mn-ea"/>
                <a:cs typeface="+mn-cs"/>
              </a:rPr>
              <a:t>Thank you for taking part</a:t>
            </a:r>
          </a:p>
        </p:txBody>
      </p:sp>
      <p:sp>
        <p:nvSpPr>
          <p:cNvPr id="3" name="Text Placeholder 2">
            <a:extLst>
              <a:ext uri="{FF2B5EF4-FFF2-40B4-BE49-F238E27FC236}">
                <a16:creationId xmlns:a16="http://schemas.microsoft.com/office/drawing/2014/main" id="{3C5F31CD-98FA-2F7C-C390-72579092A586}"/>
              </a:ext>
            </a:extLst>
          </p:cNvPr>
          <p:cNvSpPr>
            <a:spLocks noGrp="1"/>
          </p:cNvSpPr>
          <p:nvPr>
            <p:ph type="body" sz="quarter" idx="13"/>
          </p:nvPr>
        </p:nvSpPr>
        <p:spPr/>
        <p:txBody>
          <a:bodyPr/>
          <a:lstStyle/>
          <a:p>
            <a:r>
              <a:rPr lang="en-GB"/>
              <a:t>We really appreciate your contribution</a:t>
            </a:r>
          </a:p>
        </p:txBody>
      </p:sp>
    </p:spTree>
    <p:extLst>
      <p:ext uri="{BB962C8B-B14F-4D97-AF65-F5344CB8AC3E}">
        <p14:creationId xmlns:p14="http://schemas.microsoft.com/office/powerpoint/2010/main" val="201144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2182E-17D9-1B95-4863-85DB499CE5D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D01B99F-2AF7-0559-C805-8354AA875A8C}"/>
              </a:ext>
            </a:extLst>
          </p:cNvPr>
          <p:cNvSpPr txBox="1"/>
          <p:nvPr/>
        </p:nvSpPr>
        <p:spPr>
          <a:xfrm>
            <a:off x="699186" y="977895"/>
            <a:ext cx="10793627" cy="4955203"/>
          </a:xfrm>
          <a:prstGeom prst="rect">
            <a:avLst/>
          </a:prstGeom>
          <a:noFill/>
        </p:spPr>
        <p:txBody>
          <a:bodyPr wrap="square">
            <a:spAutoFit/>
          </a:bodyPr>
          <a:lstStyle/>
          <a:p>
            <a:r>
              <a:rPr lang="en-GB" sz="2800" b="0" i="0" dirty="0">
                <a:solidFill>
                  <a:srgbClr val="212B32"/>
                </a:solidFill>
                <a:effectLst/>
                <a:latin typeface="ARIAL" panose="020B0604020202020204" pitchFamily="34" charset="0"/>
              </a:rPr>
              <a:t>The NHS has been there for us for over 76 years. But to make sure it’s here for the next 76 years, doing all it can to support the health of everyone, we need your help.</a:t>
            </a:r>
          </a:p>
          <a:p>
            <a:endParaRPr lang="en-GB" sz="2800" dirty="0">
              <a:solidFill>
                <a:srgbClr val="212B32"/>
              </a:solidFill>
              <a:latin typeface="ARIAL" panose="020B0604020202020204" pitchFamily="34" charset="0"/>
            </a:endParaRPr>
          </a:p>
          <a:p>
            <a:r>
              <a:rPr lang="en-GB" sz="2800" b="0" i="0" dirty="0">
                <a:solidFill>
                  <a:srgbClr val="212B32"/>
                </a:solidFill>
                <a:effectLst/>
                <a:latin typeface="ARIAL" panose="020B0604020202020204" pitchFamily="34" charset="0"/>
              </a:rPr>
              <a:t>NHS England have launched Change NHS to hear your views, experiences, and ideas which will shape a new 10 Year Health Plan for England. </a:t>
            </a:r>
          </a:p>
          <a:p>
            <a:endParaRPr lang="en-GB" sz="2800" dirty="0">
              <a:solidFill>
                <a:srgbClr val="212B32"/>
              </a:solidFill>
              <a:latin typeface="ARIAL" panose="020B0604020202020204" pitchFamily="34" charset="0"/>
            </a:endParaRPr>
          </a:p>
          <a:p>
            <a:r>
              <a:rPr lang="en-GB" sz="2800" dirty="0">
                <a:solidFill>
                  <a:srgbClr val="212B32"/>
                </a:solidFill>
                <a:latin typeface="ARIAL" panose="020B0604020202020204" pitchFamily="34" charset="0"/>
              </a:rPr>
              <a:t>They are asking for feedback from our area by </a:t>
            </a:r>
            <a:r>
              <a:rPr lang="en-GB" sz="2800" b="1" dirty="0">
                <a:solidFill>
                  <a:srgbClr val="212B32"/>
                </a:solidFill>
                <a:latin typeface="ARIAL" panose="020B0604020202020204" pitchFamily="34" charset="0"/>
              </a:rPr>
              <a:t>Thursday 13</a:t>
            </a:r>
            <a:r>
              <a:rPr lang="en-GB" sz="2800" b="1" baseline="30000" dirty="0">
                <a:solidFill>
                  <a:srgbClr val="212B32"/>
                </a:solidFill>
                <a:latin typeface="ARIAL" panose="020B0604020202020204" pitchFamily="34" charset="0"/>
              </a:rPr>
              <a:t>th</a:t>
            </a:r>
            <a:r>
              <a:rPr lang="en-GB" sz="2800" b="1" dirty="0">
                <a:solidFill>
                  <a:srgbClr val="212B32"/>
                </a:solidFill>
                <a:latin typeface="ARIAL" panose="020B0604020202020204" pitchFamily="34" charset="0"/>
              </a:rPr>
              <a:t> February 2025.</a:t>
            </a:r>
          </a:p>
          <a:p>
            <a:endParaRPr lang="en-GB" dirty="0">
              <a:solidFill>
                <a:srgbClr val="212B32"/>
              </a:solidFill>
              <a:latin typeface="ARIAL" panose="020B0604020202020204" pitchFamily="34" charset="0"/>
            </a:endParaRPr>
          </a:p>
          <a:p>
            <a:endParaRPr lang="en-GB" dirty="0"/>
          </a:p>
        </p:txBody>
      </p:sp>
    </p:spTree>
    <p:extLst>
      <p:ext uri="{BB962C8B-B14F-4D97-AF65-F5344CB8AC3E}">
        <p14:creationId xmlns:p14="http://schemas.microsoft.com/office/powerpoint/2010/main" val="321773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17EDE61-0D78-5136-50FE-C6A421F1128D}"/>
              </a:ext>
            </a:extLst>
          </p:cNvPr>
          <p:cNvSpPr/>
          <p:nvPr/>
        </p:nvSpPr>
        <p:spPr>
          <a:xfrm>
            <a:off x="9239003" y="0"/>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 </a:t>
            </a:r>
          </a:p>
        </p:txBody>
      </p:sp>
      <p:sp>
        <p:nvSpPr>
          <p:cNvPr id="3" name="Title 2">
            <a:extLst>
              <a:ext uri="{FF2B5EF4-FFF2-40B4-BE49-F238E27FC236}">
                <a16:creationId xmlns:a16="http://schemas.microsoft.com/office/drawing/2014/main" id="{E2C1AAED-42B6-9207-7EF9-5D54554C6877}"/>
              </a:ext>
            </a:extLst>
          </p:cNvPr>
          <p:cNvSpPr>
            <a:spLocks noGrp="1"/>
          </p:cNvSpPr>
          <p:nvPr>
            <p:ph type="title"/>
          </p:nvPr>
        </p:nvSpPr>
        <p:spPr>
          <a:xfrm>
            <a:off x="432000" y="393203"/>
            <a:ext cx="8696295" cy="949382"/>
          </a:xfrm>
        </p:spPr>
        <p:txBody>
          <a:bodyPr>
            <a:normAutofit/>
          </a:bodyPr>
          <a:lstStyle/>
          <a:p>
            <a:r>
              <a:rPr lang="en-GB" dirty="0"/>
              <a:t>The 10 Year Health Plan will be built around 3 shifts:</a:t>
            </a:r>
            <a:br>
              <a:rPr lang="en-GB" dirty="0"/>
            </a:br>
            <a:endParaRPr lang="en-GB" dirty="0"/>
          </a:p>
        </p:txBody>
      </p:sp>
      <p:sp>
        <p:nvSpPr>
          <p:cNvPr id="24" name="Text Placeholder 2">
            <a:extLst>
              <a:ext uri="{FF2B5EF4-FFF2-40B4-BE49-F238E27FC236}">
                <a16:creationId xmlns:a16="http://schemas.microsoft.com/office/drawing/2014/main" id="{8852A0C3-A54A-B9E9-8640-58A32DB6037E}"/>
              </a:ext>
            </a:extLst>
          </p:cNvPr>
          <p:cNvSpPr>
            <a:spLocks noGrp="1"/>
          </p:cNvSpPr>
          <p:nvPr>
            <p:ph type="body" sz="quarter" idx="13"/>
          </p:nvPr>
        </p:nvSpPr>
        <p:spPr>
          <a:xfrm>
            <a:off x="432000" y="808897"/>
            <a:ext cx="11012644" cy="577927"/>
          </a:xfrm>
        </p:spPr>
        <p:txBody>
          <a:bodyPr/>
          <a:lstStyle/>
          <a:p>
            <a:r>
              <a:rPr lang="en-GB" dirty="0"/>
              <a:t>These changes will be the focus of our conversation today </a:t>
            </a:r>
          </a:p>
          <a:p>
            <a:endParaRPr lang="en-GB" dirty="0"/>
          </a:p>
        </p:txBody>
      </p:sp>
      <p:sp>
        <p:nvSpPr>
          <p:cNvPr id="15" name="TextBox 14">
            <a:extLst>
              <a:ext uri="{FF2B5EF4-FFF2-40B4-BE49-F238E27FC236}">
                <a16:creationId xmlns:a16="http://schemas.microsoft.com/office/drawing/2014/main" id="{E6ECE44B-69A6-749D-458D-5DF9ACE09E5C}"/>
              </a:ext>
            </a:extLst>
          </p:cNvPr>
          <p:cNvSpPr txBox="1"/>
          <p:nvPr/>
        </p:nvSpPr>
        <p:spPr>
          <a:xfrm>
            <a:off x="502274" y="1280228"/>
            <a:ext cx="3600000" cy="720000"/>
          </a:xfrm>
          <a:prstGeom prst="rect">
            <a:avLst/>
          </a:prstGeom>
          <a:solidFill>
            <a:schemeClr val="accent1"/>
          </a:solidFill>
        </p:spPr>
        <p:txBody>
          <a:bodyPr wrap="square" anchor="ctr">
            <a:noAutofit/>
          </a:bodyPr>
          <a:lstStyle/>
          <a:p>
            <a:pPr marL="0" marR="0" lvl="0" indent="0" algn="ctr" defTabSz="914400" rtl="0" eaLnBrk="1" fontAlgn="auto" latinLnBrk="0" hangingPunct="1">
              <a:lnSpc>
                <a:spcPct val="114000"/>
              </a:lnSpc>
              <a:spcBef>
                <a:spcPts val="0"/>
              </a:spcBef>
              <a:spcAft>
                <a:spcPts val="12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Moving more care from hospitals to communities</a:t>
            </a:r>
          </a:p>
        </p:txBody>
      </p:sp>
      <p:sp>
        <p:nvSpPr>
          <p:cNvPr id="18" name="TextBox 17">
            <a:extLst>
              <a:ext uri="{FF2B5EF4-FFF2-40B4-BE49-F238E27FC236}">
                <a16:creationId xmlns:a16="http://schemas.microsoft.com/office/drawing/2014/main" id="{5A7681D2-73CE-4027-36B7-AFF994E20F75}"/>
              </a:ext>
            </a:extLst>
          </p:cNvPr>
          <p:cNvSpPr txBox="1"/>
          <p:nvPr/>
        </p:nvSpPr>
        <p:spPr>
          <a:xfrm>
            <a:off x="502274" y="2000228"/>
            <a:ext cx="3600000" cy="1250048"/>
          </a:xfrm>
          <a:prstGeom prst="rect">
            <a:avLst/>
          </a:prstGeom>
          <a:solidFill>
            <a:schemeClr val="accent1">
              <a:lumMod val="20000"/>
              <a:lumOff val="80000"/>
            </a:schemeClr>
          </a:solidFill>
        </p:spPr>
        <p:txBody>
          <a:bodyPr wrap="square" lIns="180000" anchor="ctr">
            <a:noAutofit/>
          </a:bodyPr>
          <a:lstStyle/>
          <a:p>
            <a:pPr marL="0" marR="0" lvl="0" indent="0" defTabSz="914400" rtl="0" eaLnBrk="1" fontAlgn="auto" latinLnBrk="0" hangingPunct="1">
              <a:lnSpc>
                <a:spcPct val="114000"/>
              </a:lnSpc>
              <a:spcBef>
                <a:spcPts val="0"/>
              </a:spcBef>
              <a:spcAft>
                <a:spcPts val="1200"/>
              </a:spcAft>
              <a:buClrTx/>
              <a:buSzTx/>
              <a:buFontTx/>
              <a:buNone/>
              <a:tabLst/>
              <a:defRPr/>
            </a:pPr>
            <a:r>
              <a:rPr kumimoji="0" lang="en-GB" b="0" u="none" strike="noStrike" kern="1200" cap="none" spc="0" normalizeH="0" baseline="0" noProof="0" dirty="0">
                <a:ln>
                  <a:noFill/>
                </a:ln>
                <a:solidFill>
                  <a:srgbClr val="0B0C0C"/>
                </a:solidFill>
                <a:effectLst/>
                <a:uLnTx/>
                <a:uFillTx/>
                <a:latin typeface="Arial" panose="020B0604020202020204"/>
                <a:ea typeface="+mn-ea"/>
                <a:cs typeface="+mn-cs"/>
              </a:rPr>
              <a:t>Moving care from hospitals into homes, closer to the places people live and their community.</a:t>
            </a:r>
          </a:p>
        </p:txBody>
      </p:sp>
      <p:pic>
        <p:nvPicPr>
          <p:cNvPr id="22" name="Picture 21" descr="A nurse showing a patient a medicine">
            <a:extLst>
              <a:ext uri="{FF2B5EF4-FFF2-40B4-BE49-F238E27FC236}">
                <a16:creationId xmlns:a16="http://schemas.microsoft.com/office/drawing/2014/main" id="{C3548C77-BC8D-DDE1-C8A8-38E62A23BAD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2274" y="3436893"/>
            <a:ext cx="3600000" cy="23112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0CBC32A-D40F-3EA7-2D16-ECC618FF8CAE}"/>
              </a:ext>
            </a:extLst>
          </p:cNvPr>
          <p:cNvSpPr txBox="1"/>
          <p:nvPr/>
        </p:nvSpPr>
        <p:spPr>
          <a:xfrm>
            <a:off x="4378954" y="1280228"/>
            <a:ext cx="3600000" cy="720000"/>
          </a:xfrm>
          <a:prstGeom prst="rect">
            <a:avLst/>
          </a:prstGeom>
          <a:solidFill>
            <a:schemeClr val="bg2"/>
          </a:solidFill>
        </p:spPr>
        <p:txBody>
          <a:bodyPr wrap="square" anchor="ctr">
            <a:noAutofit/>
          </a:bodyPr>
          <a:lstStyle/>
          <a:p>
            <a:pPr marL="0" marR="0" lvl="0" indent="0" algn="ctr" defTabSz="914400" rtl="0" eaLnBrk="1" fontAlgn="auto" latinLnBrk="0" hangingPunct="1">
              <a:lnSpc>
                <a:spcPct val="114000"/>
              </a:lnSpc>
              <a:spcBef>
                <a:spcPts val="0"/>
              </a:spcBef>
              <a:spcAft>
                <a:spcPts val="12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Making better                                   use of technology</a:t>
            </a:r>
          </a:p>
        </p:txBody>
      </p:sp>
      <p:sp>
        <p:nvSpPr>
          <p:cNvPr id="19" name="TextBox 18">
            <a:extLst>
              <a:ext uri="{FF2B5EF4-FFF2-40B4-BE49-F238E27FC236}">
                <a16:creationId xmlns:a16="http://schemas.microsoft.com/office/drawing/2014/main" id="{FD161E77-AAD6-C767-D2D0-F156BBD0674D}"/>
              </a:ext>
            </a:extLst>
          </p:cNvPr>
          <p:cNvSpPr txBox="1"/>
          <p:nvPr/>
        </p:nvSpPr>
        <p:spPr>
          <a:xfrm>
            <a:off x="4378954" y="2000228"/>
            <a:ext cx="3600000" cy="1250048"/>
          </a:xfrm>
          <a:prstGeom prst="rect">
            <a:avLst/>
          </a:prstGeom>
          <a:solidFill>
            <a:schemeClr val="bg2">
              <a:lumMod val="20000"/>
              <a:lumOff val="80000"/>
            </a:schemeClr>
          </a:solidFill>
        </p:spPr>
        <p:txBody>
          <a:bodyPr wrap="square" lIns="180000" anchor="ctr">
            <a:noAutofit/>
          </a:bodyPr>
          <a:lstStyle/>
          <a:p>
            <a:pPr marL="0" marR="0" lvl="0" indent="0" defTabSz="914400" rtl="0" eaLnBrk="1" fontAlgn="auto" latinLnBrk="0" hangingPunct="1">
              <a:lnSpc>
                <a:spcPct val="114000"/>
              </a:lnSpc>
              <a:spcBef>
                <a:spcPts val="0"/>
              </a:spcBef>
              <a:spcAft>
                <a:spcPts val="1200"/>
              </a:spcAft>
              <a:buClrTx/>
              <a:buSzTx/>
              <a:buFontTx/>
              <a:buNone/>
              <a:tabLst/>
              <a:defRPr/>
            </a:pPr>
            <a:r>
              <a:rPr kumimoji="0" lang="en-GB" b="0" u="none" strike="noStrike" kern="1200" cap="none" spc="0" normalizeH="0" baseline="0" noProof="0" dirty="0">
                <a:ln>
                  <a:noFill/>
                </a:ln>
                <a:solidFill>
                  <a:srgbClr val="0B0C0C"/>
                </a:solidFill>
                <a:effectLst/>
                <a:uLnTx/>
                <a:uFillTx/>
                <a:latin typeface="Arial" panose="020B0604020202020204"/>
                <a:ea typeface="+mn-ea"/>
                <a:cs typeface="+mn-cs"/>
              </a:rPr>
              <a:t>Using digital technology promises faster, higher-quality, more connected care.</a:t>
            </a:r>
          </a:p>
        </p:txBody>
      </p:sp>
      <p:pic>
        <p:nvPicPr>
          <p:cNvPr id="21" name="Picture 4" descr="The NHS App after the pandemic - NHS England Digital">
            <a:extLst>
              <a:ext uri="{FF2B5EF4-FFF2-40B4-BE49-F238E27FC236}">
                <a16:creationId xmlns:a16="http://schemas.microsoft.com/office/drawing/2014/main" id="{39CCC7CD-843A-AB68-8D01-CFD97BD9463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378953" y="3438032"/>
            <a:ext cx="3600000" cy="23100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5BBDCD8-8BBE-2B3F-E02E-22E04EB518EE}"/>
              </a:ext>
            </a:extLst>
          </p:cNvPr>
          <p:cNvSpPr txBox="1"/>
          <p:nvPr/>
        </p:nvSpPr>
        <p:spPr>
          <a:xfrm>
            <a:off x="8236153" y="1280228"/>
            <a:ext cx="3600000" cy="720000"/>
          </a:xfrm>
          <a:prstGeom prst="rect">
            <a:avLst/>
          </a:prstGeom>
          <a:solidFill>
            <a:schemeClr val="accent6"/>
          </a:solidFill>
        </p:spPr>
        <p:txBody>
          <a:bodyPr wrap="square" anchor="ctr">
            <a:noAutofit/>
          </a:bodyPr>
          <a:lstStyle/>
          <a:p>
            <a:pPr marL="0" marR="0" lvl="0" indent="0" algn="ctr" defTabSz="914400" rtl="0" eaLnBrk="1" fontAlgn="auto" latinLnBrk="0" hangingPunct="1">
              <a:lnSpc>
                <a:spcPct val="114000"/>
              </a:lnSpc>
              <a:spcBef>
                <a:spcPts val="0"/>
              </a:spcBef>
              <a:spcAft>
                <a:spcPts val="1200"/>
              </a:spcAft>
              <a:buClrTx/>
              <a:buSzTx/>
              <a:buFontTx/>
              <a:buNone/>
              <a:tabLst/>
              <a:defRPr/>
            </a:pPr>
            <a:r>
              <a:rPr lang="en-GB" b="1" dirty="0">
                <a:solidFill>
                  <a:srgbClr val="FFFFFF"/>
                </a:solidFill>
                <a:latin typeface="Arial" panose="020B0604020202020204"/>
              </a:rPr>
              <a:t>Preventing sickness,                not just treating it</a:t>
            </a:r>
            <a:endPar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945F3EB8-5BF5-764C-25F0-37A7A1FB1A4F}"/>
              </a:ext>
            </a:extLst>
          </p:cNvPr>
          <p:cNvSpPr txBox="1"/>
          <p:nvPr/>
        </p:nvSpPr>
        <p:spPr>
          <a:xfrm>
            <a:off x="8236153" y="2000227"/>
            <a:ext cx="3600000" cy="1250047"/>
          </a:xfrm>
          <a:prstGeom prst="rect">
            <a:avLst/>
          </a:prstGeom>
          <a:solidFill>
            <a:schemeClr val="accent6">
              <a:lumMod val="20000"/>
              <a:lumOff val="80000"/>
            </a:schemeClr>
          </a:solidFill>
        </p:spPr>
        <p:txBody>
          <a:bodyPr wrap="square" lIns="180000" anchor="ctr">
            <a:noAutofit/>
          </a:bodyPr>
          <a:lstStyle/>
          <a:p>
            <a:pPr marL="0" marR="0" lvl="0" indent="0" defTabSz="914400" rtl="0" eaLnBrk="1" fontAlgn="auto" latinLnBrk="0" hangingPunct="1">
              <a:lnSpc>
                <a:spcPct val="114000"/>
              </a:lnSpc>
              <a:spcBef>
                <a:spcPts val="0"/>
              </a:spcBef>
              <a:spcAft>
                <a:spcPts val="1200"/>
              </a:spcAft>
              <a:buClrTx/>
              <a:buSzTx/>
              <a:buFontTx/>
              <a:buNone/>
              <a:tabLst/>
              <a:defRPr/>
            </a:pPr>
            <a:r>
              <a:rPr kumimoji="0" lang="en-GB" b="0" u="none" strike="noStrike" kern="1200" cap="none" spc="0" normalizeH="0" baseline="0" noProof="0" dirty="0">
                <a:ln>
                  <a:noFill/>
                </a:ln>
                <a:solidFill>
                  <a:srgbClr val="0B0C0C"/>
                </a:solidFill>
                <a:effectLst/>
                <a:uLnTx/>
                <a:uFillTx/>
                <a:latin typeface="Arial" panose="020B0604020202020204"/>
                <a:ea typeface="+mn-ea"/>
                <a:cs typeface="+mn-cs"/>
              </a:rPr>
              <a:t>Preventing rather than simply treating sickness will keep people healthier for longer.</a:t>
            </a:r>
          </a:p>
        </p:txBody>
      </p:sp>
      <p:pic>
        <p:nvPicPr>
          <p:cNvPr id="23" name="Picture 4" descr="Person wearing a blood pressure cuff, getting their blood pressure measured.">
            <a:extLst>
              <a:ext uri="{FF2B5EF4-FFF2-40B4-BE49-F238E27FC236}">
                <a16:creationId xmlns:a16="http://schemas.microsoft.com/office/drawing/2014/main" id="{2C380FE5-4C86-0F42-E1A4-B050E08DD5E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236154" y="3436895"/>
            <a:ext cx="3600000" cy="23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5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282B6-D8BA-E29A-0EA0-B37B2FC9450F}"/>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7D8D1A13-1B56-F19C-4164-14CD9C920AD0}"/>
              </a:ext>
            </a:extLst>
          </p:cNvPr>
          <p:cNvSpPr/>
          <p:nvPr/>
        </p:nvSpPr>
        <p:spPr>
          <a:xfrm>
            <a:off x="9239003" y="0"/>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 </a:t>
            </a:r>
          </a:p>
        </p:txBody>
      </p:sp>
      <p:sp>
        <p:nvSpPr>
          <p:cNvPr id="2" name="Title 1">
            <a:extLst>
              <a:ext uri="{FF2B5EF4-FFF2-40B4-BE49-F238E27FC236}">
                <a16:creationId xmlns:a16="http://schemas.microsoft.com/office/drawing/2014/main" id="{C903723F-F6DD-C80F-2FCD-462A11595C7D}"/>
              </a:ext>
            </a:extLst>
          </p:cNvPr>
          <p:cNvSpPr>
            <a:spLocks noGrp="1"/>
          </p:cNvSpPr>
          <p:nvPr>
            <p:ph type="title"/>
          </p:nvPr>
        </p:nvSpPr>
        <p:spPr>
          <a:xfrm>
            <a:off x="432000" y="393203"/>
            <a:ext cx="8696295" cy="949382"/>
          </a:xfrm>
        </p:spPr>
        <p:txBody>
          <a:bodyPr>
            <a:normAutofit/>
          </a:bodyPr>
          <a:lstStyle/>
          <a:p>
            <a:r>
              <a:rPr lang="en-GB" dirty="0"/>
              <a:t>What is this all about?</a:t>
            </a:r>
            <a:br>
              <a:rPr lang="en-GB" dirty="0"/>
            </a:br>
            <a:endParaRPr lang="en-GB" dirty="0"/>
          </a:p>
        </p:txBody>
      </p:sp>
      <p:sp>
        <p:nvSpPr>
          <p:cNvPr id="15" name="Text Placeholder 7">
            <a:extLst>
              <a:ext uri="{FF2B5EF4-FFF2-40B4-BE49-F238E27FC236}">
                <a16:creationId xmlns:a16="http://schemas.microsoft.com/office/drawing/2014/main" id="{5DB3858E-E44A-49CD-B2DC-AC7B49F3B872}"/>
              </a:ext>
            </a:extLst>
          </p:cNvPr>
          <p:cNvSpPr txBox="1">
            <a:spLocks/>
          </p:cNvSpPr>
          <p:nvPr/>
        </p:nvSpPr>
        <p:spPr>
          <a:xfrm>
            <a:off x="857060" y="3466366"/>
            <a:ext cx="2655884" cy="1673763"/>
          </a:xfrm>
          <a:prstGeom prst="rect">
            <a:avLst/>
          </a:prstGeom>
        </p:spPr>
        <p:txBody>
          <a:bodyPr lIns="144000" tIns="0" rIns="91440" bIns="45720" anchor="t"/>
          <a:lstStyle>
            <a:lvl1pPr marL="0" indent="0" algn="l" defTabSz="914400" rtl="0" eaLnBrk="1" latinLnBrk="0" hangingPunct="1">
              <a:lnSpc>
                <a:spcPct val="100000"/>
              </a:lnSpc>
              <a:spcBef>
                <a:spcPts val="0"/>
              </a:spcBef>
              <a:spcAft>
                <a:spcPts val="5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500"/>
              </a:spcAft>
              <a:buFont typeface="Arial" panose="020B0604020202020204" pitchFamily="34" charset="0"/>
              <a:buNone/>
              <a:defRPr sz="1400" b="1"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500"/>
              </a:spcAft>
              <a:buFont typeface="Arial" panose="020B0604020202020204" pitchFamily="34" charset="0"/>
              <a:buChar char="•"/>
              <a:defRPr sz="1400" kern="1200">
                <a:solidFill>
                  <a:schemeClr val="tx2"/>
                </a:solidFill>
                <a:latin typeface="+mn-lt"/>
                <a:ea typeface="+mn-ea"/>
                <a:cs typeface="+mn-cs"/>
              </a:defRPr>
            </a:lvl3pPr>
            <a:lvl4pPr marL="432000" indent="-216000" algn="l" defTabSz="914400" rtl="0" eaLnBrk="1" latinLnBrk="0" hangingPunct="1">
              <a:lnSpc>
                <a:spcPct val="100000"/>
              </a:lnSpc>
              <a:spcBef>
                <a:spcPts val="0"/>
              </a:spcBef>
              <a:spcAft>
                <a:spcPts val="500"/>
              </a:spcAft>
              <a:buFont typeface="Arial" panose="020B0604020202020204" pitchFamily="34" charset="0"/>
              <a:buChar char="•"/>
              <a:defRPr sz="1400" kern="1200">
                <a:solidFill>
                  <a:schemeClr val="tx2"/>
                </a:solidFill>
                <a:latin typeface="+mn-lt"/>
                <a:ea typeface="+mn-ea"/>
                <a:cs typeface="+mn-cs"/>
              </a:defRPr>
            </a:lvl4pPr>
            <a:lvl5pPr marL="648000" indent="-216000" algn="l" defTabSz="914400" rtl="0" eaLnBrk="1" latinLnBrk="0" hangingPunct="1">
              <a:lnSpc>
                <a:spcPct val="100000"/>
              </a:lnSpc>
              <a:spcBef>
                <a:spcPts val="0"/>
              </a:spcBef>
              <a:spcAft>
                <a:spcPts val="5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tx1"/>
                </a:solidFill>
              </a:rPr>
              <a:t>Our NHS is facing challenges and needs to change to make sure health and care services are fit for the future. </a:t>
            </a:r>
          </a:p>
          <a:p>
            <a:endParaRPr lang="en-US" sz="2000" dirty="0"/>
          </a:p>
        </p:txBody>
      </p:sp>
      <p:sp>
        <p:nvSpPr>
          <p:cNvPr id="11" name="Text Placeholder 7">
            <a:extLst>
              <a:ext uri="{FF2B5EF4-FFF2-40B4-BE49-F238E27FC236}">
                <a16:creationId xmlns:a16="http://schemas.microsoft.com/office/drawing/2014/main" id="{7328E9AF-B32A-58C9-6D0D-F3273220E732}"/>
              </a:ext>
            </a:extLst>
          </p:cNvPr>
          <p:cNvSpPr txBox="1">
            <a:spLocks/>
          </p:cNvSpPr>
          <p:nvPr/>
        </p:nvSpPr>
        <p:spPr>
          <a:xfrm>
            <a:off x="4585088" y="3464572"/>
            <a:ext cx="2655884" cy="1691361"/>
          </a:xfrm>
          <a:prstGeom prst="rect">
            <a:avLst/>
          </a:prstGeom>
        </p:spPr>
        <p:txBody>
          <a:bodyPr lIns="144000" tIns="0" rIns="91440" bIns="45720" anchor="t"/>
          <a:lstStyle>
            <a:lvl1pPr marL="0" indent="0" algn="l" defTabSz="914400" rtl="0" eaLnBrk="1" latinLnBrk="0" hangingPunct="1">
              <a:lnSpc>
                <a:spcPct val="100000"/>
              </a:lnSpc>
              <a:spcBef>
                <a:spcPts val="0"/>
              </a:spcBef>
              <a:spcAft>
                <a:spcPts val="5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500"/>
              </a:spcAft>
              <a:buFont typeface="Arial" panose="020B0604020202020204" pitchFamily="34" charset="0"/>
              <a:buNone/>
              <a:defRPr sz="1400" b="1"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500"/>
              </a:spcAft>
              <a:buFont typeface="Arial" panose="020B0604020202020204" pitchFamily="34" charset="0"/>
              <a:buChar char="•"/>
              <a:defRPr sz="1400" kern="1200">
                <a:solidFill>
                  <a:schemeClr val="tx2"/>
                </a:solidFill>
                <a:latin typeface="+mn-lt"/>
                <a:ea typeface="+mn-ea"/>
                <a:cs typeface="+mn-cs"/>
              </a:defRPr>
            </a:lvl3pPr>
            <a:lvl4pPr marL="432000" indent="-216000" algn="l" defTabSz="914400" rtl="0" eaLnBrk="1" latinLnBrk="0" hangingPunct="1">
              <a:lnSpc>
                <a:spcPct val="100000"/>
              </a:lnSpc>
              <a:spcBef>
                <a:spcPts val="0"/>
              </a:spcBef>
              <a:spcAft>
                <a:spcPts val="500"/>
              </a:spcAft>
              <a:buFont typeface="Arial" panose="020B0604020202020204" pitchFamily="34" charset="0"/>
              <a:buChar char="•"/>
              <a:defRPr sz="1400" kern="1200">
                <a:solidFill>
                  <a:schemeClr val="tx2"/>
                </a:solidFill>
                <a:latin typeface="+mn-lt"/>
                <a:ea typeface="+mn-ea"/>
                <a:cs typeface="+mn-cs"/>
              </a:defRPr>
            </a:lvl4pPr>
            <a:lvl5pPr marL="648000" indent="-216000" algn="l" defTabSz="914400" rtl="0" eaLnBrk="1" latinLnBrk="0" hangingPunct="1">
              <a:lnSpc>
                <a:spcPct val="100000"/>
              </a:lnSpc>
              <a:spcBef>
                <a:spcPts val="0"/>
              </a:spcBef>
              <a:spcAft>
                <a:spcPts val="5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tx1"/>
                </a:solidFill>
              </a:rPr>
              <a:t>But to fix health and care services, the Government needs to learn from your experiences and hear your ideas. </a:t>
            </a:r>
          </a:p>
          <a:p>
            <a:endParaRPr lang="en-US" sz="2000" dirty="0"/>
          </a:p>
        </p:txBody>
      </p:sp>
      <p:sp>
        <p:nvSpPr>
          <p:cNvPr id="8" name="Text Placeholder 9">
            <a:extLst>
              <a:ext uri="{FF2B5EF4-FFF2-40B4-BE49-F238E27FC236}">
                <a16:creationId xmlns:a16="http://schemas.microsoft.com/office/drawing/2014/main" id="{B511BC38-DBEA-FF06-3528-C9854B26820F}"/>
              </a:ext>
            </a:extLst>
          </p:cNvPr>
          <p:cNvSpPr txBox="1">
            <a:spLocks/>
          </p:cNvSpPr>
          <p:nvPr/>
        </p:nvSpPr>
        <p:spPr>
          <a:xfrm>
            <a:off x="8299618" y="3464572"/>
            <a:ext cx="2678498" cy="1691361"/>
          </a:xfrm>
          <a:prstGeom prst="rect">
            <a:avLst/>
          </a:prstGeom>
        </p:spPr>
        <p:txBody>
          <a:bodyPr lIns="144000" tIns="0" rIns="91440" bIns="45720" anchor="t"/>
          <a:lstStyle>
            <a:lvl1pPr marL="0" indent="0" algn="l" defTabSz="914400" rtl="0" eaLnBrk="1" latinLnBrk="0" hangingPunct="1">
              <a:lnSpc>
                <a:spcPct val="100000"/>
              </a:lnSpc>
              <a:spcBef>
                <a:spcPts val="0"/>
              </a:spcBef>
              <a:spcAft>
                <a:spcPts val="5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500"/>
              </a:spcAft>
              <a:buFont typeface="Arial" panose="020B0604020202020204" pitchFamily="34" charset="0"/>
              <a:buNone/>
              <a:defRPr sz="1400" b="1"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500"/>
              </a:spcAft>
              <a:buFont typeface="Arial" panose="020B0604020202020204" pitchFamily="34" charset="0"/>
              <a:buChar char="•"/>
              <a:defRPr sz="1400" kern="1200">
                <a:solidFill>
                  <a:schemeClr val="tx2"/>
                </a:solidFill>
                <a:latin typeface="+mn-lt"/>
                <a:ea typeface="+mn-ea"/>
                <a:cs typeface="+mn-cs"/>
              </a:defRPr>
            </a:lvl3pPr>
            <a:lvl4pPr marL="432000" indent="-216000" algn="l" defTabSz="914400" rtl="0" eaLnBrk="1" latinLnBrk="0" hangingPunct="1">
              <a:lnSpc>
                <a:spcPct val="100000"/>
              </a:lnSpc>
              <a:spcBef>
                <a:spcPts val="0"/>
              </a:spcBef>
              <a:spcAft>
                <a:spcPts val="500"/>
              </a:spcAft>
              <a:buFont typeface="Arial" panose="020B0604020202020204" pitchFamily="34" charset="0"/>
              <a:buChar char="•"/>
              <a:defRPr sz="1400" kern="1200">
                <a:solidFill>
                  <a:schemeClr val="tx2"/>
                </a:solidFill>
                <a:latin typeface="+mn-lt"/>
                <a:ea typeface="+mn-ea"/>
                <a:cs typeface="+mn-cs"/>
              </a:defRPr>
            </a:lvl4pPr>
            <a:lvl5pPr marL="648000" indent="-216000" algn="l" defTabSz="914400" rtl="0" eaLnBrk="1" latinLnBrk="0" hangingPunct="1">
              <a:lnSpc>
                <a:spcPct val="100000"/>
              </a:lnSpc>
              <a:spcBef>
                <a:spcPts val="0"/>
              </a:spcBef>
              <a:spcAft>
                <a:spcPts val="5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tx1"/>
                </a:solidFill>
              </a:rPr>
              <a:t>Your views, experiences and ideas will shape immediate steps and long-term changes in a new </a:t>
            </a:r>
            <a:r>
              <a:rPr lang="en-GB" sz="2000" b="1" dirty="0">
                <a:solidFill>
                  <a:schemeClr val="tx1"/>
                </a:solidFill>
              </a:rPr>
              <a:t>10 Year Health Plan. </a:t>
            </a:r>
          </a:p>
        </p:txBody>
      </p:sp>
      <p:sp>
        <p:nvSpPr>
          <p:cNvPr id="4" name="Oval 3">
            <a:extLst>
              <a:ext uri="{FF2B5EF4-FFF2-40B4-BE49-F238E27FC236}">
                <a16:creationId xmlns:a16="http://schemas.microsoft.com/office/drawing/2014/main" id="{7B5E30A8-84C4-FE23-978B-8997B9EC9663}"/>
              </a:ext>
              <a:ext uri="{C183D7F6-B498-43B3-948B-1728B52AA6E4}">
                <adec:decorative xmlns:adec="http://schemas.microsoft.com/office/drawing/2017/decorative" val="1"/>
              </a:ext>
            </a:extLst>
          </p:cNvPr>
          <p:cNvSpPr/>
          <p:nvPr/>
        </p:nvSpPr>
        <p:spPr>
          <a:xfrm>
            <a:off x="4995003" y="1314643"/>
            <a:ext cx="1922400" cy="1921268"/>
          </a:xfrm>
          <a:prstGeom prst="ellipse">
            <a:avLst/>
          </a:prstGeom>
          <a:solidFill>
            <a:srgbClr val="D0BC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600">
              <a:solidFill>
                <a:schemeClr val="bg1"/>
              </a:solidFill>
            </a:endParaRPr>
          </a:p>
        </p:txBody>
      </p:sp>
      <p:sp>
        <p:nvSpPr>
          <p:cNvPr id="6" name="Text Placeholder 8">
            <a:extLst>
              <a:ext uri="{FF2B5EF4-FFF2-40B4-BE49-F238E27FC236}">
                <a16:creationId xmlns:a16="http://schemas.microsoft.com/office/drawing/2014/main" id="{AC538B62-1C4C-43C8-A80C-F06E4D49A77D}"/>
              </a:ext>
              <a:ext uri="{C183D7F6-B498-43B3-948B-1728B52AA6E4}">
                <adec:decorative xmlns:adec="http://schemas.microsoft.com/office/drawing/2017/decorative" val="1"/>
              </a:ext>
            </a:extLst>
          </p:cNvPr>
          <p:cNvSpPr txBox="1">
            <a:spLocks/>
          </p:cNvSpPr>
          <p:nvPr/>
        </p:nvSpPr>
        <p:spPr>
          <a:xfrm>
            <a:off x="4500833" y="4130702"/>
            <a:ext cx="2709249" cy="1379317"/>
          </a:xfrm>
          <a:prstGeom prst="rect">
            <a:avLst/>
          </a:prstGeom>
        </p:spPr>
        <p:txBody>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500"/>
              </a:spcAft>
              <a:buFont typeface="Arial" panose="020B0604020202020204" pitchFamily="34" charset="0"/>
              <a:buNone/>
              <a:defRPr sz="1400" b="1"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500"/>
              </a:spcAft>
              <a:buFont typeface="Arial" panose="020B0604020202020204" pitchFamily="34" charset="0"/>
              <a:buChar char="•"/>
              <a:defRPr sz="1400" kern="1200">
                <a:solidFill>
                  <a:schemeClr val="tx2"/>
                </a:solidFill>
                <a:latin typeface="+mn-lt"/>
                <a:ea typeface="+mn-ea"/>
                <a:cs typeface="+mn-cs"/>
              </a:defRPr>
            </a:lvl3pPr>
            <a:lvl4pPr marL="432000" indent="-216000" algn="l" defTabSz="914400" rtl="0" eaLnBrk="1" latinLnBrk="0" hangingPunct="1">
              <a:lnSpc>
                <a:spcPct val="100000"/>
              </a:lnSpc>
              <a:spcBef>
                <a:spcPts val="0"/>
              </a:spcBef>
              <a:spcAft>
                <a:spcPts val="500"/>
              </a:spcAft>
              <a:buFont typeface="Arial" panose="020B0604020202020204" pitchFamily="34" charset="0"/>
              <a:buChar char="•"/>
              <a:defRPr sz="1400" kern="1200">
                <a:solidFill>
                  <a:schemeClr val="tx2"/>
                </a:solidFill>
                <a:latin typeface="+mn-lt"/>
                <a:ea typeface="+mn-ea"/>
                <a:cs typeface="+mn-cs"/>
              </a:defRPr>
            </a:lvl4pPr>
            <a:lvl5pPr marL="648000" indent="-216000" algn="l" defTabSz="914400" rtl="0" eaLnBrk="1" latinLnBrk="0" hangingPunct="1">
              <a:lnSpc>
                <a:spcPct val="100000"/>
              </a:lnSpc>
              <a:spcBef>
                <a:spcPts val="0"/>
              </a:spcBef>
              <a:spcAft>
                <a:spcPts val="5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a:solidFill>
                <a:schemeClr val="tx1"/>
              </a:solidFill>
            </a:endParaRPr>
          </a:p>
        </p:txBody>
      </p:sp>
      <p:sp>
        <p:nvSpPr>
          <p:cNvPr id="9" name="Rounded Rectangle 8">
            <a:extLst>
              <a:ext uri="{FF2B5EF4-FFF2-40B4-BE49-F238E27FC236}">
                <a16:creationId xmlns:a16="http://schemas.microsoft.com/office/drawing/2014/main" id="{45750826-8207-7A25-AAB2-AD796065B5AA}"/>
              </a:ext>
              <a:ext uri="{C183D7F6-B498-43B3-948B-1728B52AA6E4}">
                <adec:decorative xmlns:adec="http://schemas.microsoft.com/office/drawing/2017/decorative" val="1"/>
              </a:ext>
            </a:extLst>
          </p:cNvPr>
          <p:cNvSpPr/>
          <p:nvPr/>
        </p:nvSpPr>
        <p:spPr>
          <a:xfrm>
            <a:off x="4507512" y="1044927"/>
            <a:ext cx="2749256" cy="4804760"/>
          </a:xfrm>
          <a:prstGeom prst="roundRect">
            <a:avLst/>
          </a:prstGeom>
          <a:noFill/>
          <a:ln w="57150">
            <a:solidFill>
              <a:srgbClr val="D0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grpSp>
        <p:nvGrpSpPr>
          <p:cNvPr id="38" name="Group 37">
            <a:extLst>
              <a:ext uri="{FF2B5EF4-FFF2-40B4-BE49-F238E27FC236}">
                <a16:creationId xmlns:a16="http://schemas.microsoft.com/office/drawing/2014/main" id="{94D0294E-E998-7BB2-2F0D-93C6F1FCD336}"/>
              </a:ext>
              <a:ext uri="{C183D7F6-B498-43B3-948B-1728B52AA6E4}">
                <adec:decorative xmlns:adec="http://schemas.microsoft.com/office/drawing/2017/decorative" val="1"/>
              </a:ext>
            </a:extLst>
          </p:cNvPr>
          <p:cNvGrpSpPr/>
          <p:nvPr/>
        </p:nvGrpSpPr>
        <p:grpSpPr>
          <a:xfrm>
            <a:off x="5382308" y="1647317"/>
            <a:ext cx="1158650" cy="1257511"/>
            <a:chOff x="5382308" y="1658106"/>
            <a:chExt cx="1158650" cy="1257511"/>
          </a:xfrm>
          <a:solidFill>
            <a:schemeClr val="bg1"/>
          </a:solidFill>
        </p:grpSpPr>
        <p:sp>
          <p:nvSpPr>
            <p:cNvPr id="27" name="Free-form: Shape 26">
              <a:extLst>
                <a:ext uri="{FF2B5EF4-FFF2-40B4-BE49-F238E27FC236}">
                  <a16:creationId xmlns:a16="http://schemas.microsoft.com/office/drawing/2014/main" id="{F1ACB0A9-3202-E9FB-B51E-57CE56B8CAEC}"/>
                </a:ext>
              </a:extLst>
            </p:cNvPr>
            <p:cNvSpPr/>
            <p:nvPr/>
          </p:nvSpPr>
          <p:spPr>
            <a:xfrm>
              <a:off x="6083468" y="2084018"/>
              <a:ext cx="116361" cy="28643"/>
            </a:xfrm>
            <a:custGeom>
              <a:avLst/>
              <a:gdLst>
                <a:gd name="connsiteX0" fmla="*/ 100710 w 116361"/>
                <a:gd name="connsiteY0" fmla="*/ 0 h 28643"/>
                <a:gd name="connsiteX1" fmla="*/ 15652 w 116361"/>
                <a:gd name="connsiteY1" fmla="*/ 0 h 28643"/>
                <a:gd name="connsiteX2" fmla="*/ 0 w 116361"/>
                <a:gd name="connsiteY2" fmla="*/ 14322 h 28643"/>
                <a:gd name="connsiteX3" fmla="*/ 15652 w 116361"/>
                <a:gd name="connsiteY3" fmla="*/ 28643 h 28643"/>
                <a:gd name="connsiteX4" fmla="*/ 100710 w 116361"/>
                <a:gd name="connsiteY4" fmla="*/ 28643 h 28643"/>
                <a:gd name="connsiteX5" fmla="*/ 116361 w 116361"/>
                <a:gd name="connsiteY5" fmla="*/ 14322 h 28643"/>
                <a:gd name="connsiteX6" fmla="*/ 100710 w 116361"/>
                <a:gd name="connsiteY6" fmla="*/ 0 h 2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61" h="28643">
                  <a:moveTo>
                    <a:pt x="100710" y="0"/>
                  </a:moveTo>
                  <a:lnTo>
                    <a:pt x="15652" y="0"/>
                  </a:lnTo>
                  <a:cubicBezTo>
                    <a:pt x="7007" y="0"/>
                    <a:pt x="0" y="6411"/>
                    <a:pt x="0" y="14322"/>
                  </a:cubicBezTo>
                  <a:cubicBezTo>
                    <a:pt x="0" y="22232"/>
                    <a:pt x="7007" y="28643"/>
                    <a:pt x="15652" y="28643"/>
                  </a:cubicBezTo>
                  <a:lnTo>
                    <a:pt x="100710" y="28643"/>
                  </a:lnTo>
                  <a:cubicBezTo>
                    <a:pt x="109355" y="28643"/>
                    <a:pt x="116361" y="22232"/>
                    <a:pt x="116361" y="14322"/>
                  </a:cubicBezTo>
                  <a:cubicBezTo>
                    <a:pt x="116361" y="6411"/>
                    <a:pt x="109355" y="0"/>
                    <a:pt x="100710" y="0"/>
                  </a:cubicBezTo>
                  <a:close/>
                </a:path>
              </a:pathLst>
            </a:custGeom>
            <a:grpFill/>
            <a:ln w="9525" cap="flat">
              <a:solidFill>
                <a:schemeClr val="bg1"/>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24761E5-2128-27DC-016C-1830B5BE300B}"/>
                </a:ext>
              </a:extLst>
            </p:cNvPr>
            <p:cNvSpPr/>
            <p:nvPr/>
          </p:nvSpPr>
          <p:spPr>
            <a:xfrm>
              <a:off x="6106945" y="2132569"/>
              <a:ext cx="68015" cy="28818"/>
            </a:xfrm>
            <a:custGeom>
              <a:avLst/>
              <a:gdLst>
                <a:gd name="connsiteX0" fmla="*/ 34781 w 68015"/>
                <a:gd name="connsiteY0" fmla="*/ 28818 h 28818"/>
                <a:gd name="connsiteX1" fmla="*/ 68015 w 68015"/>
                <a:gd name="connsiteY1" fmla="*/ 0 h 28818"/>
                <a:gd name="connsiteX2" fmla="*/ 0 w 68015"/>
                <a:gd name="connsiteY2" fmla="*/ 0 h 28818"/>
                <a:gd name="connsiteX3" fmla="*/ 34781 w 68015"/>
                <a:gd name="connsiteY3" fmla="*/ 28818 h 28818"/>
              </a:gdLst>
              <a:ahLst/>
              <a:cxnLst>
                <a:cxn ang="0">
                  <a:pos x="connsiteX0" y="connsiteY0"/>
                </a:cxn>
                <a:cxn ang="0">
                  <a:pos x="connsiteX1" y="connsiteY1"/>
                </a:cxn>
                <a:cxn ang="0">
                  <a:pos x="connsiteX2" y="connsiteY2"/>
                </a:cxn>
                <a:cxn ang="0">
                  <a:pos x="connsiteX3" y="connsiteY3"/>
                </a:cxn>
              </a:cxnLst>
              <a:rect l="l" t="t" r="r" b="b"/>
              <a:pathLst>
                <a:path w="68015" h="28818">
                  <a:moveTo>
                    <a:pt x="34781" y="28818"/>
                  </a:moveTo>
                  <a:cubicBezTo>
                    <a:pt x="52181" y="28179"/>
                    <a:pt x="66384" y="15864"/>
                    <a:pt x="68015" y="0"/>
                  </a:cubicBezTo>
                  <a:lnTo>
                    <a:pt x="0" y="0"/>
                  </a:lnTo>
                  <a:cubicBezTo>
                    <a:pt x="1701" y="16394"/>
                    <a:pt x="16786" y="28892"/>
                    <a:pt x="34781" y="28818"/>
                  </a:cubicBezTo>
                  <a:close/>
                </a:path>
              </a:pathLst>
            </a:custGeom>
            <a:grpFill/>
            <a:ln w="9525" cap="flat">
              <a:solidFill>
                <a:schemeClr val="bg1"/>
              </a:solid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354ABC1-D201-3CE0-C391-4CC9F3EA0EF8}"/>
                </a:ext>
              </a:extLst>
            </p:cNvPr>
            <p:cNvSpPr/>
            <p:nvPr/>
          </p:nvSpPr>
          <p:spPr>
            <a:xfrm>
              <a:off x="5742328" y="1658106"/>
              <a:ext cx="798630" cy="749599"/>
            </a:xfrm>
            <a:custGeom>
              <a:avLst/>
              <a:gdLst>
                <a:gd name="connsiteX0" fmla="*/ 798620 w 798630"/>
                <a:gd name="connsiteY0" fmla="*/ 39353 h 749599"/>
                <a:gd name="connsiteX1" fmla="*/ 757476 w 798630"/>
                <a:gd name="connsiteY1" fmla="*/ 1 h 749599"/>
                <a:gd name="connsiteX2" fmla="*/ 757422 w 798630"/>
                <a:gd name="connsiteY2" fmla="*/ 0 h 749599"/>
                <a:gd name="connsiteX3" fmla="*/ 41915 w 798630"/>
                <a:gd name="connsiteY3" fmla="*/ 0 h 749599"/>
                <a:gd name="connsiteX4" fmla="*/ 3 w 798630"/>
                <a:gd name="connsiteY4" fmla="*/ 38828 h 749599"/>
                <a:gd name="connsiteX5" fmla="*/ 3 w 798630"/>
                <a:gd name="connsiteY5" fmla="*/ 550145 h 749599"/>
                <a:gd name="connsiteX6" fmla="*/ 41393 w 798630"/>
                <a:gd name="connsiteY6" fmla="*/ 588989 h 749599"/>
                <a:gd name="connsiteX7" fmla="*/ 173754 w 798630"/>
                <a:gd name="connsiteY7" fmla="*/ 588989 h 749599"/>
                <a:gd name="connsiteX8" fmla="*/ 173754 w 798630"/>
                <a:gd name="connsiteY8" fmla="*/ 749599 h 749599"/>
                <a:gd name="connsiteX9" fmla="*/ 333227 w 798630"/>
                <a:gd name="connsiteY9" fmla="*/ 588989 h 749599"/>
                <a:gd name="connsiteX10" fmla="*/ 755822 w 798630"/>
                <a:gd name="connsiteY10" fmla="*/ 588989 h 749599"/>
                <a:gd name="connsiteX11" fmla="*/ 797751 w 798630"/>
                <a:gd name="connsiteY11" fmla="*/ 550304 h 749599"/>
                <a:gd name="connsiteX12" fmla="*/ 797751 w 798630"/>
                <a:gd name="connsiteY12" fmla="*/ 550145 h 749599"/>
                <a:gd name="connsiteX13" fmla="*/ 762987 w 798630"/>
                <a:gd name="connsiteY13" fmla="*/ 550432 h 749599"/>
                <a:gd name="connsiteX14" fmla="*/ 755839 w 798630"/>
                <a:gd name="connsiteY14" fmla="*/ 557163 h 749599"/>
                <a:gd name="connsiteX15" fmla="*/ 317836 w 798630"/>
                <a:gd name="connsiteY15" fmla="*/ 557163 h 749599"/>
                <a:gd name="connsiteX16" fmla="*/ 307489 w 798630"/>
                <a:gd name="connsiteY16" fmla="*/ 567586 h 749599"/>
                <a:gd name="connsiteX17" fmla="*/ 208535 w 798630"/>
                <a:gd name="connsiteY17" fmla="*/ 667233 h 749599"/>
                <a:gd name="connsiteX18" fmla="*/ 208535 w 798630"/>
                <a:gd name="connsiteY18" fmla="*/ 557163 h 749599"/>
                <a:gd name="connsiteX19" fmla="*/ 41828 w 798630"/>
                <a:gd name="connsiteY19" fmla="*/ 557163 h 749599"/>
                <a:gd name="connsiteX20" fmla="*/ 34776 w 798630"/>
                <a:gd name="connsiteY20" fmla="*/ 550351 h 749599"/>
                <a:gd name="connsiteX21" fmla="*/ 34785 w 798630"/>
                <a:gd name="connsiteY21" fmla="*/ 550145 h 749599"/>
                <a:gd name="connsiteX22" fmla="*/ 34785 w 798630"/>
                <a:gd name="connsiteY22" fmla="*/ 38748 h 749599"/>
                <a:gd name="connsiteX23" fmla="*/ 41915 w 798630"/>
                <a:gd name="connsiteY23" fmla="*/ 31874 h 749599"/>
                <a:gd name="connsiteX24" fmla="*/ 756674 w 798630"/>
                <a:gd name="connsiteY24" fmla="*/ 31874 h 749599"/>
                <a:gd name="connsiteX25" fmla="*/ 761787 w 798630"/>
                <a:gd name="connsiteY25" fmla="*/ 33927 h 749599"/>
                <a:gd name="connsiteX26" fmla="*/ 763804 w 798630"/>
                <a:gd name="connsiteY26" fmla="*/ 39305 h 74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8630" h="749599">
                  <a:moveTo>
                    <a:pt x="798620" y="39353"/>
                  </a:moveTo>
                  <a:cubicBezTo>
                    <a:pt x="799135" y="18090"/>
                    <a:pt x="780713" y="471"/>
                    <a:pt x="757476" y="1"/>
                  </a:cubicBezTo>
                  <a:cubicBezTo>
                    <a:pt x="757458" y="1"/>
                    <a:pt x="757439" y="0"/>
                    <a:pt x="757422" y="0"/>
                  </a:cubicBezTo>
                  <a:lnTo>
                    <a:pt x="41915" y="0"/>
                  </a:lnTo>
                  <a:cubicBezTo>
                    <a:pt x="18648" y="184"/>
                    <a:pt x="-84" y="17536"/>
                    <a:pt x="3" y="38828"/>
                  </a:cubicBezTo>
                  <a:lnTo>
                    <a:pt x="3" y="550145"/>
                  </a:lnTo>
                  <a:cubicBezTo>
                    <a:pt x="-277" y="571326"/>
                    <a:pt x="18246" y="588709"/>
                    <a:pt x="41393" y="588989"/>
                  </a:cubicBezTo>
                  <a:lnTo>
                    <a:pt x="173754" y="588989"/>
                  </a:lnTo>
                  <a:lnTo>
                    <a:pt x="173754" y="749599"/>
                  </a:lnTo>
                  <a:lnTo>
                    <a:pt x="333227" y="588989"/>
                  </a:lnTo>
                  <a:lnTo>
                    <a:pt x="755822" y="588989"/>
                  </a:lnTo>
                  <a:cubicBezTo>
                    <a:pt x="779071" y="588892"/>
                    <a:pt x="797838" y="571579"/>
                    <a:pt x="797751" y="550304"/>
                  </a:cubicBezTo>
                  <a:lnTo>
                    <a:pt x="797751" y="550145"/>
                  </a:lnTo>
                  <a:close/>
                  <a:moveTo>
                    <a:pt x="762987" y="550432"/>
                  </a:moveTo>
                  <a:cubicBezTo>
                    <a:pt x="763016" y="554087"/>
                    <a:pt x="759832" y="557085"/>
                    <a:pt x="755839" y="557163"/>
                  </a:cubicBezTo>
                  <a:lnTo>
                    <a:pt x="317836" y="557163"/>
                  </a:lnTo>
                  <a:lnTo>
                    <a:pt x="307489" y="567586"/>
                  </a:lnTo>
                  <a:lnTo>
                    <a:pt x="208535" y="667233"/>
                  </a:lnTo>
                  <a:lnTo>
                    <a:pt x="208535" y="557163"/>
                  </a:lnTo>
                  <a:lnTo>
                    <a:pt x="41828" y="557163"/>
                  </a:lnTo>
                  <a:cubicBezTo>
                    <a:pt x="37825" y="557064"/>
                    <a:pt x="34666" y="554014"/>
                    <a:pt x="34776" y="550351"/>
                  </a:cubicBezTo>
                  <a:cubicBezTo>
                    <a:pt x="34778" y="550282"/>
                    <a:pt x="34779" y="550214"/>
                    <a:pt x="34785" y="550145"/>
                  </a:cubicBezTo>
                  <a:lnTo>
                    <a:pt x="34785" y="38748"/>
                  </a:lnTo>
                  <a:cubicBezTo>
                    <a:pt x="34734" y="35068"/>
                    <a:pt x="37896" y="32020"/>
                    <a:pt x="41915" y="31874"/>
                  </a:cubicBezTo>
                  <a:lnTo>
                    <a:pt x="756674" y="31874"/>
                  </a:lnTo>
                  <a:cubicBezTo>
                    <a:pt x="758613" y="31893"/>
                    <a:pt x="760458" y="32634"/>
                    <a:pt x="761787" y="33927"/>
                  </a:cubicBezTo>
                  <a:cubicBezTo>
                    <a:pt x="763256" y="35379"/>
                    <a:pt x="763988" y="37332"/>
                    <a:pt x="763804" y="39305"/>
                  </a:cubicBezTo>
                  <a:close/>
                </a:path>
              </a:pathLst>
            </a:custGeom>
            <a:grpFill/>
            <a:ln w="9525" cap="flat">
              <a:solidFill>
                <a:schemeClr val="bg1"/>
              </a:solid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0B850943-2DEA-23EF-8BB1-9876F99996E8}"/>
                </a:ext>
              </a:extLst>
            </p:cNvPr>
            <p:cNvSpPr/>
            <p:nvPr/>
          </p:nvSpPr>
          <p:spPr>
            <a:xfrm>
              <a:off x="5527730" y="2326660"/>
              <a:ext cx="301659" cy="276027"/>
            </a:xfrm>
            <a:custGeom>
              <a:avLst/>
              <a:gdLst>
                <a:gd name="connsiteX0" fmla="*/ 150778 w 301659"/>
                <a:gd name="connsiteY0" fmla="*/ 276027 h 276027"/>
                <a:gd name="connsiteX1" fmla="*/ 301660 w 301659"/>
                <a:gd name="connsiteY1" fmla="*/ 138061 h 276027"/>
                <a:gd name="connsiteX2" fmla="*/ 150882 w 301659"/>
                <a:gd name="connsiteY2" fmla="*/ 0 h 276027"/>
                <a:gd name="connsiteX3" fmla="*/ 0 w 301659"/>
                <a:gd name="connsiteY3" fmla="*/ 137966 h 276027"/>
                <a:gd name="connsiteX4" fmla="*/ 0 w 301659"/>
                <a:gd name="connsiteY4" fmla="*/ 138030 h 276027"/>
                <a:gd name="connsiteX5" fmla="*/ 150778 w 301659"/>
                <a:gd name="connsiteY5" fmla="*/ 276027 h 276027"/>
                <a:gd name="connsiteX6" fmla="*/ 150778 w 301659"/>
                <a:gd name="connsiteY6" fmla="*/ 31842 h 276027"/>
                <a:gd name="connsiteX7" fmla="*/ 266878 w 301659"/>
                <a:gd name="connsiteY7" fmla="*/ 137982 h 276027"/>
                <a:gd name="connsiteX8" fmla="*/ 150882 w 301659"/>
                <a:gd name="connsiteY8" fmla="*/ 244217 h 276027"/>
                <a:gd name="connsiteX9" fmla="*/ 34781 w 301659"/>
                <a:gd name="connsiteY9" fmla="*/ 138077 h 276027"/>
                <a:gd name="connsiteX10" fmla="*/ 34781 w 301659"/>
                <a:gd name="connsiteY10" fmla="*/ 138030 h 276027"/>
                <a:gd name="connsiteX11" fmla="*/ 150778 w 301659"/>
                <a:gd name="connsiteY11" fmla="*/ 31842 h 27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659" h="276027">
                  <a:moveTo>
                    <a:pt x="150778" y="276027"/>
                  </a:moveTo>
                  <a:cubicBezTo>
                    <a:pt x="234079" y="276055"/>
                    <a:pt x="301630" y="214285"/>
                    <a:pt x="301660" y="138061"/>
                  </a:cubicBezTo>
                  <a:cubicBezTo>
                    <a:pt x="301689" y="61838"/>
                    <a:pt x="234184" y="27"/>
                    <a:pt x="150882" y="0"/>
                  </a:cubicBezTo>
                  <a:cubicBezTo>
                    <a:pt x="67580" y="-27"/>
                    <a:pt x="30" y="61743"/>
                    <a:pt x="0" y="137966"/>
                  </a:cubicBezTo>
                  <a:cubicBezTo>
                    <a:pt x="0" y="137987"/>
                    <a:pt x="0" y="138009"/>
                    <a:pt x="0" y="138030"/>
                  </a:cubicBezTo>
                  <a:cubicBezTo>
                    <a:pt x="-9" y="214236"/>
                    <a:pt x="67495" y="276018"/>
                    <a:pt x="150778" y="276027"/>
                  </a:cubicBezTo>
                  <a:close/>
                  <a:moveTo>
                    <a:pt x="150778" y="31842"/>
                  </a:moveTo>
                  <a:cubicBezTo>
                    <a:pt x="214869" y="31815"/>
                    <a:pt x="266849" y="79336"/>
                    <a:pt x="266878" y="137982"/>
                  </a:cubicBezTo>
                  <a:cubicBezTo>
                    <a:pt x="266908" y="196628"/>
                    <a:pt x="214974" y="244190"/>
                    <a:pt x="150882" y="244217"/>
                  </a:cubicBezTo>
                  <a:cubicBezTo>
                    <a:pt x="86790" y="244244"/>
                    <a:pt x="34811" y="196723"/>
                    <a:pt x="34781" y="138077"/>
                  </a:cubicBezTo>
                  <a:cubicBezTo>
                    <a:pt x="34781" y="138061"/>
                    <a:pt x="34781" y="138046"/>
                    <a:pt x="34781" y="138030"/>
                  </a:cubicBezTo>
                  <a:cubicBezTo>
                    <a:pt x="34839" y="79425"/>
                    <a:pt x="86729" y="31922"/>
                    <a:pt x="150778" y="31842"/>
                  </a:cubicBezTo>
                  <a:close/>
                </a:path>
              </a:pathLst>
            </a:custGeom>
            <a:grpFill/>
            <a:ln w="9525" cap="flat">
              <a:solidFill>
                <a:schemeClr val="bg1"/>
              </a:solid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EF56C24E-BD8E-BF66-38C6-54B9DA91BA4E}"/>
                </a:ext>
              </a:extLst>
            </p:cNvPr>
            <p:cNvSpPr/>
            <p:nvPr/>
          </p:nvSpPr>
          <p:spPr>
            <a:xfrm>
              <a:off x="6010444" y="1817316"/>
              <a:ext cx="262408" cy="247033"/>
            </a:xfrm>
            <a:custGeom>
              <a:avLst/>
              <a:gdLst>
                <a:gd name="connsiteX0" fmla="*/ 136048 w 262408"/>
                <a:gd name="connsiteY0" fmla="*/ 0 h 247033"/>
                <a:gd name="connsiteX1" fmla="*/ 131126 w 262408"/>
                <a:gd name="connsiteY1" fmla="*/ 0 h 247033"/>
                <a:gd name="connsiteX2" fmla="*/ 0 w 262408"/>
                <a:gd name="connsiteY2" fmla="*/ 115720 h 247033"/>
                <a:gd name="connsiteX3" fmla="*/ 0 w 262408"/>
                <a:gd name="connsiteY3" fmla="*/ 120812 h 247033"/>
                <a:gd name="connsiteX4" fmla="*/ 9321 w 262408"/>
                <a:gd name="connsiteY4" fmla="*/ 162186 h 247033"/>
                <a:gd name="connsiteX5" fmla="*/ 31929 w 262408"/>
                <a:gd name="connsiteY5" fmla="*/ 196160 h 247033"/>
                <a:gd name="connsiteX6" fmla="*/ 66015 w 262408"/>
                <a:gd name="connsiteY6" fmla="*/ 246891 h 247033"/>
                <a:gd name="connsiteX7" fmla="*/ 66815 w 262408"/>
                <a:gd name="connsiteY7" fmla="*/ 247034 h 247033"/>
                <a:gd name="connsiteX8" fmla="*/ 67615 w 262408"/>
                <a:gd name="connsiteY8" fmla="*/ 246891 h 247033"/>
                <a:gd name="connsiteX9" fmla="*/ 194794 w 262408"/>
                <a:gd name="connsiteY9" fmla="*/ 246891 h 247033"/>
                <a:gd name="connsiteX10" fmla="*/ 196411 w 262408"/>
                <a:gd name="connsiteY10" fmla="*/ 245904 h 247033"/>
                <a:gd name="connsiteX11" fmla="*/ 230653 w 262408"/>
                <a:gd name="connsiteY11" fmla="*/ 195508 h 247033"/>
                <a:gd name="connsiteX12" fmla="*/ 253261 w 262408"/>
                <a:gd name="connsiteY12" fmla="*/ 161533 h 247033"/>
                <a:gd name="connsiteX13" fmla="*/ 262409 w 262408"/>
                <a:gd name="connsiteY13" fmla="*/ 120000 h 247033"/>
                <a:gd name="connsiteX14" fmla="*/ 262409 w 262408"/>
                <a:gd name="connsiteY14" fmla="*/ 115720 h 247033"/>
                <a:gd name="connsiteX15" fmla="*/ 136048 w 262408"/>
                <a:gd name="connsiteY15" fmla="*/ 0 h 247033"/>
                <a:gd name="connsiteX16" fmla="*/ 232845 w 262408"/>
                <a:gd name="connsiteY16" fmla="*/ 119443 h 247033"/>
                <a:gd name="connsiteX17" fmla="*/ 225732 w 262408"/>
                <a:gd name="connsiteY17" fmla="*/ 151588 h 247033"/>
                <a:gd name="connsiteX18" fmla="*/ 208445 w 262408"/>
                <a:gd name="connsiteY18" fmla="*/ 177574 h 247033"/>
                <a:gd name="connsiteX19" fmla="*/ 208011 w 262408"/>
                <a:gd name="connsiteY19" fmla="*/ 178035 h 247033"/>
                <a:gd name="connsiteX20" fmla="*/ 207593 w 262408"/>
                <a:gd name="connsiteY20" fmla="*/ 178512 h 247033"/>
                <a:gd name="connsiteX21" fmla="*/ 177699 w 262408"/>
                <a:gd name="connsiteY21" fmla="*/ 219759 h 247033"/>
                <a:gd name="connsiteX22" fmla="*/ 84293 w 262408"/>
                <a:gd name="connsiteY22" fmla="*/ 219759 h 247033"/>
                <a:gd name="connsiteX23" fmla="*/ 55042 w 262408"/>
                <a:gd name="connsiteY23" fmla="*/ 179213 h 247033"/>
                <a:gd name="connsiteX24" fmla="*/ 54555 w 262408"/>
                <a:gd name="connsiteY24" fmla="*/ 178656 h 247033"/>
                <a:gd name="connsiteX25" fmla="*/ 54033 w 262408"/>
                <a:gd name="connsiteY25" fmla="*/ 178115 h 247033"/>
                <a:gd name="connsiteX26" fmla="*/ 36851 w 262408"/>
                <a:gd name="connsiteY26" fmla="*/ 152208 h 247033"/>
                <a:gd name="connsiteX27" fmla="*/ 29564 w 262408"/>
                <a:gd name="connsiteY27" fmla="*/ 120271 h 247033"/>
                <a:gd name="connsiteX28" fmla="*/ 29564 w 262408"/>
                <a:gd name="connsiteY28" fmla="*/ 116181 h 247033"/>
                <a:gd name="connsiteX29" fmla="*/ 131144 w 262408"/>
                <a:gd name="connsiteY29" fmla="*/ 26973 h 247033"/>
                <a:gd name="connsiteX30" fmla="*/ 134969 w 262408"/>
                <a:gd name="connsiteY30" fmla="*/ 26973 h 247033"/>
                <a:gd name="connsiteX31" fmla="*/ 232845 w 262408"/>
                <a:gd name="connsiteY31" fmla="*/ 116086 h 24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2408" h="247033">
                  <a:moveTo>
                    <a:pt x="136048" y="0"/>
                  </a:moveTo>
                  <a:cubicBezTo>
                    <a:pt x="134396" y="0"/>
                    <a:pt x="132761" y="0"/>
                    <a:pt x="131126" y="0"/>
                  </a:cubicBezTo>
                  <a:cubicBezTo>
                    <a:pt x="60528" y="49"/>
                    <a:pt x="2609" y="51165"/>
                    <a:pt x="0" y="115720"/>
                  </a:cubicBezTo>
                  <a:lnTo>
                    <a:pt x="0" y="120812"/>
                  </a:lnTo>
                  <a:cubicBezTo>
                    <a:pt x="511" y="134989"/>
                    <a:pt x="3663" y="148981"/>
                    <a:pt x="9321" y="162186"/>
                  </a:cubicBezTo>
                  <a:cubicBezTo>
                    <a:pt x="14568" y="174660"/>
                    <a:pt x="22227" y="186168"/>
                    <a:pt x="31929" y="196160"/>
                  </a:cubicBezTo>
                  <a:cubicBezTo>
                    <a:pt x="45505" y="211739"/>
                    <a:pt x="56951" y="228775"/>
                    <a:pt x="66015" y="246891"/>
                  </a:cubicBezTo>
                  <a:cubicBezTo>
                    <a:pt x="66269" y="246986"/>
                    <a:pt x="66540" y="247035"/>
                    <a:pt x="66815" y="247034"/>
                  </a:cubicBezTo>
                  <a:cubicBezTo>
                    <a:pt x="67090" y="247034"/>
                    <a:pt x="67361" y="246985"/>
                    <a:pt x="67615" y="246891"/>
                  </a:cubicBezTo>
                  <a:lnTo>
                    <a:pt x="194794" y="246891"/>
                  </a:lnTo>
                  <a:cubicBezTo>
                    <a:pt x="195494" y="246870"/>
                    <a:pt x="196121" y="246488"/>
                    <a:pt x="196411" y="245904"/>
                  </a:cubicBezTo>
                  <a:cubicBezTo>
                    <a:pt x="205591" y="227918"/>
                    <a:pt x="217087" y="210999"/>
                    <a:pt x="230653" y="195508"/>
                  </a:cubicBezTo>
                  <a:cubicBezTo>
                    <a:pt x="240284" y="185468"/>
                    <a:pt x="247934" y="173972"/>
                    <a:pt x="253261" y="161533"/>
                  </a:cubicBezTo>
                  <a:cubicBezTo>
                    <a:pt x="258811" y="148251"/>
                    <a:pt x="261901" y="134214"/>
                    <a:pt x="262409" y="120000"/>
                  </a:cubicBezTo>
                  <a:lnTo>
                    <a:pt x="262409" y="115720"/>
                  </a:lnTo>
                  <a:cubicBezTo>
                    <a:pt x="259915" y="52815"/>
                    <a:pt x="204792" y="2334"/>
                    <a:pt x="136048" y="0"/>
                  </a:cubicBezTo>
                  <a:close/>
                  <a:moveTo>
                    <a:pt x="232845" y="119443"/>
                  </a:moveTo>
                  <a:cubicBezTo>
                    <a:pt x="232408" y="130442"/>
                    <a:pt x="230006" y="141300"/>
                    <a:pt x="225732" y="151588"/>
                  </a:cubicBezTo>
                  <a:cubicBezTo>
                    <a:pt x="221671" y="161107"/>
                    <a:pt x="215821" y="169902"/>
                    <a:pt x="208445" y="177574"/>
                  </a:cubicBezTo>
                  <a:lnTo>
                    <a:pt x="208011" y="178035"/>
                  </a:lnTo>
                  <a:lnTo>
                    <a:pt x="207593" y="178512"/>
                  </a:lnTo>
                  <a:cubicBezTo>
                    <a:pt x="196294" y="191412"/>
                    <a:pt x="186290" y="205216"/>
                    <a:pt x="177699" y="219759"/>
                  </a:cubicBezTo>
                  <a:lnTo>
                    <a:pt x="84293" y="219759"/>
                  </a:lnTo>
                  <a:cubicBezTo>
                    <a:pt x="75888" y="205469"/>
                    <a:pt x="66099" y="191900"/>
                    <a:pt x="55042" y="179213"/>
                  </a:cubicBezTo>
                  <a:lnTo>
                    <a:pt x="54555" y="178656"/>
                  </a:lnTo>
                  <a:lnTo>
                    <a:pt x="54033" y="178115"/>
                  </a:lnTo>
                  <a:cubicBezTo>
                    <a:pt x="46638" y="170503"/>
                    <a:pt x="40816" y="161724"/>
                    <a:pt x="36851" y="152208"/>
                  </a:cubicBezTo>
                  <a:cubicBezTo>
                    <a:pt x="32465" y="142016"/>
                    <a:pt x="30001" y="131217"/>
                    <a:pt x="29564" y="120271"/>
                  </a:cubicBezTo>
                  <a:lnTo>
                    <a:pt x="29564" y="116181"/>
                  </a:lnTo>
                  <a:cubicBezTo>
                    <a:pt x="31662" y="66273"/>
                    <a:pt x="76561" y="26842"/>
                    <a:pt x="131144" y="26973"/>
                  </a:cubicBezTo>
                  <a:cubicBezTo>
                    <a:pt x="132413" y="26973"/>
                    <a:pt x="133683" y="26973"/>
                    <a:pt x="134969" y="26973"/>
                  </a:cubicBezTo>
                  <a:cubicBezTo>
                    <a:pt x="187916" y="28952"/>
                    <a:pt x="230417" y="67650"/>
                    <a:pt x="232845" y="116086"/>
                  </a:cubicBezTo>
                  <a:close/>
                </a:path>
              </a:pathLst>
            </a:custGeom>
            <a:grpFill/>
            <a:ln w="9525" cap="flat">
              <a:solidFill>
                <a:schemeClr val="bg1"/>
              </a:solid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EEF9F7B8-F765-1275-060D-7CF739136F8B}"/>
                </a:ext>
              </a:extLst>
            </p:cNvPr>
            <p:cNvSpPr/>
            <p:nvPr/>
          </p:nvSpPr>
          <p:spPr>
            <a:xfrm>
              <a:off x="5382308" y="2644714"/>
              <a:ext cx="593249" cy="270903"/>
            </a:xfrm>
            <a:custGeom>
              <a:avLst/>
              <a:gdLst>
                <a:gd name="connsiteX0" fmla="*/ 558434 w 593249"/>
                <a:gd name="connsiteY0" fmla="*/ 79295 h 270903"/>
                <a:gd name="connsiteX1" fmla="*/ 416125 w 593249"/>
                <a:gd name="connsiteY1" fmla="*/ 17632 h 270903"/>
                <a:gd name="connsiteX2" fmla="*/ 296268 w 593249"/>
                <a:gd name="connsiteY2" fmla="*/ 0 h 270903"/>
                <a:gd name="connsiteX3" fmla="*/ 295416 w 593249"/>
                <a:gd name="connsiteY3" fmla="*/ 0 h 270903"/>
                <a:gd name="connsiteX4" fmla="*/ 177472 w 593249"/>
                <a:gd name="connsiteY4" fmla="*/ 16772 h 270903"/>
                <a:gd name="connsiteX5" fmla="*/ 34781 w 593249"/>
                <a:gd name="connsiteY5" fmla="*/ 78467 h 270903"/>
                <a:gd name="connsiteX6" fmla="*/ 0 w 593249"/>
                <a:gd name="connsiteY6" fmla="*/ 142310 h 270903"/>
                <a:gd name="connsiteX7" fmla="*/ 0 w 593249"/>
                <a:gd name="connsiteY7" fmla="*/ 270904 h 270903"/>
                <a:gd name="connsiteX8" fmla="*/ 34781 w 593249"/>
                <a:gd name="connsiteY8" fmla="*/ 270904 h 270903"/>
                <a:gd name="connsiteX9" fmla="*/ 34781 w 593249"/>
                <a:gd name="connsiteY9" fmla="*/ 142390 h 270903"/>
                <a:gd name="connsiteX10" fmla="*/ 55355 w 593249"/>
                <a:gd name="connsiteY10" fmla="*/ 104087 h 270903"/>
                <a:gd name="connsiteX11" fmla="*/ 187211 w 593249"/>
                <a:gd name="connsiteY11" fmla="*/ 47294 h 270903"/>
                <a:gd name="connsiteX12" fmla="*/ 295034 w 593249"/>
                <a:gd name="connsiteY12" fmla="*/ 31826 h 270903"/>
                <a:gd name="connsiteX13" fmla="*/ 295747 w 593249"/>
                <a:gd name="connsiteY13" fmla="*/ 31826 h 270903"/>
                <a:gd name="connsiteX14" fmla="*/ 407308 w 593249"/>
                <a:gd name="connsiteY14" fmla="*/ 48408 h 270903"/>
                <a:gd name="connsiteX15" fmla="*/ 537739 w 593249"/>
                <a:gd name="connsiteY15" fmla="*/ 104851 h 270903"/>
                <a:gd name="connsiteX16" fmla="*/ 558434 w 593249"/>
                <a:gd name="connsiteY16" fmla="*/ 143042 h 270903"/>
                <a:gd name="connsiteX17" fmla="*/ 558434 w 593249"/>
                <a:gd name="connsiteY17" fmla="*/ 270904 h 270903"/>
                <a:gd name="connsiteX18" fmla="*/ 593215 w 593249"/>
                <a:gd name="connsiteY18" fmla="*/ 270904 h 270903"/>
                <a:gd name="connsiteX19" fmla="*/ 593215 w 593249"/>
                <a:gd name="connsiteY19" fmla="*/ 143456 h 270903"/>
                <a:gd name="connsiteX20" fmla="*/ 558434 w 593249"/>
                <a:gd name="connsiteY20" fmla="*/ 79295 h 2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249" h="270903">
                  <a:moveTo>
                    <a:pt x="558434" y="79295"/>
                  </a:moveTo>
                  <a:cubicBezTo>
                    <a:pt x="516470" y="49504"/>
                    <a:pt x="467903" y="28461"/>
                    <a:pt x="416125" y="17632"/>
                  </a:cubicBezTo>
                  <a:cubicBezTo>
                    <a:pt x="377198" y="6941"/>
                    <a:pt x="336897" y="1012"/>
                    <a:pt x="296268" y="0"/>
                  </a:cubicBezTo>
                  <a:lnTo>
                    <a:pt x="295416" y="0"/>
                  </a:lnTo>
                  <a:cubicBezTo>
                    <a:pt x="255390" y="-32"/>
                    <a:pt x="215600" y="5627"/>
                    <a:pt x="177472" y="16772"/>
                  </a:cubicBezTo>
                  <a:cubicBezTo>
                    <a:pt x="126258" y="29361"/>
                    <a:pt x="77930" y="50258"/>
                    <a:pt x="34781" y="78467"/>
                  </a:cubicBezTo>
                  <a:cubicBezTo>
                    <a:pt x="13040" y="93694"/>
                    <a:pt x="203" y="117258"/>
                    <a:pt x="0" y="142310"/>
                  </a:cubicBezTo>
                  <a:lnTo>
                    <a:pt x="0" y="270904"/>
                  </a:lnTo>
                  <a:lnTo>
                    <a:pt x="34781" y="270904"/>
                  </a:lnTo>
                  <a:lnTo>
                    <a:pt x="34781" y="142390"/>
                  </a:lnTo>
                  <a:cubicBezTo>
                    <a:pt x="34872" y="127414"/>
                    <a:pt x="42452" y="113301"/>
                    <a:pt x="55355" y="104087"/>
                  </a:cubicBezTo>
                  <a:cubicBezTo>
                    <a:pt x="95244" y="78097"/>
                    <a:pt x="139901" y="58861"/>
                    <a:pt x="187211" y="47294"/>
                  </a:cubicBezTo>
                  <a:cubicBezTo>
                    <a:pt x="222060" y="37062"/>
                    <a:pt x="258435" y="31844"/>
                    <a:pt x="295034" y="31826"/>
                  </a:cubicBezTo>
                  <a:lnTo>
                    <a:pt x="295747" y="31826"/>
                  </a:lnTo>
                  <a:cubicBezTo>
                    <a:pt x="333570" y="32829"/>
                    <a:pt x="371083" y="38403"/>
                    <a:pt x="407308" y="48408"/>
                  </a:cubicBezTo>
                  <a:cubicBezTo>
                    <a:pt x="454773" y="58267"/>
                    <a:pt x="499297" y="77535"/>
                    <a:pt x="537739" y="104851"/>
                  </a:cubicBezTo>
                  <a:cubicBezTo>
                    <a:pt x="551215" y="113589"/>
                    <a:pt x="558990" y="127938"/>
                    <a:pt x="558434" y="143042"/>
                  </a:cubicBezTo>
                  <a:lnTo>
                    <a:pt x="558434" y="270904"/>
                  </a:lnTo>
                  <a:lnTo>
                    <a:pt x="593215" y="270904"/>
                  </a:lnTo>
                  <a:lnTo>
                    <a:pt x="593215" y="143456"/>
                  </a:lnTo>
                  <a:cubicBezTo>
                    <a:pt x="594012" y="118105"/>
                    <a:pt x="580972" y="94054"/>
                    <a:pt x="558434" y="79295"/>
                  </a:cubicBezTo>
                  <a:close/>
                </a:path>
              </a:pathLst>
            </a:custGeom>
            <a:grpFill/>
            <a:ln w="9525" cap="flat">
              <a:solidFill>
                <a:schemeClr val="bg1"/>
              </a:solid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89BCBC09-07E3-D132-B3EE-C679D091D864}"/>
                </a:ext>
              </a:extLst>
            </p:cNvPr>
            <p:cNvSpPr/>
            <p:nvPr/>
          </p:nvSpPr>
          <p:spPr>
            <a:xfrm>
              <a:off x="6125988" y="1731131"/>
              <a:ext cx="31303" cy="60469"/>
            </a:xfrm>
            <a:custGeom>
              <a:avLst/>
              <a:gdLst>
                <a:gd name="connsiteX0" fmla="*/ 15652 w 31303"/>
                <a:gd name="connsiteY0" fmla="*/ 60470 h 60469"/>
                <a:gd name="connsiteX1" fmla="*/ 31303 w 31303"/>
                <a:gd name="connsiteY1" fmla="*/ 46148 h 60469"/>
                <a:gd name="connsiteX2" fmla="*/ 31303 w 31303"/>
                <a:gd name="connsiteY2" fmla="*/ 14322 h 60469"/>
                <a:gd name="connsiteX3" fmla="*/ 15652 w 31303"/>
                <a:gd name="connsiteY3" fmla="*/ 0 h 60469"/>
                <a:gd name="connsiteX4" fmla="*/ 0 w 31303"/>
                <a:gd name="connsiteY4" fmla="*/ 14322 h 60469"/>
                <a:gd name="connsiteX5" fmla="*/ 0 w 31303"/>
                <a:gd name="connsiteY5" fmla="*/ 46148 h 60469"/>
                <a:gd name="connsiteX6" fmla="*/ 15652 w 31303"/>
                <a:gd name="connsiteY6" fmla="*/ 60470 h 6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3" h="60469">
                  <a:moveTo>
                    <a:pt x="15652" y="60470"/>
                  </a:moveTo>
                  <a:cubicBezTo>
                    <a:pt x="24297" y="60470"/>
                    <a:pt x="31303" y="54058"/>
                    <a:pt x="31303" y="46148"/>
                  </a:cubicBezTo>
                  <a:lnTo>
                    <a:pt x="31303" y="14322"/>
                  </a:lnTo>
                  <a:cubicBezTo>
                    <a:pt x="31303" y="6411"/>
                    <a:pt x="24297" y="0"/>
                    <a:pt x="15652" y="0"/>
                  </a:cubicBezTo>
                  <a:cubicBezTo>
                    <a:pt x="7007" y="0"/>
                    <a:pt x="0" y="6411"/>
                    <a:pt x="0" y="14322"/>
                  </a:cubicBezTo>
                  <a:lnTo>
                    <a:pt x="0" y="46148"/>
                  </a:lnTo>
                  <a:cubicBezTo>
                    <a:pt x="0" y="54058"/>
                    <a:pt x="7007" y="60470"/>
                    <a:pt x="15652" y="60470"/>
                  </a:cubicBezTo>
                  <a:close/>
                </a:path>
              </a:pathLst>
            </a:custGeom>
            <a:grpFill/>
            <a:ln w="9525" cap="flat">
              <a:solidFill>
                <a:schemeClr val="bg1"/>
              </a:solid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4E3BB78-44B9-4017-BDE3-E6D5A71034D8}"/>
                </a:ext>
              </a:extLst>
            </p:cNvPr>
            <p:cNvSpPr/>
            <p:nvPr/>
          </p:nvSpPr>
          <p:spPr>
            <a:xfrm>
              <a:off x="5984435" y="1779354"/>
              <a:ext cx="55894" cy="51145"/>
            </a:xfrm>
            <a:custGeom>
              <a:avLst/>
              <a:gdLst>
                <a:gd name="connsiteX0" fmla="*/ 28792 w 55894"/>
                <a:gd name="connsiteY0" fmla="*/ 46587 h 51145"/>
                <a:gd name="connsiteX1" fmla="*/ 50913 w 55894"/>
                <a:gd name="connsiteY1" fmla="*/ 47301 h 51145"/>
                <a:gd name="connsiteX2" fmla="*/ 51694 w 55894"/>
                <a:gd name="connsiteY2" fmla="*/ 27060 h 51145"/>
                <a:gd name="connsiteX3" fmla="*/ 50913 w 55894"/>
                <a:gd name="connsiteY3" fmla="*/ 26345 h 51145"/>
                <a:gd name="connsiteX4" fmla="*/ 26322 w 55894"/>
                <a:gd name="connsiteY4" fmla="*/ 3844 h 51145"/>
                <a:gd name="connsiteX5" fmla="*/ 4201 w 55894"/>
                <a:gd name="connsiteY5" fmla="*/ 4559 h 51145"/>
                <a:gd name="connsiteX6" fmla="*/ 4201 w 55894"/>
                <a:gd name="connsiteY6" fmla="*/ 24086 h 5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94" h="51145">
                  <a:moveTo>
                    <a:pt x="28792" y="46587"/>
                  </a:moveTo>
                  <a:cubicBezTo>
                    <a:pt x="34685" y="52374"/>
                    <a:pt x="44588" y="52694"/>
                    <a:pt x="50913" y="47301"/>
                  </a:cubicBezTo>
                  <a:cubicBezTo>
                    <a:pt x="57236" y="41908"/>
                    <a:pt x="57587" y="32847"/>
                    <a:pt x="51694" y="27060"/>
                  </a:cubicBezTo>
                  <a:cubicBezTo>
                    <a:pt x="51443" y="26813"/>
                    <a:pt x="51182" y="26575"/>
                    <a:pt x="50913" y="26345"/>
                  </a:cubicBezTo>
                  <a:lnTo>
                    <a:pt x="26322" y="3844"/>
                  </a:lnTo>
                  <a:cubicBezTo>
                    <a:pt x="19997" y="-1549"/>
                    <a:pt x="10095" y="-1229"/>
                    <a:pt x="4201" y="4559"/>
                  </a:cubicBezTo>
                  <a:cubicBezTo>
                    <a:pt x="-1400" y="10058"/>
                    <a:pt x="-1400" y="18586"/>
                    <a:pt x="4201" y="24086"/>
                  </a:cubicBezTo>
                  <a:close/>
                </a:path>
              </a:pathLst>
            </a:custGeom>
            <a:grpFill/>
            <a:ln w="9525" cap="flat">
              <a:solidFill>
                <a:schemeClr val="bg1"/>
              </a:solid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095EEF37-63FB-0DFC-105E-264192DE406E}"/>
                </a:ext>
              </a:extLst>
            </p:cNvPr>
            <p:cNvSpPr/>
            <p:nvPr/>
          </p:nvSpPr>
          <p:spPr>
            <a:xfrm>
              <a:off x="5923160" y="1898393"/>
              <a:ext cx="66084" cy="28643"/>
            </a:xfrm>
            <a:custGeom>
              <a:avLst/>
              <a:gdLst>
                <a:gd name="connsiteX0" fmla="*/ 50433 w 66084"/>
                <a:gd name="connsiteY0" fmla="*/ 0 h 28643"/>
                <a:gd name="connsiteX1" fmla="*/ 15652 w 66084"/>
                <a:gd name="connsiteY1" fmla="*/ 0 h 28643"/>
                <a:gd name="connsiteX2" fmla="*/ 0 w 66084"/>
                <a:gd name="connsiteY2" fmla="*/ 14322 h 28643"/>
                <a:gd name="connsiteX3" fmla="*/ 15652 w 66084"/>
                <a:gd name="connsiteY3" fmla="*/ 28643 h 28643"/>
                <a:gd name="connsiteX4" fmla="*/ 50433 w 66084"/>
                <a:gd name="connsiteY4" fmla="*/ 28643 h 28643"/>
                <a:gd name="connsiteX5" fmla="*/ 66085 w 66084"/>
                <a:gd name="connsiteY5" fmla="*/ 14322 h 28643"/>
                <a:gd name="connsiteX6" fmla="*/ 50433 w 66084"/>
                <a:gd name="connsiteY6" fmla="*/ 0 h 2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4" h="28643">
                  <a:moveTo>
                    <a:pt x="50433" y="0"/>
                  </a:moveTo>
                  <a:lnTo>
                    <a:pt x="15652" y="0"/>
                  </a:lnTo>
                  <a:cubicBezTo>
                    <a:pt x="7007" y="0"/>
                    <a:pt x="0" y="6411"/>
                    <a:pt x="0" y="14322"/>
                  </a:cubicBezTo>
                  <a:cubicBezTo>
                    <a:pt x="0" y="22232"/>
                    <a:pt x="7007" y="28643"/>
                    <a:pt x="15652" y="28643"/>
                  </a:cubicBezTo>
                  <a:lnTo>
                    <a:pt x="50433" y="28643"/>
                  </a:lnTo>
                  <a:cubicBezTo>
                    <a:pt x="59078" y="28643"/>
                    <a:pt x="66085" y="22232"/>
                    <a:pt x="66085" y="14322"/>
                  </a:cubicBezTo>
                  <a:cubicBezTo>
                    <a:pt x="66085" y="6411"/>
                    <a:pt x="59078" y="0"/>
                    <a:pt x="50433" y="0"/>
                  </a:cubicBezTo>
                  <a:close/>
                </a:path>
              </a:pathLst>
            </a:custGeom>
            <a:grpFill/>
            <a:ln w="9525" cap="flat">
              <a:solidFill>
                <a:schemeClr val="bg1"/>
              </a:solid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0CFA2223-C39C-ABDB-1C7D-169FAAE403CF}"/>
                </a:ext>
              </a:extLst>
            </p:cNvPr>
            <p:cNvSpPr/>
            <p:nvPr/>
          </p:nvSpPr>
          <p:spPr>
            <a:xfrm>
              <a:off x="6244902" y="1779354"/>
              <a:ext cx="55490" cy="50787"/>
            </a:xfrm>
            <a:custGeom>
              <a:avLst/>
              <a:gdLst>
                <a:gd name="connsiteX0" fmla="*/ 15638 w 55490"/>
                <a:gd name="connsiteY0" fmla="*/ 50788 h 50787"/>
                <a:gd name="connsiteX1" fmla="*/ 26699 w 55490"/>
                <a:gd name="connsiteY1" fmla="*/ 46587 h 50787"/>
                <a:gd name="connsiteX2" fmla="*/ 51289 w 55490"/>
                <a:gd name="connsiteY2" fmla="*/ 24086 h 50787"/>
                <a:gd name="connsiteX3" fmla="*/ 50508 w 55490"/>
                <a:gd name="connsiteY3" fmla="*/ 3844 h 50787"/>
                <a:gd name="connsiteX4" fmla="*/ 29168 w 55490"/>
                <a:gd name="connsiteY4" fmla="*/ 3844 h 50787"/>
                <a:gd name="connsiteX5" fmla="*/ 4578 w 55490"/>
                <a:gd name="connsiteY5" fmla="*/ 26345 h 50787"/>
                <a:gd name="connsiteX6" fmla="*/ 4592 w 55490"/>
                <a:gd name="connsiteY6" fmla="*/ 46599 h 50787"/>
                <a:gd name="connsiteX7" fmla="*/ 15638 w 55490"/>
                <a:gd name="connsiteY7" fmla="*/ 50788 h 5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90" h="50787">
                  <a:moveTo>
                    <a:pt x="15638" y="50788"/>
                  </a:moveTo>
                  <a:cubicBezTo>
                    <a:pt x="19788" y="50784"/>
                    <a:pt x="23767" y="49273"/>
                    <a:pt x="26699" y="46587"/>
                  </a:cubicBezTo>
                  <a:lnTo>
                    <a:pt x="51289" y="24086"/>
                  </a:lnTo>
                  <a:cubicBezTo>
                    <a:pt x="57183" y="18298"/>
                    <a:pt x="56833" y="9237"/>
                    <a:pt x="50508" y="3844"/>
                  </a:cubicBezTo>
                  <a:cubicBezTo>
                    <a:pt x="44498" y="-1281"/>
                    <a:pt x="35178" y="-1281"/>
                    <a:pt x="29168" y="3844"/>
                  </a:cubicBezTo>
                  <a:lnTo>
                    <a:pt x="4578" y="26345"/>
                  </a:lnTo>
                  <a:cubicBezTo>
                    <a:pt x="-1532" y="31942"/>
                    <a:pt x="-1525" y="41009"/>
                    <a:pt x="4592" y="46599"/>
                  </a:cubicBezTo>
                  <a:cubicBezTo>
                    <a:pt x="7522" y="49277"/>
                    <a:pt x="11496" y="50784"/>
                    <a:pt x="15638" y="50788"/>
                  </a:cubicBezTo>
                  <a:close/>
                </a:path>
              </a:pathLst>
            </a:custGeom>
            <a:grpFill/>
            <a:ln w="9525" cap="flat">
              <a:solidFill>
                <a:schemeClr val="bg1"/>
              </a:solid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FDCDE87D-291C-E019-95D0-0DDA0D06CE8D}"/>
                </a:ext>
              </a:extLst>
            </p:cNvPr>
            <p:cNvSpPr/>
            <p:nvPr/>
          </p:nvSpPr>
          <p:spPr>
            <a:xfrm>
              <a:off x="6295530" y="1898393"/>
              <a:ext cx="66084" cy="28643"/>
            </a:xfrm>
            <a:custGeom>
              <a:avLst/>
              <a:gdLst>
                <a:gd name="connsiteX0" fmla="*/ 50433 w 66084"/>
                <a:gd name="connsiteY0" fmla="*/ 0 h 28643"/>
                <a:gd name="connsiteX1" fmla="*/ 15652 w 66084"/>
                <a:gd name="connsiteY1" fmla="*/ 0 h 28643"/>
                <a:gd name="connsiteX2" fmla="*/ 0 w 66084"/>
                <a:gd name="connsiteY2" fmla="*/ 14322 h 28643"/>
                <a:gd name="connsiteX3" fmla="*/ 15652 w 66084"/>
                <a:gd name="connsiteY3" fmla="*/ 28643 h 28643"/>
                <a:gd name="connsiteX4" fmla="*/ 50433 w 66084"/>
                <a:gd name="connsiteY4" fmla="*/ 28643 h 28643"/>
                <a:gd name="connsiteX5" fmla="*/ 66085 w 66084"/>
                <a:gd name="connsiteY5" fmla="*/ 14322 h 28643"/>
                <a:gd name="connsiteX6" fmla="*/ 50433 w 66084"/>
                <a:gd name="connsiteY6" fmla="*/ 0 h 2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4" h="28643">
                  <a:moveTo>
                    <a:pt x="50433" y="0"/>
                  </a:moveTo>
                  <a:lnTo>
                    <a:pt x="15652" y="0"/>
                  </a:lnTo>
                  <a:cubicBezTo>
                    <a:pt x="7007" y="0"/>
                    <a:pt x="0" y="6411"/>
                    <a:pt x="0" y="14322"/>
                  </a:cubicBezTo>
                  <a:cubicBezTo>
                    <a:pt x="0" y="22232"/>
                    <a:pt x="7007" y="28643"/>
                    <a:pt x="15652" y="28643"/>
                  </a:cubicBezTo>
                  <a:lnTo>
                    <a:pt x="50433" y="28643"/>
                  </a:lnTo>
                  <a:cubicBezTo>
                    <a:pt x="59078" y="28643"/>
                    <a:pt x="66085" y="22232"/>
                    <a:pt x="66085" y="14322"/>
                  </a:cubicBezTo>
                  <a:cubicBezTo>
                    <a:pt x="66085" y="6411"/>
                    <a:pt x="59078" y="0"/>
                    <a:pt x="50433" y="0"/>
                  </a:cubicBezTo>
                  <a:close/>
                </a:path>
              </a:pathLst>
            </a:custGeom>
            <a:grpFill/>
            <a:ln w="9525" cap="flat">
              <a:solidFill>
                <a:schemeClr val="bg1"/>
              </a:solidFill>
              <a:prstDash val="solid"/>
              <a:miter/>
            </a:ln>
          </p:spPr>
          <p:txBody>
            <a:bodyPr rtlCol="0" anchor="ctr"/>
            <a:lstStyle/>
            <a:p>
              <a:endParaRPr lang="en-GB"/>
            </a:p>
          </p:txBody>
        </p:sp>
      </p:grpSp>
      <p:sp>
        <p:nvSpPr>
          <p:cNvPr id="3" name="Oval 2">
            <a:extLst>
              <a:ext uri="{FF2B5EF4-FFF2-40B4-BE49-F238E27FC236}">
                <a16:creationId xmlns:a16="http://schemas.microsoft.com/office/drawing/2014/main" id="{FF8DEFBD-A282-3534-6AE8-9CC49AB4E3C8}"/>
              </a:ext>
              <a:ext uri="{C183D7F6-B498-43B3-948B-1728B52AA6E4}">
                <adec:decorative xmlns:adec="http://schemas.microsoft.com/office/drawing/2017/decorative" val="1"/>
              </a:ext>
            </a:extLst>
          </p:cNvPr>
          <p:cNvSpPr/>
          <p:nvPr/>
        </p:nvSpPr>
        <p:spPr>
          <a:xfrm>
            <a:off x="8617009" y="1314643"/>
            <a:ext cx="1922400" cy="1921268"/>
          </a:xfrm>
          <a:prstGeom prst="ellipse">
            <a:avLst/>
          </a:prstGeom>
          <a:solidFill>
            <a:schemeClr val="accent5">
              <a:lumMod val="50000"/>
            </a:schemeClr>
          </a:solid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600">
              <a:solidFill>
                <a:schemeClr val="bg1"/>
              </a:solidFill>
            </a:endParaRPr>
          </a:p>
        </p:txBody>
      </p:sp>
      <p:sp>
        <p:nvSpPr>
          <p:cNvPr id="10" name="Rounded Rectangle 9">
            <a:extLst>
              <a:ext uri="{FF2B5EF4-FFF2-40B4-BE49-F238E27FC236}">
                <a16:creationId xmlns:a16="http://schemas.microsoft.com/office/drawing/2014/main" id="{373780E7-34CC-5B19-B9D5-E0ABFC4ED6AB}"/>
              </a:ext>
              <a:ext uri="{C183D7F6-B498-43B3-948B-1728B52AA6E4}">
                <adec:decorative xmlns:adec="http://schemas.microsoft.com/office/drawing/2017/decorative" val="1"/>
              </a:ext>
            </a:extLst>
          </p:cNvPr>
          <p:cNvSpPr/>
          <p:nvPr/>
        </p:nvSpPr>
        <p:spPr>
          <a:xfrm>
            <a:off x="8228860" y="1044628"/>
            <a:ext cx="2749256" cy="4804760"/>
          </a:xfrm>
          <a:prstGeom prst="round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pic>
        <p:nvPicPr>
          <p:cNvPr id="13" name="Graphic 12">
            <a:extLst>
              <a:ext uri="{FF2B5EF4-FFF2-40B4-BE49-F238E27FC236}">
                <a16:creationId xmlns:a16="http://schemas.microsoft.com/office/drawing/2014/main" id="{B9ADF46C-1957-EB88-796C-CB296855FA3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2086" y="1398282"/>
            <a:ext cx="1792245" cy="1792245"/>
          </a:xfrm>
          <a:prstGeom prst="rect">
            <a:avLst/>
          </a:prstGeom>
        </p:spPr>
      </p:pic>
      <p:sp>
        <p:nvSpPr>
          <p:cNvPr id="14" name="Oval 13">
            <a:extLst>
              <a:ext uri="{FF2B5EF4-FFF2-40B4-BE49-F238E27FC236}">
                <a16:creationId xmlns:a16="http://schemas.microsoft.com/office/drawing/2014/main" id="{D2EB27DA-535D-4D1A-C25D-8AA468F56DAE}"/>
              </a:ext>
              <a:ext uri="{C183D7F6-B498-43B3-948B-1728B52AA6E4}">
                <adec:decorative xmlns:adec="http://schemas.microsoft.com/office/drawing/2017/decorative" val="1"/>
              </a:ext>
            </a:extLst>
          </p:cNvPr>
          <p:cNvSpPr/>
          <p:nvPr/>
        </p:nvSpPr>
        <p:spPr>
          <a:xfrm>
            <a:off x="1192911" y="1314643"/>
            <a:ext cx="1922400" cy="1921268"/>
          </a:xfrm>
          <a:prstGeom prst="ellipse">
            <a:avLst/>
          </a:prstGeom>
          <a:solidFill>
            <a:schemeClr val="bg2"/>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16" name="Rounded Rectangle 15">
            <a:extLst>
              <a:ext uri="{FF2B5EF4-FFF2-40B4-BE49-F238E27FC236}">
                <a16:creationId xmlns:a16="http://schemas.microsoft.com/office/drawing/2014/main" id="{9849F79B-A6C8-68E9-B9EB-CAC19B3F4421}"/>
              </a:ext>
              <a:ext uri="{C183D7F6-B498-43B3-948B-1728B52AA6E4}">
                <adec:decorative xmlns:adec="http://schemas.microsoft.com/office/drawing/2017/decorative" val="1"/>
              </a:ext>
            </a:extLst>
          </p:cNvPr>
          <p:cNvSpPr/>
          <p:nvPr/>
        </p:nvSpPr>
        <p:spPr>
          <a:xfrm>
            <a:off x="779484" y="1044927"/>
            <a:ext cx="2749256" cy="4804760"/>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24" name="Free-form: Shape 23">
            <a:extLst>
              <a:ext uri="{FF2B5EF4-FFF2-40B4-BE49-F238E27FC236}">
                <a16:creationId xmlns:a16="http://schemas.microsoft.com/office/drawing/2014/main" id="{BCB89082-1425-C851-DA6B-0893D27D4A6C}"/>
              </a:ext>
              <a:ext uri="{C183D7F6-B498-43B3-948B-1728B52AA6E4}">
                <adec:decorative xmlns:adec="http://schemas.microsoft.com/office/drawing/2017/decorative" val="1"/>
              </a:ext>
            </a:extLst>
          </p:cNvPr>
          <p:cNvSpPr/>
          <p:nvPr/>
        </p:nvSpPr>
        <p:spPr>
          <a:xfrm>
            <a:off x="2048704" y="1578350"/>
            <a:ext cx="210816" cy="1061359"/>
          </a:xfrm>
          <a:custGeom>
            <a:avLst/>
            <a:gdLst>
              <a:gd name="connsiteX0" fmla="*/ 0 w 210816"/>
              <a:gd name="connsiteY0" fmla="*/ 0 h 1061359"/>
              <a:gd name="connsiteX1" fmla="*/ 210817 w 210816"/>
              <a:gd name="connsiteY1" fmla="*/ 0 h 1061359"/>
              <a:gd name="connsiteX2" fmla="*/ 193280 w 210816"/>
              <a:gd name="connsiteY2" fmla="*/ 1061359 h 1061359"/>
              <a:gd name="connsiteX3" fmla="*/ 17537 w 210816"/>
              <a:gd name="connsiteY3" fmla="*/ 1061359 h 1061359"/>
              <a:gd name="connsiteX4" fmla="*/ 0 w 210816"/>
              <a:gd name="connsiteY4" fmla="*/ 0 h 106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16" h="1061359">
                <a:moveTo>
                  <a:pt x="0" y="0"/>
                </a:moveTo>
                <a:lnTo>
                  <a:pt x="210817" y="0"/>
                </a:lnTo>
                <a:lnTo>
                  <a:pt x="193280" y="1061359"/>
                </a:lnTo>
                <a:lnTo>
                  <a:pt x="17537" y="1061359"/>
                </a:lnTo>
                <a:lnTo>
                  <a:pt x="0" y="0"/>
                </a:lnTo>
                <a:close/>
              </a:path>
            </a:pathLst>
          </a:custGeom>
          <a:solidFill>
            <a:schemeClr val="bg1"/>
          </a:solidFill>
          <a:ln w="18653"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E06AA47-B21A-B988-5519-26A66143F371}"/>
              </a:ext>
              <a:ext uri="{C183D7F6-B498-43B3-948B-1728B52AA6E4}">
                <adec:decorative xmlns:adec="http://schemas.microsoft.com/office/drawing/2017/decorative" val="1"/>
              </a:ext>
            </a:extLst>
          </p:cNvPr>
          <p:cNvSpPr/>
          <p:nvPr/>
        </p:nvSpPr>
        <p:spPr>
          <a:xfrm>
            <a:off x="2004861" y="2753700"/>
            <a:ext cx="298501" cy="298501"/>
          </a:xfrm>
          <a:custGeom>
            <a:avLst/>
            <a:gdLst>
              <a:gd name="connsiteX0" fmla="*/ 298502 w 298501"/>
              <a:gd name="connsiteY0" fmla="*/ 149251 h 298501"/>
              <a:gd name="connsiteX1" fmla="*/ 149251 w 298501"/>
              <a:gd name="connsiteY1" fmla="*/ 298502 h 298501"/>
              <a:gd name="connsiteX2" fmla="*/ 0 w 298501"/>
              <a:gd name="connsiteY2" fmla="*/ 149251 h 298501"/>
              <a:gd name="connsiteX3" fmla="*/ 149251 w 298501"/>
              <a:gd name="connsiteY3" fmla="*/ 0 h 298501"/>
              <a:gd name="connsiteX4" fmla="*/ 298502 w 298501"/>
              <a:gd name="connsiteY4" fmla="*/ 149251 h 298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01" h="298501">
                <a:moveTo>
                  <a:pt x="298502" y="149251"/>
                </a:moveTo>
                <a:cubicBezTo>
                  <a:pt x="298502" y="231680"/>
                  <a:pt x="231680" y="298502"/>
                  <a:pt x="149251" y="298502"/>
                </a:cubicBezTo>
                <a:cubicBezTo>
                  <a:pt x="66822" y="298502"/>
                  <a:pt x="0" y="231680"/>
                  <a:pt x="0" y="149251"/>
                </a:cubicBezTo>
                <a:cubicBezTo>
                  <a:pt x="0" y="66822"/>
                  <a:pt x="66822" y="0"/>
                  <a:pt x="149251" y="0"/>
                </a:cubicBezTo>
                <a:cubicBezTo>
                  <a:pt x="231680" y="0"/>
                  <a:pt x="298502" y="66822"/>
                  <a:pt x="298502" y="149251"/>
                </a:cubicBezTo>
                <a:close/>
              </a:path>
            </a:pathLst>
          </a:custGeom>
          <a:solidFill>
            <a:schemeClr val="bg1"/>
          </a:solidFill>
          <a:ln w="18653" cap="flat">
            <a:noFill/>
            <a:prstDash val="solid"/>
            <a:miter/>
          </a:ln>
        </p:spPr>
        <p:txBody>
          <a:bodyPr rtlCol="0" anchor="ctr"/>
          <a:lstStyle/>
          <a:p>
            <a:endParaRPr lang="en-GB"/>
          </a:p>
        </p:txBody>
      </p:sp>
    </p:spTree>
    <p:extLst>
      <p:ext uri="{BB962C8B-B14F-4D97-AF65-F5344CB8AC3E}">
        <p14:creationId xmlns:p14="http://schemas.microsoft.com/office/powerpoint/2010/main" val="77433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3797D-1BCA-967B-C9F8-CA34BC851BD1}"/>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D1300F58-719F-6B58-47E1-AF5C46821057}"/>
              </a:ext>
            </a:extLst>
          </p:cNvPr>
          <p:cNvSpPr/>
          <p:nvPr/>
        </p:nvSpPr>
        <p:spPr>
          <a:xfrm>
            <a:off x="9239003" y="0"/>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 </a:t>
            </a:r>
          </a:p>
        </p:txBody>
      </p:sp>
      <p:sp>
        <p:nvSpPr>
          <p:cNvPr id="2" name="Title 1">
            <a:extLst>
              <a:ext uri="{FF2B5EF4-FFF2-40B4-BE49-F238E27FC236}">
                <a16:creationId xmlns:a16="http://schemas.microsoft.com/office/drawing/2014/main" id="{B1732358-ED67-F9B7-4CF0-29EAD5CBEEC7}"/>
              </a:ext>
            </a:extLst>
          </p:cNvPr>
          <p:cNvSpPr>
            <a:spLocks noGrp="1"/>
          </p:cNvSpPr>
          <p:nvPr>
            <p:ph type="title"/>
          </p:nvPr>
        </p:nvSpPr>
        <p:spPr>
          <a:xfrm>
            <a:off x="432000" y="1180381"/>
            <a:ext cx="8696295" cy="949382"/>
          </a:xfrm>
        </p:spPr>
        <p:txBody>
          <a:bodyPr>
            <a:normAutofit/>
          </a:bodyPr>
          <a:lstStyle/>
          <a:p>
            <a:r>
              <a:rPr lang="en-GB" dirty="0"/>
              <a:t>Some actions have already been announced….</a:t>
            </a:r>
            <a:br>
              <a:rPr lang="en-GB" dirty="0"/>
            </a:br>
            <a:endParaRPr lang="en-GB" dirty="0"/>
          </a:p>
        </p:txBody>
      </p:sp>
      <p:sp>
        <p:nvSpPr>
          <p:cNvPr id="7" name="Rounded Rectangle 6">
            <a:extLst>
              <a:ext uri="{FF2B5EF4-FFF2-40B4-BE49-F238E27FC236}">
                <a16:creationId xmlns:a16="http://schemas.microsoft.com/office/drawing/2014/main" id="{460E99C3-DB77-E8FC-6BAD-06F9FDB5A27A}"/>
              </a:ext>
            </a:extLst>
          </p:cNvPr>
          <p:cNvSpPr/>
          <p:nvPr/>
        </p:nvSpPr>
        <p:spPr>
          <a:xfrm>
            <a:off x="733106" y="1992486"/>
            <a:ext cx="5216587" cy="1160954"/>
          </a:xfrm>
          <a:prstGeom prst="roundRect">
            <a:avLst/>
          </a:prstGeom>
          <a:solidFill>
            <a:schemeClr val="accent1"/>
          </a:solidFill>
          <a:ln w="38100">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2000" b="1" dirty="0">
                <a:solidFill>
                  <a:schemeClr val="bg1"/>
                </a:solidFill>
              </a:rPr>
              <a:t>The biggest increase in funding                             for the NHS since 2010</a:t>
            </a:r>
          </a:p>
        </p:txBody>
      </p:sp>
      <p:sp>
        <p:nvSpPr>
          <p:cNvPr id="9" name="Rounded Rectangle 8">
            <a:extLst>
              <a:ext uri="{FF2B5EF4-FFF2-40B4-BE49-F238E27FC236}">
                <a16:creationId xmlns:a16="http://schemas.microsoft.com/office/drawing/2014/main" id="{2261E91C-CC8B-71D0-3C2E-DE5F5F2DBAC0}"/>
              </a:ext>
            </a:extLst>
          </p:cNvPr>
          <p:cNvSpPr/>
          <p:nvPr/>
        </p:nvSpPr>
        <p:spPr>
          <a:xfrm>
            <a:off x="6486146" y="1992486"/>
            <a:ext cx="5216587" cy="1160954"/>
          </a:xfrm>
          <a:prstGeom prst="roundRect">
            <a:avLst/>
          </a:prstGeom>
          <a:solidFill>
            <a:schemeClr val="accent1"/>
          </a:solidFill>
          <a:ln w="28575">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2000" b="1">
                <a:solidFill>
                  <a:schemeClr val="bg1"/>
                </a:solidFill>
              </a:rPr>
              <a:t>More GP appointments </a:t>
            </a:r>
          </a:p>
        </p:txBody>
      </p:sp>
      <p:sp>
        <p:nvSpPr>
          <p:cNvPr id="4" name="Rounded Rectangle 3">
            <a:extLst>
              <a:ext uri="{FF2B5EF4-FFF2-40B4-BE49-F238E27FC236}">
                <a16:creationId xmlns:a16="http://schemas.microsoft.com/office/drawing/2014/main" id="{524C7E84-7F52-7A08-3B9D-0DE98B36410C}"/>
              </a:ext>
            </a:extLst>
          </p:cNvPr>
          <p:cNvSpPr/>
          <p:nvPr/>
        </p:nvSpPr>
        <p:spPr>
          <a:xfrm>
            <a:off x="733107" y="3436160"/>
            <a:ext cx="5216587" cy="1160956"/>
          </a:xfrm>
          <a:prstGeom prst="roundRect">
            <a:avLst/>
          </a:prstGeom>
          <a:solidFill>
            <a:schemeClr val="accent1"/>
          </a:solidFill>
          <a:ln w="28575">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2000" b="1">
                <a:solidFill>
                  <a:schemeClr val="bg1"/>
                </a:solidFill>
              </a:rPr>
              <a:t>Investment for scanners </a:t>
            </a:r>
            <a:endParaRPr lang="en-GB" sz="2000">
              <a:solidFill>
                <a:schemeClr val="bg1"/>
              </a:solidFill>
            </a:endParaRPr>
          </a:p>
        </p:txBody>
      </p:sp>
      <p:sp>
        <p:nvSpPr>
          <p:cNvPr id="10" name="Rounded Rectangle 9">
            <a:extLst>
              <a:ext uri="{FF2B5EF4-FFF2-40B4-BE49-F238E27FC236}">
                <a16:creationId xmlns:a16="http://schemas.microsoft.com/office/drawing/2014/main" id="{B8F4A13A-C9A9-5290-DE68-53B797D6D8E5}"/>
              </a:ext>
            </a:extLst>
          </p:cNvPr>
          <p:cNvSpPr/>
          <p:nvPr/>
        </p:nvSpPr>
        <p:spPr>
          <a:xfrm>
            <a:off x="6486145" y="3452126"/>
            <a:ext cx="5216585" cy="1160956"/>
          </a:xfrm>
          <a:prstGeom prst="roundRect">
            <a:avLst/>
          </a:prstGeom>
          <a:solidFill>
            <a:schemeClr val="accent1"/>
          </a:solidFill>
          <a:ln w="28575">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2000" b="1">
                <a:solidFill>
                  <a:schemeClr val="bg1"/>
                </a:solidFill>
              </a:rPr>
              <a:t>Resolving the resident doctor strikes </a:t>
            </a:r>
            <a:endParaRPr lang="en-GB" sz="2000">
              <a:solidFill>
                <a:schemeClr val="bg1"/>
              </a:solidFill>
            </a:endParaRPr>
          </a:p>
        </p:txBody>
      </p:sp>
    </p:spTree>
    <p:extLst>
      <p:ext uri="{BB962C8B-B14F-4D97-AF65-F5344CB8AC3E}">
        <p14:creationId xmlns:p14="http://schemas.microsoft.com/office/powerpoint/2010/main" val="341163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5596F-EA0E-60EE-851F-7C1CE7DBDD33}"/>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6956062A-211C-FDF0-ABE4-092F5891A795}"/>
              </a:ext>
            </a:extLst>
          </p:cNvPr>
          <p:cNvSpPr/>
          <p:nvPr/>
        </p:nvSpPr>
        <p:spPr>
          <a:xfrm>
            <a:off x="9239003" y="0"/>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 </a:t>
            </a:r>
          </a:p>
        </p:txBody>
      </p:sp>
      <p:sp>
        <p:nvSpPr>
          <p:cNvPr id="4" name="Title 3">
            <a:extLst>
              <a:ext uri="{FF2B5EF4-FFF2-40B4-BE49-F238E27FC236}">
                <a16:creationId xmlns:a16="http://schemas.microsoft.com/office/drawing/2014/main" id="{5560B87D-6827-F4F0-8174-1B527EBE3ADE}"/>
              </a:ext>
            </a:extLst>
          </p:cNvPr>
          <p:cNvSpPr>
            <a:spLocks noGrp="1"/>
          </p:cNvSpPr>
          <p:nvPr>
            <p:ph type="title"/>
          </p:nvPr>
        </p:nvSpPr>
        <p:spPr>
          <a:xfrm>
            <a:off x="432000" y="310075"/>
            <a:ext cx="6479009" cy="949382"/>
          </a:xfrm>
        </p:spPr>
        <p:txBody>
          <a:bodyPr>
            <a:normAutofit fontScale="90000"/>
          </a:bodyPr>
          <a:lstStyle/>
          <a:p>
            <a:r>
              <a:rPr lang="en-GB" dirty="0"/>
              <a:t>Our conversation is part of a process to work with the public and staff to fix the NHS</a:t>
            </a:r>
            <a:br>
              <a:rPr lang="en-GB" dirty="0"/>
            </a:br>
            <a:endParaRPr lang="en-GB" dirty="0"/>
          </a:p>
        </p:txBody>
      </p:sp>
      <p:sp>
        <p:nvSpPr>
          <p:cNvPr id="2" name="Rectangle 1">
            <a:extLst>
              <a:ext uri="{FF2B5EF4-FFF2-40B4-BE49-F238E27FC236}">
                <a16:creationId xmlns:a16="http://schemas.microsoft.com/office/drawing/2014/main" id="{B412F0B5-CFE2-3148-8569-C1E3E2F91B2B}"/>
              </a:ext>
              <a:ext uri="{C183D7F6-B498-43B3-948B-1728B52AA6E4}">
                <adec:decorative xmlns:adec="http://schemas.microsoft.com/office/drawing/2017/decorative" val="1"/>
              </a:ext>
            </a:extLst>
          </p:cNvPr>
          <p:cNvSpPr/>
          <p:nvPr/>
        </p:nvSpPr>
        <p:spPr>
          <a:xfrm>
            <a:off x="431999" y="1055556"/>
            <a:ext cx="6843443" cy="47382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45720" rtlCol="0" anchor="ctr"/>
          <a:lstStyle/>
          <a:p>
            <a:pPr marL="285750" indent="-285750">
              <a:buFont typeface="Arial" panose="020B0604020202020204" pitchFamily="34" charset="0"/>
              <a:buChar char="•"/>
            </a:pPr>
            <a:endParaRPr lang="en-US" sz="1600" dirty="0">
              <a:solidFill>
                <a:sysClr val="windowText" lastClr="000000"/>
              </a:solidFill>
              <a:highlight>
                <a:srgbClr val="FFFF00"/>
              </a:highlight>
            </a:endParaRPr>
          </a:p>
        </p:txBody>
      </p:sp>
      <p:sp>
        <p:nvSpPr>
          <p:cNvPr id="6" name="TextBox 5">
            <a:extLst>
              <a:ext uri="{FF2B5EF4-FFF2-40B4-BE49-F238E27FC236}">
                <a16:creationId xmlns:a16="http://schemas.microsoft.com/office/drawing/2014/main" id="{AD674E2F-361F-5457-47B9-614067EBB25F}"/>
              </a:ext>
            </a:extLst>
          </p:cNvPr>
          <p:cNvSpPr txBox="1"/>
          <p:nvPr/>
        </p:nvSpPr>
        <p:spPr>
          <a:xfrm>
            <a:off x="609601" y="1325942"/>
            <a:ext cx="6407426" cy="4247317"/>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000" dirty="0">
                <a:solidFill>
                  <a:sysClr val="windowText" lastClr="000000"/>
                </a:solidFill>
              </a:rPr>
              <a:t>The Department of Health and Social Care and NHS England are developing the 10 Year Health Plan together with the public and health and                   care staff.</a:t>
            </a:r>
          </a:p>
          <a:p>
            <a:pPr marL="342900" indent="-342900">
              <a:spcAft>
                <a:spcPts val="1200"/>
              </a:spcAft>
              <a:buFont typeface="Arial" panose="020B0604020202020204" pitchFamily="34" charset="0"/>
              <a:buChar char="•"/>
            </a:pPr>
            <a:r>
              <a:rPr lang="en-US" sz="2000" dirty="0">
                <a:solidFill>
                  <a:sysClr val="windowText" lastClr="000000"/>
                </a:solidFill>
              </a:rPr>
              <a:t>Over the next few months there will be lots of conversations happening across England.</a:t>
            </a:r>
            <a:endParaRPr lang="en-US" sz="2000" dirty="0">
              <a:solidFill>
                <a:sysClr val="windowText" lastClr="000000"/>
              </a:solidFill>
              <a:cs typeface="Arial"/>
            </a:endParaRPr>
          </a:p>
          <a:p>
            <a:pPr marL="342900" indent="-342900">
              <a:spcAft>
                <a:spcPts val="1200"/>
              </a:spcAft>
              <a:buFont typeface="Arial" panose="020B0604020202020204" pitchFamily="34" charset="0"/>
              <a:buChar char="•"/>
            </a:pPr>
            <a:r>
              <a:rPr lang="en-US" sz="2000" dirty="0">
                <a:solidFill>
                  <a:sysClr val="windowText" lastClr="000000"/>
                </a:solidFill>
              </a:rPr>
              <a:t>These conversations will include people from all backgrounds and with lots of different experiences, as well as different types of health and care staff. </a:t>
            </a:r>
            <a:endParaRPr lang="en-US" sz="2000" dirty="0">
              <a:solidFill>
                <a:sysClr val="windowText" lastClr="000000"/>
              </a:solidFill>
              <a:cs typeface="Arial"/>
            </a:endParaRPr>
          </a:p>
          <a:p>
            <a:pPr marL="342900" indent="-342900">
              <a:spcAft>
                <a:spcPts val="1200"/>
              </a:spcAft>
              <a:buFont typeface="Arial" panose="020B0604020202020204" pitchFamily="34" charset="0"/>
              <a:buChar char="•"/>
            </a:pPr>
            <a:r>
              <a:rPr lang="en-US" sz="2000" dirty="0">
                <a:solidFill>
                  <a:sysClr val="windowText" lastClr="000000"/>
                </a:solidFill>
              </a:rPr>
              <a:t>The views and experiences that you share today will be brought together with what people say at other events and used to shape the 10 Year Health Plan. </a:t>
            </a:r>
            <a:endParaRPr lang="en-US" sz="2000" dirty="0">
              <a:solidFill>
                <a:sysClr val="windowText" lastClr="000000"/>
              </a:solidFill>
              <a:cs typeface="Arial"/>
            </a:endParaRPr>
          </a:p>
        </p:txBody>
      </p:sp>
      <p:pic>
        <p:nvPicPr>
          <p:cNvPr id="10" name="Picture 9" descr="A person pointing at a wall with sticky notes">
            <a:extLst>
              <a:ext uri="{FF2B5EF4-FFF2-40B4-BE49-F238E27FC236}">
                <a16:creationId xmlns:a16="http://schemas.microsoft.com/office/drawing/2014/main" id="{AB669962-925B-A4C4-DC85-9A4D6C2263AB}"/>
              </a:ext>
            </a:extLst>
          </p:cNvPr>
          <p:cNvPicPr>
            <a:picLocks noChangeAspect="1"/>
          </p:cNvPicPr>
          <p:nvPr/>
        </p:nvPicPr>
        <p:blipFill rotWithShape="1">
          <a:blip r:embed="rId3" cstate="screen">
            <a:alphaModFix amt="7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a:xfrm>
            <a:off x="7481454" y="1062182"/>
            <a:ext cx="4572000" cy="4738254"/>
          </a:xfrm>
          <a:prstGeom prst="rect">
            <a:avLst/>
          </a:prstGeom>
        </p:spPr>
      </p:pic>
    </p:spTree>
    <p:extLst>
      <p:ext uri="{BB962C8B-B14F-4D97-AF65-F5344CB8AC3E}">
        <p14:creationId xmlns:p14="http://schemas.microsoft.com/office/powerpoint/2010/main" val="274246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4EFB6-6C24-2E31-8DC4-44330318F219}"/>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EE91F9B9-8A6E-DCA3-9560-2F92BC208F43}"/>
              </a:ext>
            </a:extLst>
          </p:cNvPr>
          <p:cNvSpPr>
            <a:spLocks noGrp="1"/>
          </p:cNvSpPr>
          <p:nvPr>
            <p:ph type="title" idx="4294967295"/>
          </p:nvPr>
        </p:nvSpPr>
        <p:spPr>
          <a:xfrm>
            <a:off x="892175" y="1485438"/>
            <a:ext cx="5684838" cy="15652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1" i="0" u="none" strike="noStrike" kern="1200" cap="none" spc="0" normalizeH="0" baseline="0" noProof="0" dirty="0">
                <a:ln>
                  <a:noFill/>
                </a:ln>
                <a:solidFill>
                  <a:schemeClr val="tx1"/>
                </a:solidFill>
                <a:effectLst/>
                <a:uLnTx/>
                <a:uFillTx/>
                <a:latin typeface="+mn-lt"/>
                <a:ea typeface="+mn-ea"/>
                <a:cs typeface="+mn-cs"/>
              </a:rPr>
              <a:t>Making better </a:t>
            </a:r>
            <a:br>
              <a:rPr kumimoji="0" lang="en-GB" sz="6000" b="1" i="0" u="none" strike="noStrike" kern="1200" cap="none" spc="0" normalizeH="0" baseline="0" noProof="0" dirty="0">
                <a:ln>
                  <a:noFill/>
                </a:ln>
                <a:solidFill>
                  <a:schemeClr val="tx1"/>
                </a:solidFill>
                <a:effectLst/>
                <a:uLnTx/>
                <a:uFillTx/>
                <a:latin typeface="+mn-lt"/>
                <a:ea typeface="+mn-ea"/>
                <a:cs typeface="+mn-cs"/>
              </a:rPr>
            </a:br>
            <a:r>
              <a:rPr kumimoji="0" lang="en-GB" sz="6000" b="1" i="0" u="none" strike="noStrike" kern="1200" cap="none" spc="0" normalizeH="0" baseline="0" noProof="0" dirty="0">
                <a:ln>
                  <a:noFill/>
                </a:ln>
                <a:solidFill>
                  <a:schemeClr val="tx1"/>
                </a:solidFill>
                <a:effectLst/>
                <a:uLnTx/>
                <a:uFillTx/>
                <a:latin typeface="+mn-lt"/>
                <a:ea typeface="+mn-ea"/>
                <a:cs typeface="+mn-cs"/>
              </a:rPr>
              <a:t>use of technology</a:t>
            </a:r>
          </a:p>
        </p:txBody>
      </p:sp>
      <p:pic>
        <p:nvPicPr>
          <p:cNvPr id="10" name="Picture Placeholder 9" descr="A screen shot of a computer screen">
            <a:extLst>
              <a:ext uri="{FF2B5EF4-FFF2-40B4-BE49-F238E27FC236}">
                <a16:creationId xmlns:a16="http://schemas.microsoft.com/office/drawing/2014/main" id="{B7CEF06B-581E-1AD8-AABE-5A780614F204}"/>
              </a:ext>
            </a:extLst>
          </p:cNvPr>
          <p:cNvPicPr>
            <a:picLocks noGrp="1" noChangeAspect="1"/>
          </p:cNvPicPr>
          <p:nvPr>
            <p:ph type="pic" sz="quarter" idx="4294967295"/>
          </p:nvPr>
        </p:nvPicPr>
        <p:blipFill rotWithShape="1">
          <a:blip r:embed="rId2" cstate="screen">
            <a:alphaModFix amt="75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7682845" y="1065229"/>
            <a:ext cx="2997724" cy="4119513"/>
          </a:xfrm>
          <a:solidFill>
            <a:schemeClr val="bg1">
              <a:lumMod val="85000"/>
              <a:alpha val="14000"/>
            </a:schemeClr>
          </a:solidFill>
        </p:spPr>
      </p:pic>
    </p:spTree>
    <p:extLst>
      <p:ext uri="{BB962C8B-B14F-4D97-AF65-F5344CB8AC3E}">
        <p14:creationId xmlns:p14="http://schemas.microsoft.com/office/powerpoint/2010/main" val="100705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BC144-E08F-9935-E46F-FE101FDFDB00}"/>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9CCA75DB-78D8-AFB0-24AF-30A123550159}"/>
              </a:ext>
            </a:extLst>
          </p:cNvPr>
          <p:cNvSpPr/>
          <p:nvPr/>
        </p:nvSpPr>
        <p:spPr>
          <a:xfrm>
            <a:off x="9239003" y="0"/>
            <a:ext cx="2952997" cy="629392"/>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Information </a:t>
            </a:r>
          </a:p>
        </p:txBody>
      </p:sp>
      <p:sp>
        <p:nvSpPr>
          <p:cNvPr id="2" name="Title 1">
            <a:extLst>
              <a:ext uri="{FF2B5EF4-FFF2-40B4-BE49-F238E27FC236}">
                <a16:creationId xmlns:a16="http://schemas.microsoft.com/office/drawing/2014/main" id="{588839FA-19A8-94D0-E6A6-70996DA1E1E0}"/>
              </a:ext>
            </a:extLst>
          </p:cNvPr>
          <p:cNvSpPr>
            <a:spLocks noGrp="1"/>
          </p:cNvSpPr>
          <p:nvPr>
            <p:ph type="title"/>
          </p:nvPr>
        </p:nvSpPr>
        <p:spPr/>
        <p:txBody>
          <a:bodyPr vert="horz" lIns="0" tIns="0" rIns="0" bIns="0" rtlCol="0" anchor="t">
            <a:normAutofit/>
          </a:bodyPr>
          <a:lstStyle/>
          <a:p>
            <a:pPr lvl="0">
              <a:lnSpc>
                <a:spcPct val="115000"/>
              </a:lnSpc>
              <a:spcBef>
                <a:spcPts val="600"/>
              </a:spcBef>
              <a:spcAft>
                <a:spcPts val="600"/>
              </a:spcAft>
            </a:pPr>
            <a:r>
              <a:rPr lang="en-GB" b="1" dirty="0">
                <a:solidFill>
                  <a:schemeClr val="tx1"/>
                </a:solidFill>
                <a:ea typeface="Times New Roman" panose="02020603050405020304" pitchFamily="18" charset="0"/>
                <a:cs typeface="Arial" panose="020B0604020202020204" pitchFamily="34" charset="0"/>
              </a:rPr>
              <a:t>M</a:t>
            </a:r>
            <a:r>
              <a:rPr lang="en-GB" b="1" dirty="0">
                <a:solidFill>
                  <a:schemeClr val="tx1"/>
                </a:solidFill>
                <a:effectLst/>
                <a:ea typeface="Times New Roman" panose="02020603050405020304" pitchFamily="18" charset="0"/>
                <a:cs typeface="Arial" panose="020B0604020202020204" pitchFamily="34" charset="0"/>
              </a:rPr>
              <a:t>aking better use of technology in health and care</a:t>
            </a:r>
          </a:p>
        </p:txBody>
      </p:sp>
      <p:sp>
        <p:nvSpPr>
          <p:cNvPr id="9" name="TextBox 8">
            <a:extLst>
              <a:ext uri="{FF2B5EF4-FFF2-40B4-BE49-F238E27FC236}">
                <a16:creationId xmlns:a16="http://schemas.microsoft.com/office/drawing/2014/main" id="{F887BB67-F075-FFFB-ACCD-B9BAE90755E0}"/>
              </a:ext>
            </a:extLst>
          </p:cNvPr>
          <p:cNvSpPr txBox="1"/>
          <p:nvPr/>
        </p:nvSpPr>
        <p:spPr>
          <a:xfrm>
            <a:off x="519461" y="1139784"/>
            <a:ext cx="3600000" cy="720000"/>
          </a:xfrm>
          <a:prstGeom prst="rect">
            <a:avLst/>
          </a:prstGeom>
          <a:solidFill>
            <a:schemeClr val="accent1"/>
          </a:solidFill>
        </p:spPr>
        <p:txBody>
          <a:bodyPr wrap="square" anchor="ctr">
            <a:noAutofit/>
          </a:bodyPr>
          <a:lstStyle/>
          <a:p>
            <a:pPr algn="ctr"/>
            <a:r>
              <a:rPr lang="en-US" sz="2000" b="1" dirty="0">
                <a:solidFill>
                  <a:schemeClr val="bg1"/>
                </a:solidFill>
              </a:rPr>
              <a:t>What is the challenge?</a:t>
            </a:r>
          </a:p>
        </p:txBody>
      </p:sp>
      <p:sp>
        <p:nvSpPr>
          <p:cNvPr id="12" name="TextBox 11">
            <a:extLst>
              <a:ext uri="{FF2B5EF4-FFF2-40B4-BE49-F238E27FC236}">
                <a16:creationId xmlns:a16="http://schemas.microsoft.com/office/drawing/2014/main" id="{ECC6EDDA-244F-C928-6A47-035789813375}"/>
              </a:ext>
            </a:extLst>
          </p:cNvPr>
          <p:cNvSpPr txBox="1"/>
          <p:nvPr/>
        </p:nvSpPr>
        <p:spPr>
          <a:xfrm>
            <a:off x="519461" y="1859783"/>
            <a:ext cx="3600000" cy="3758983"/>
          </a:xfrm>
          <a:prstGeom prst="rect">
            <a:avLst/>
          </a:prstGeom>
          <a:solidFill>
            <a:schemeClr val="accent1">
              <a:lumMod val="20000"/>
              <a:lumOff val="80000"/>
            </a:schemeClr>
          </a:solidFill>
        </p:spPr>
        <p:txBody>
          <a:bodyPr wrap="square" lIns="180000" tIns="144000" anchor="t">
            <a:noAutofit/>
          </a:bodyPr>
          <a:lstStyle/>
          <a:p>
            <a:pPr marL="285750" indent="-285750" algn="l">
              <a:spcAft>
                <a:spcPts val="1200"/>
              </a:spcAft>
              <a:buFont typeface="Arial" panose="020B0604020202020204" pitchFamily="34" charset="0"/>
              <a:buChar char="•"/>
            </a:pPr>
            <a:r>
              <a:rPr lang="en-GB" dirty="0"/>
              <a:t>Some parts of the NHS still rely on paper and pagers, slow computers and outdated software</a:t>
            </a:r>
          </a:p>
          <a:p>
            <a:pPr marL="285750" indent="-285750">
              <a:spcAft>
                <a:spcPts val="1200"/>
              </a:spcAft>
              <a:buFont typeface="Arial" panose="020B0604020202020204" pitchFamily="34" charset="0"/>
              <a:buChar char="•"/>
            </a:pPr>
            <a:r>
              <a:rPr lang="en-US" dirty="0"/>
              <a:t>Slow and uneven use of new technology means access to the latest treatments often depends on where you live</a:t>
            </a:r>
          </a:p>
          <a:p>
            <a:pPr marL="285750" indent="-285750">
              <a:spcAft>
                <a:spcPts val="1200"/>
              </a:spcAft>
              <a:buFont typeface="Arial" panose="020B0604020202020204" pitchFamily="34" charset="0"/>
              <a:buChar char="•"/>
            </a:pPr>
            <a:r>
              <a:rPr lang="en-US" dirty="0"/>
              <a:t>Keeping talented staff is difficult without the technology they need</a:t>
            </a:r>
          </a:p>
        </p:txBody>
      </p:sp>
      <p:sp>
        <p:nvSpPr>
          <p:cNvPr id="10" name="TextBox 9">
            <a:extLst>
              <a:ext uri="{FF2B5EF4-FFF2-40B4-BE49-F238E27FC236}">
                <a16:creationId xmlns:a16="http://schemas.microsoft.com/office/drawing/2014/main" id="{97F33356-86D2-BB1D-6051-4FF518BE0CB5}"/>
              </a:ext>
            </a:extLst>
          </p:cNvPr>
          <p:cNvSpPr txBox="1"/>
          <p:nvPr/>
        </p:nvSpPr>
        <p:spPr>
          <a:xfrm>
            <a:off x="4374478" y="1147735"/>
            <a:ext cx="3600000" cy="720000"/>
          </a:xfrm>
          <a:prstGeom prst="rect">
            <a:avLst/>
          </a:prstGeom>
          <a:solidFill>
            <a:schemeClr val="bg2"/>
          </a:solidFill>
        </p:spPr>
        <p:txBody>
          <a:bodyPr wrap="square" anchor="ctr">
            <a:noAutofit/>
          </a:bodyPr>
          <a:lstStyle/>
          <a:p>
            <a:pPr algn="ctr"/>
            <a:r>
              <a:rPr lang="en-US" sz="2000" b="1" dirty="0">
                <a:solidFill>
                  <a:schemeClr val="bg1"/>
                </a:solidFill>
              </a:rPr>
              <a:t>What might this include?</a:t>
            </a:r>
          </a:p>
        </p:txBody>
      </p:sp>
      <p:sp>
        <p:nvSpPr>
          <p:cNvPr id="14" name="TextBox 13">
            <a:extLst>
              <a:ext uri="{FF2B5EF4-FFF2-40B4-BE49-F238E27FC236}">
                <a16:creationId xmlns:a16="http://schemas.microsoft.com/office/drawing/2014/main" id="{3B411409-6913-4762-EB02-192C9C49EA70}"/>
              </a:ext>
            </a:extLst>
          </p:cNvPr>
          <p:cNvSpPr txBox="1"/>
          <p:nvPr/>
        </p:nvSpPr>
        <p:spPr>
          <a:xfrm>
            <a:off x="4374478" y="1859784"/>
            <a:ext cx="3600000" cy="3758982"/>
          </a:xfrm>
          <a:prstGeom prst="rect">
            <a:avLst/>
          </a:prstGeom>
          <a:solidFill>
            <a:schemeClr val="bg2">
              <a:lumMod val="20000"/>
              <a:lumOff val="80000"/>
            </a:schemeClr>
          </a:solidFill>
        </p:spPr>
        <p:txBody>
          <a:bodyPr wrap="square" lIns="180000" tIns="144000" anchor="t">
            <a:noAutofit/>
          </a:bodyPr>
          <a:lstStyle/>
          <a:p>
            <a:pPr marL="285750" indent="-285750">
              <a:spcAft>
                <a:spcPts val="1200"/>
              </a:spcAft>
              <a:buFont typeface="Arial" panose="020B0604020202020204" pitchFamily="34" charset="0"/>
              <a:buChar char="•"/>
            </a:pPr>
            <a:r>
              <a:rPr lang="en-US" dirty="0"/>
              <a:t>Investing in digital technology such as imaging machines and scanners</a:t>
            </a:r>
          </a:p>
          <a:p>
            <a:pPr marL="285750" indent="-285750">
              <a:spcAft>
                <a:spcPts val="1200"/>
              </a:spcAft>
              <a:buFont typeface="Arial" panose="020B0604020202020204" pitchFamily="34" charset="0"/>
              <a:buChar char="•"/>
            </a:pPr>
            <a:r>
              <a:rPr lang="en-GB" dirty="0"/>
              <a:t>Using shared electronic records </a:t>
            </a:r>
          </a:p>
          <a:p>
            <a:pPr marL="285750" indent="-285750">
              <a:spcAft>
                <a:spcPts val="1200"/>
              </a:spcAft>
              <a:buFont typeface="Arial" panose="020B0604020202020204" pitchFamily="34" charset="0"/>
              <a:buChar char="•"/>
            </a:pPr>
            <a:r>
              <a:rPr lang="en-GB" dirty="0"/>
              <a:t>Investing in AI tools to predict possible health outcomes</a:t>
            </a:r>
            <a:endParaRPr lang="en-GB" dirty="0">
              <a:ea typeface="Verdana"/>
            </a:endParaRPr>
          </a:p>
          <a:p>
            <a:pPr marL="285750" indent="-285750">
              <a:spcAft>
                <a:spcPts val="1200"/>
              </a:spcAft>
              <a:buFont typeface="Arial" panose="020B0604020202020204" pitchFamily="34" charset="0"/>
              <a:buChar char="•"/>
            </a:pPr>
            <a:r>
              <a:rPr lang="en-GB" dirty="0"/>
              <a:t>Virtual appointments with healthcare professionals</a:t>
            </a:r>
          </a:p>
        </p:txBody>
      </p:sp>
      <p:sp>
        <p:nvSpPr>
          <p:cNvPr id="11" name="TextBox 10">
            <a:extLst>
              <a:ext uri="{FF2B5EF4-FFF2-40B4-BE49-F238E27FC236}">
                <a16:creationId xmlns:a16="http://schemas.microsoft.com/office/drawing/2014/main" id="{CA61D582-F4B3-887A-0FDE-B0E3AD705C34}"/>
              </a:ext>
            </a:extLst>
          </p:cNvPr>
          <p:cNvSpPr txBox="1"/>
          <p:nvPr/>
        </p:nvSpPr>
        <p:spPr>
          <a:xfrm>
            <a:off x="8253348" y="1139784"/>
            <a:ext cx="3600000" cy="720000"/>
          </a:xfrm>
          <a:prstGeom prst="rect">
            <a:avLst/>
          </a:prstGeom>
          <a:solidFill>
            <a:schemeClr val="accent6"/>
          </a:solidFill>
        </p:spPr>
        <p:txBody>
          <a:bodyPr wrap="square" anchor="ctr">
            <a:noAutofit/>
          </a:bodyPr>
          <a:lstStyle/>
          <a:p>
            <a:pPr algn="ctr"/>
            <a:r>
              <a:rPr lang="en-US" sz="2000" b="1" dirty="0">
                <a:solidFill>
                  <a:schemeClr val="bg1"/>
                </a:solidFill>
              </a:rPr>
              <a:t>What impact might it have?</a:t>
            </a:r>
          </a:p>
        </p:txBody>
      </p:sp>
      <p:sp>
        <p:nvSpPr>
          <p:cNvPr id="15" name="TextBox 14">
            <a:extLst>
              <a:ext uri="{FF2B5EF4-FFF2-40B4-BE49-F238E27FC236}">
                <a16:creationId xmlns:a16="http://schemas.microsoft.com/office/drawing/2014/main" id="{88BD513B-8AA7-2376-4E19-50DAF0B14944}"/>
              </a:ext>
            </a:extLst>
          </p:cNvPr>
          <p:cNvSpPr txBox="1"/>
          <p:nvPr/>
        </p:nvSpPr>
        <p:spPr>
          <a:xfrm>
            <a:off x="8253348" y="1859783"/>
            <a:ext cx="3600000" cy="3758982"/>
          </a:xfrm>
          <a:prstGeom prst="rect">
            <a:avLst/>
          </a:prstGeom>
          <a:solidFill>
            <a:schemeClr val="accent6">
              <a:lumMod val="20000"/>
              <a:lumOff val="80000"/>
            </a:schemeClr>
          </a:solidFill>
        </p:spPr>
        <p:txBody>
          <a:bodyPr wrap="square" lIns="180000" tIns="144000" rIns="91440" bIns="45720" anchor="t">
            <a:noAutofit/>
          </a:bodyPr>
          <a:lstStyle/>
          <a:p>
            <a:pPr marL="285750" indent="-285750">
              <a:spcAft>
                <a:spcPts val="1200"/>
              </a:spcAft>
              <a:buFont typeface="Arial" panose="020B0604020202020204" pitchFamily="34" charset="0"/>
              <a:buChar char="•"/>
            </a:pPr>
            <a:r>
              <a:rPr lang="en-GB" dirty="0"/>
              <a:t>Spotting and diagnosing illnesses earlier </a:t>
            </a:r>
          </a:p>
          <a:p>
            <a:pPr marL="285750" indent="-285750">
              <a:spcAft>
                <a:spcPts val="1200"/>
              </a:spcAft>
              <a:buFont typeface="Arial" panose="020B0604020202020204" pitchFamily="34" charset="0"/>
              <a:buChar char="•"/>
            </a:pPr>
            <a:r>
              <a:rPr lang="en-GB" dirty="0"/>
              <a:t>Improvements in patient care, for example, avoiding having to explain details many times</a:t>
            </a:r>
            <a:endParaRPr lang="en-GB" dirty="0">
              <a:ea typeface="Verdana"/>
            </a:endParaRPr>
          </a:p>
          <a:p>
            <a:pPr marL="285750" indent="-285750">
              <a:spcAft>
                <a:spcPts val="1200"/>
              </a:spcAft>
              <a:buFont typeface="Arial" panose="020B0604020202020204" pitchFamily="34" charset="0"/>
              <a:buChar char="•"/>
            </a:pPr>
            <a:r>
              <a:rPr lang="en-US" dirty="0"/>
              <a:t>Less administration for staff, so they can have more time to care for patients</a:t>
            </a:r>
            <a:endParaRPr lang="en-GB" dirty="0"/>
          </a:p>
        </p:txBody>
      </p:sp>
    </p:spTree>
    <p:extLst>
      <p:ext uri="{BB962C8B-B14F-4D97-AF65-F5344CB8AC3E}">
        <p14:creationId xmlns:p14="http://schemas.microsoft.com/office/powerpoint/2010/main" val="178410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1ADFC28A121D4CBA872CC709246716" ma:contentTypeVersion="4" ma:contentTypeDescription="Create a new document." ma:contentTypeScope="" ma:versionID="531a457abc24f543ad6cfc8ff500d507">
  <xsd:schema xmlns:xsd="http://www.w3.org/2001/XMLSchema" xmlns:xs="http://www.w3.org/2001/XMLSchema" xmlns:p="http://schemas.microsoft.com/office/2006/metadata/properties" xmlns:ns2="78f1dee5-f026-4089-b158-1d1b31cc9b6b" targetNamespace="http://schemas.microsoft.com/office/2006/metadata/properties" ma:root="true" ma:fieldsID="5e8c233ce9d0a0f547a474cc2c391705" ns2:_="">
    <xsd:import namespace="78f1dee5-f026-4089-b158-1d1b31cc9b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f1dee5-f026-4089-b158-1d1b31cc9b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A12B3C52-C4E5-4003-8240-632FDE102EAB}">
  <ds:schemaRefs>
    <ds:schemaRef ds:uri="78f1dee5-f026-4089-b158-1d1b31cc9b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FE81644-24EE-4796-B534-C735905FD00B}">
  <ds:schemaRefs>
    <ds:schemaRef ds:uri="78f1dee5-f026-4089-b158-1d1b31cc9b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NHSD-Refresh-Theme-NOV1120B</Template>
  <TotalTime>2598</TotalTime>
  <Words>2841</Words>
  <Application>Microsoft Office PowerPoint</Application>
  <PresentationFormat>Widescreen</PresentationFormat>
  <Paragraphs>265</Paragraphs>
  <Slides>28</Slides>
  <Notes>25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vt:lpstr>
      <vt:lpstr>Calibri</vt:lpstr>
      <vt:lpstr>Times New Roman</vt:lpstr>
      <vt:lpstr>Verdana</vt:lpstr>
      <vt:lpstr>NHSD-Refresh-Theme-NOV1120B</vt:lpstr>
      <vt:lpstr>10 Year Health Plan</vt:lpstr>
      <vt:lpstr>Secretary of State Video</vt:lpstr>
      <vt:lpstr>PowerPoint Presentation</vt:lpstr>
      <vt:lpstr>The 10 Year Health Plan will be built around 3 shifts: </vt:lpstr>
      <vt:lpstr>What is this all about? </vt:lpstr>
      <vt:lpstr>Some actions have already been announced…. </vt:lpstr>
      <vt:lpstr>Our conversation is part of a process to work with the public and staff to fix the NHS </vt:lpstr>
      <vt:lpstr>Making better  use of technology</vt:lpstr>
      <vt:lpstr>Making better use of technology in health and care</vt:lpstr>
      <vt:lpstr>Moving more  care from hospitals to communities</vt:lpstr>
      <vt:lpstr>Moving more care from hospitals to communities</vt:lpstr>
      <vt:lpstr>What do we mean by healthcare  that is delivered ‘in the community’?</vt:lpstr>
      <vt:lpstr>For example… </vt:lpstr>
      <vt:lpstr>Who delivers healthcare in the community and where is it delivered?</vt:lpstr>
      <vt:lpstr>Example: Virtual Wards to help people receive hospital care at home </vt:lpstr>
      <vt:lpstr>Example: Virtual Wards to help people receive hospital care at home </vt:lpstr>
      <vt:lpstr>Example: Community diagnostic centres bring diagnostics closer to home </vt:lpstr>
      <vt:lpstr>Example: Community diagnostic centres bring diagnostics closer to home </vt:lpstr>
      <vt:lpstr>Example: Ambulance triage to make sure people get the best care possible </vt:lpstr>
      <vt:lpstr>Example: Ambulance triage to make sure people get the best care possible</vt:lpstr>
      <vt:lpstr>Preventing sickness, not  just treating it</vt:lpstr>
      <vt:lpstr>Focussing on preventing sickness,                                  not just treating it </vt:lpstr>
      <vt:lpstr>What keeps us in good health? </vt:lpstr>
      <vt:lpstr>When we talk about prevention we mean:</vt:lpstr>
      <vt:lpstr>Preventing sickness, not just treating it</vt:lpstr>
      <vt:lpstr>Preventing sickness, not just treating it</vt:lpstr>
      <vt:lpstr>Preventing sickness, not just treating it</vt:lpstr>
      <vt:lpstr>Thank you for taking part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Ben Granger</cp:lastModifiedBy>
  <cp:revision>21</cp:revision>
  <cp:lastPrinted>2024-11-14T09:54:55Z</cp:lastPrinted>
  <dcterms:created xsi:type="dcterms:W3CDTF">2020-11-30T10:49:03Z</dcterms:created>
  <dcterms:modified xsi:type="dcterms:W3CDTF">2025-01-16T13:17:24Z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0x0101007D1ADFC28A121D4CBA872CC709246716</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MSIP_Label_e5fc148d-1837-4605-813b-0f4629c213a3_Enabled">
    <vt:lpwstr>true</vt:lpwstr>
  </property>
  <property fmtid="{D5CDD505-2E9C-101B-9397-08002B2CF9AE}" pid="6" name="MSIP_Label_e5fc148d-1837-4605-813b-0f4629c213a3_SetDate">
    <vt:lpwstr>2025-01-16T13:16:40Z</vt:lpwstr>
  </property>
  <property fmtid="{D5CDD505-2E9C-101B-9397-08002B2CF9AE}" pid="7" name="MSIP_Label_e5fc148d-1837-4605-813b-0f4629c213a3_Method">
    <vt:lpwstr>Standard</vt:lpwstr>
  </property>
  <property fmtid="{D5CDD505-2E9C-101B-9397-08002B2CF9AE}" pid="8" name="MSIP_Label_e5fc148d-1837-4605-813b-0f4629c213a3_Name">
    <vt:lpwstr>OFFICIAL - ROUTINE DATA</vt:lpwstr>
  </property>
  <property fmtid="{D5CDD505-2E9C-101B-9397-08002B2CF9AE}" pid="9" name="MSIP_Label_e5fc148d-1837-4605-813b-0f4629c213a3_SiteId">
    <vt:lpwstr>4242c7a1-0d99-470e-9ae1-a907bfe45eb8</vt:lpwstr>
  </property>
  <property fmtid="{D5CDD505-2E9C-101B-9397-08002B2CF9AE}" pid="10" name="MSIP_Label_e5fc148d-1837-4605-813b-0f4629c213a3_ActionId">
    <vt:lpwstr>da8aae60-0ca7-4dda-b108-4627f6d04348</vt:lpwstr>
  </property>
  <property fmtid="{D5CDD505-2E9C-101B-9397-08002B2CF9AE}" pid="11" name="MSIP_Label_e5fc148d-1837-4605-813b-0f4629c213a3_ContentBits">
    <vt:lpwstr>0</vt:lpwstr>
  </property>
</Properties>
</file>