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8B00"/>
    <a:srgbClr val="005A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9" autoAdjust="0"/>
    <p:restoredTop sz="94660"/>
  </p:normalViewPr>
  <p:slideViewPr>
    <p:cSldViewPr snapToGrid="0">
      <p:cViewPr varScale="1">
        <p:scale>
          <a:sx n="40" d="100"/>
          <a:sy n="40" d="100"/>
        </p:scale>
        <p:origin x="2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00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47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556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49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82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89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47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94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30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4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85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14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3C85A4-7E47-47FB-AB7A-C64E60FF33B2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536D1-2250-4F0A-9970-28D140AC4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96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96B1CB7-9030-C376-E141-019569C803BE}"/>
              </a:ext>
            </a:extLst>
          </p:cNvPr>
          <p:cNvSpPr/>
          <p:nvPr/>
        </p:nvSpPr>
        <p:spPr>
          <a:xfrm>
            <a:off x="0" y="9448799"/>
            <a:ext cx="15119350" cy="12430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r>
              <a:rPr lang="en-GB" sz="2400" b="1" dirty="0">
                <a:latin typeface="+mj-lt"/>
              </a:rPr>
              <a:t>Stockport NHS Foundation Trust</a:t>
            </a:r>
          </a:p>
          <a:p>
            <a:r>
              <a:rPr lang="en-GB" sz="2400" dirty="0"/>
              <a:t>Operational Plan 2025/26</a:t>
            </a:r>
          </a:p>
        </p:txBody>
      </p:sp>
      <p:sp>
        <p:nvSpPr>
          <p:cNvPr id="33" name="Arrow: Pentagon 32">
            <a:extLst>
              <a:ext uri="{FF2B5EF4-FFF2-40B4-BE49-F238E27FC236}">
                <a16:creationId xmlns:a16="http://schemas.microsoft.com/office/drawing/2014/main" id="{562E4AC5-977D-4F3B-BDF6-00D0BBDACD5F}"/>
              </a:ext>
            </a:extLst>
          </p:cNvPr>
          <p:cNvSpPr/>
          <p:nvPr/>
        </p:nvSpPr>
        <p:spPr>
          <a:xfrm>
            <a:off x="5399667" y="2633209"/>
            <a:ext cx="4320000" cy="7200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2400" b="1" dirty="0">
                <a:latin typeface="+mj-lt"/>
              </a:rPr>
              <a:t>Improving Emergency Care</a:t>
            </a:r>
          </a:p>
        </p:txBody>
      </p:sp>
      <p:sp>
        <p:nvSpPr>
          <p:cNvPr id="34" name="Arrow: Pentagon 33">
            <a:extLst>
              <a:ext uri="{FF2B5EF4-FFF2-40B4-BE49-F238E27FC236}">
                <a16:creationId xmlns:a16="http://schemas.microsoft.com/office/drawing/2014/main" id="{3199E4F0-0483-FDB2-D2D5-7A4E40CB5230}"/>
              </a:ext>
            </a:extLst>
          </p:cNvPr>
          <p:cNvSpPr/>
          <p:nvPr/>
        </p:nvSpPr>
        <p:spPr>
          <a:xfrm>
            <a:off x="539654" y="6230495"/>
            <a:ext cx="4320000" cy="72000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2400" b="1" dirty="0">
                <a:latin typeface="+mj-lt"/>
              </a:rPr>
              <a:t>Improving Productivity</a:t>
            </a:r>
          </a:p>
        </p:txBody>
      </p:sp>
      <p:sp>
        <p:nvSpPr>
          <p:cNvPr id="35" name="Arrow: Pentagon 34">
            <a:extLst>
              <a:ext uri="{FF2B5EF4-FFF2-40B4-BE49-F238E27FC236}">
                <a16:creationId xmlns:a16="http://schemas.microsoft.com/office/drawing/2014/main" id="{C5D4713D-C92B-332F-347B-73FCF5364EB5}"/>
              </a:ext>
            </a:extLst>
          </p:cNvPr>
          <p:cNvSpPr/>
          <p:nvPr/>
        </p:nvSpPr>
        <p:spPr>
          <a:xfrm>
            <a:off x="5399667" y="6222394"/>
            <a:ext cx="4320000" cy="72000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2400" b="1" dirty="0">
                <a:latin typeface="+mj-lt"/>
              </a:rPr>
              <a:t>Supporting our Workforce</a:t>
            </a:r>
          </a:p>
        </p:txBody>
      </p:sp>
      <p:sp>
        <p:nvSpPr>
          <p:cNvPr id="36" name="Arrow: Pentagon 35">
            <a:extLst>
              <a:ext uri="{FF2B5EF4-FFF2-40B4-BE49-F238E27FC236}">
                <a16:creationId xmlns:a16="http://schemas.microsoft.com/office/drawing/2014/main" id="{3AD30396-529E-2387-9D9D-6091CF68E7A4}"/>
              </a:ext>
            </a:extLst>
          </p:cNvPr>
          <p:cNvSpPr/>
          <p:nvPr/>
        </p:nvSpPr>
        <p:spPr>
          <a:xfrm>
            <a:off x="10259335" y="6221827"/>
            <a:ext cx="4320000" cy="72000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2400" b="1" dirty="0">
                <a:latin typeface="+mj-lt"/>
              </a:rPr>
              <a:t>Reducing Inequality</a:t>
            </a:r>
          </a:p>
        </p:txBody>
      </p:sp>
      <p:sp>
        <p:nvSpPr>
          <p:cNvPr id="37" name="Arrow: Pentagon 36">
            <a:extLst>
              <a:ext uri="{FF2B5EF4-FFF2-40B4-BE49-F238E27FC236}">
                <a16:creationId xmlns:a16="http://schemas.microsoft.com/office/drawing/2014/main" id="{D3F95CE7-5182-5BE3-2521-B41F7BF4440D}"/>
              </a:ext>
            </a:extLst>
          </p:cNvPr>
          <p:cNvSpPr/>
          <p:nvPr/>
        </p:nvSpPr>
        <p:spPr>
          <a:xfrm>
            <a:off x="10259336" y="2648735"/>
            <a:ext cx="4320000" cy="72000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2400" b="1" dirty="0">
                <a:latin typeface="+mj-lt"/>
              </a:rPr>
              <a:t>Improving Quality</a:t>
            </a:r>
          </a:p>
        </p:txBody>
      </p:sp>
      <p:sp>
        <p:nvSpPr>
          <p:cNvPr id="38" name="Arrow: Pentagon 37">
            <a:extLst>
              <a:ext uri="{FF2B5EF4-FFF2-40B4-BE49-F238E27FC236}">
                <a16:creationId xmlns:a16="http://schemas.microsoft.com/office/drawing/2014/main" id="{09D74C05-BA66-FEFC-AA5F-38F7FC18441D}"/>
              </a:ext>
            </a:extLst>
          </p:cNvPr>
          <p:cNvSpPr/>
          <p:nvPr/>
        </p:nvSpPr>
        <p:spPr>
          <a:xfrm>
            <a:off x="539999" y="2623274"/>
            <a:ext cx="4320000" cy="720000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2400" b="1" dirty="0">
                <a:latin typeface="+mj-lt"/>
              </a:rPr>
              <a:t>Reducing Waiting Times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027746-0C55-FB87-5286-887620FCAAA8}"/>
              </a:ext>
            </a:extLst>
          </p:cNvPr>
          <p:cNvSpPr/>
          <p:nvPr/>
        </p:nvSpPr>
        <p:spPr>
          <a:xfrm>
            <a:off x="539999" y="3343274"/>
            <a:ext cx="3960000" cy="2526706"/>
          </a:xfrm>
          <a:prstGeom prst="rect">
            <a:avLst/>
          </a:prstGeom>
          <a:solidFill>
            <a:srgbClr val="005ABD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Reduce the waiting list by </a:t>
            </a:r>
            <a:r>
              <a:rPr lang="en-GB" b="1" dirty="0">
                <a:solidFill>
                  <a:schemeClr val="tx1"/>
                </a:solidFill>
              </a:rPr>
              <a:t>6,657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Nobody waiting over 52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65%</a:t>
            </a:r>
            <a:r>
              <a:rPr lang="en-GB" dirty="0">
                <a:solidFill>
                  <a:schemeClr val="tx1"/>
                </a:solidFill>
              </a:rPr>
              <a:t> seen within 18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67%</a:t>
            </a:r>
            <a:r>
              <a:rPr lang="en-GB" dirty="0">
                <a:solidFill>
                  <a:schemeClr val="tx1"/>
                </a:solidFill>
              </a:rPr>
              <a:t> for first appointment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85%</a:t>
            </a:r>
            <a:r>
              <a:rPr lang="en-GB" dirty="0">
                <a:solidFill>
                  <a:schemeClr val="tx1"/>
                </a:solidFill>
              </a:rPr>
              <a:t> day case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85%</a:t>
            </a:r>
            <a:r>
              <a:rPr lang="en-GB" dirty="0">
                <a:solidFill>
                  <a:schemeClr val="tx1"/>
                </a:solidFill>
              </a:rPr>
              <a:t> theatre utilisation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&lt;5%</a:t>
            </a: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diagnostics over 6 weeks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36EB6F-4205-B08F-00E9-20FC8AD92BE3}"/>
              </a:ext>
            </a:extLst>
          </p:cNvPr>
          <p:cNvSpPr/>
          <p:nvPr/>
        </p:nvSpPr>
        <p:spPr>
          <a:xfrm>
            <a:off x="5399667" y="3349685"/>
            <a:ext cx="3960000" cy="2520000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78%</a:t>
            </a:r>
            <a:r>
              <a:rPr lang="en-GB" dirty="0">
                <a:solidFill>
                  <a:schemeClr val="tx1"/>
                </a:solidFill>
              </a:rPr>
              <a:t> seen in ED within 4 hrs by Mar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Reduce 12 hour waits to </a:t>
            </a:r>
            <a:r>
              <a:rPr lang="en-GB" b="1" dirty="0">
                <a:solidFill>
                  <a:schemeClr val="tx1"/>
                </a:solidFill>
              </a:rPr>
              <a:t>10.5%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Average ambulance handover 27 mins – none over 45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Over </a:t>
            </a:r>
            <a:r>
              <a:rPr lang="en-GB" b="1" dirty="0">
                <a:solidFill>
                  <a:schemeClr val="tx1"/>
                </a:solidFill>
              </a:rPr>
              <a:t>70%</a:t>
            </a:r>
            <a:r>
              <a:rPr lang="en-GB" dirty="0">
                <a:solidFill>
                  <a:schemeClr val="tx1"/>
                </a:solidFill>
              </a:rPr>
              <a:t> urgent community responses within 2 hours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DA8CC9A-4544-FB8B-5F6A-49C0ADA60BCC}"/>
              </a:ext>
            </a:extLst>
          </p:cNvPr>
          <p:cNvSpPr/>
          <p:nvPr/>
        </p:nvSpPr>
        <p:spPr>
          <a:xfrm>
            <a:off x="10259335" y="3368735"/>
            <a:ext cx="3960000" cy="2520000"/>
          </a:xfrm>
          <a:prstGeom prst="rect">
            <a:avLst/>
          </a:prstGeom>
          <a:solidFill>
            <a:schemeClr val="accent6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numCol="1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Surpass national cancer standards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80%</a:t>
            </a:r>
            <a:r>
              <a:rPr lang="en-GB" dirty="0">
                <a:solidFill>
                  <a:schemeClr val="tx1"/>
                </a:solidFill>
              </a:rPr>
              <a:t> diagnosed in 28 days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75%</a:t>
            </a:r>
            <a:r>
              <a:rPr lang="en-GB" dirty="0">
                <a:solidFill>
                  <a:schemeClr val="tx1"/>
                </a:solidFill>
              </a:rPr>
              <a:t> seen in 62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91%</a:t>
            </a:r>
            <a:r>
              <a:rPr lang="en-GB" dirty="0">
                <a:solidFill>
                  <a:schemeClr val="tx1"/>
                </a:solidFill>
              </a:rPr>
              <a:t> treated in 31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Reduce length of stay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£35.4m </a:t>
            </a:r>
            <a:r>
              <a:rPr lang="en-GB" dirty="0">
                <a:solidFill>
                  <a:schemeClr val="tx1"/>
                </a:solidFill>
              </a:rPr>
              <a:t>Capital Programme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7C5F5F0-205F-2776-D752-E8458E374591}"/>
              </a:ext>
            </a:extLst>
          </p:cNvPr>
          <p:cNvSpPr/>
          <p:nvPr/>
        </p:nvSpPr>
        <p:spPr>
          <a:xfrm>
            <a:off x="10259335" y="6925708"/>
            <a:ext cx="3960000" cy="1243013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80%</a:t>
            </a:r>
            <a:r>
              <a:rPr lang="en-GB" dirty="0">
                <a:solidFill>
                  <a:schemeClr val="tx1"/>
                </a:solidFill>
              </a:rPr>
              <a:t> virtual ward occupancy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No community waits over 52 weeks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0B83DE9-4C6E-9C75-B996-864B139F7536}"/>
              </a:ext>
            </a:extLst>
          </p:cNvPr>
          <p:cNvSpPr/>
          <p:nvPr/>
        </p:nvSpPr>
        <p:spPr>
          <a:xfrm>
            <a:off x="5399667" y="6931455"/>
            <a:ext cx="3960000" cy="2160000"/>
          </a:xfrm>
          <a:prstGeom prst="rect">
            <a:avLst/>
          </a:pr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Improve staff retention to </a:t>
            </a:r>
            <a:r>
              <a:rPr lang="en-GB" b="1" dirty="0">
                <a:solidFill>
                  <a:schemeClr val="tx1"/>
                </a:solidFill>
              </a:rPr>
              <a:t>11.5%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Reduce sickness rates to </a:t>
            </a:r>
            <a:r>
              <a:rPr lang="en-GB" b="1" dirty="0">
                <a:solidFill>
                  <a:schemeClr val="tx1"/>
                </a:solidFill>
              </a:rPr>
              <a:t>5.5%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1%</a:t>
            </a:r>
            <a:r>
              <a:rPr lang="en-GB" dirty="0">
                <a:solidFill>
                  <a:schemeClr val="tx1"/>
                </a:solidFill>
              </a:rPr>
              <a:t> reduction in WTEs via Trust Efficiency Programme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11%</a:t>
            </a:r>
            <a:r>
              <a:rPr lang="en-GB" dirty="0">
                <a:solidFill>
                  <a:schemeClr val="tx1"/>
                </a:solidFill>
              </a:rPr>
              <a:t> reduction in bank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tx1"/>
                </a:solidFill>
              </a:rPr>
              <a:t>31%</a:t>
            </a:r>
            <a:r>
              <a:rPr lang="en-GB" dirty="0">
                <a:solidFill>
                  <a:schemeClr val="tx1"/>
                </a:solidFill>
              </a:rPr>
              <a:t> reduction in agency staff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30A9391-76EA-AD78-BEB5-2A98DFF3CF02}"/>
              </a:ext>
            </a:extLst>
          </p:cNvPr>
          <p:cNvSpPr/>
          <p:nvPr/>
        </p:nvSpPr>
        <p:spPr>
          <a:xfrm>
            <a:off x="539654" y="6941837"/>
            <a:ext cx="3960000" cy="2160000"/>
          </a:xfrm>
          <a:prstGeom prst="rect">
            <a:avLst/>
          </a:prstGeom>
          <a:solidFill>
            <a:schemeClr val="accent5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Balanced financial 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Deliver </a:t>
            </a:r>
            <a:r>
              <a:rPr lang="en-GB" b="1" dirty="0">
                <a:solidFill>
                  <a:schemeClr val="tx1"/>
                </a:solidFill>
              </a:rPr>
              <a:t>£29.2m</a:t>
            </a:r>
            <a:r>
              <a:rPr lang="en-GB" dirty="0">
                <a:solidFill>
                  <a:schemeClr val="tx1"/>
                </a:solidFill>
              </a:rPr>
              <a:t> Trust Efficiency Programme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Cap agency spend at </a:t>
            </a:r>
            <a:r>
              <a:rPr lang="en-GB" b="1" dirty="0">
                <a:solidFill>
                  <a:schemeClr val="tx1"/>
                </a:solidFill>
              </a:rPr>
              <a:t>£6.3m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Cap bank spend at </a:t>
            </a:r>
            <a:r>
              <a:rPr lang="en-GB" b="1" dirty="0">
                <a:solidFill>
                  <a:schemeClr val="tx1"/>
                </a:solidFill>
              </a:rPr>
              <a:t>£30.9m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DNA rate target of less </a:t>
            </a:r>
            <a:r>
              <a:rPr lang="en-GB" b="1" dirty="0">
                <a:solidFill>
                  <a:schemeClr val="tx1"/>
                </a:solidFill>
              </a:rPr>
              <a:t>6.3%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Increase PIFU rates to </a:t>
            </a:r>
            <a:r>
              <a:rPr lang="en-GB" b="1" dirty="0">
                <a:solidFill>
                  <a:schemeClr val="tx1"/>
                </a:solidFill>
              </a:rPr>
              <a:t>5%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457C56DC-ABA5-2AD1-9EE5-C3ABB63D4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419335" y="303705"/>
            <a:ext cx="1960408" cy="1095073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08670AAE-DE04-964E-82B4-65C3930916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41748" y="7978334"/>
            <a:ext cx="4273315" cy="25714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E42688-1F7A-4B17-4A1A-6BB30E98A929}"/>
              </a:ext>
            </a:extLst>
          </p:cNvPr>
          <p:cNvSpPr txBox="1"/>
          <p:nvPr/>
        </p:nvSpPr>
        <p:spPr>
          <a:xfrm>
            <a:off x="495771" y="1496385"/>
            <a:ext cx="143716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tx2"/>
                </a:solidFill>
                <a:latin typeface="+mj-lt"/>
              </a:rPr>
              <a:t>Our operational plans focus on improvements for our patients and staff as we work to deliver the national priorities.</a:t>
            </a: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0D621D19-C19E-EEF0-F520-A1D37D10D572}"/>
              </a:ext>
            </a:extLst>
          </p:cNvPr>
          <p:cNvSpPr/>
          <p:nvPr/>
        </p:nvSpPr>
        <p:spPr>
          <a:xfrm>
            <a:off x="495771" y="272797"/>
            <a:ext cx="9223896" cy="1080000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en-GB" sz="4000" b="1" dirty="0">
                <a:latin typeface="+mj-lt"/>
              </a:rPr>
              <a:t>Summary Operational Plan 2025/26</a:t>
            </a:r>
          </a:p>
        </p:txBody>
      </p:sp>
    </p:spTree>
    <p:extLst>
      <p:ext uri="{BB962C8B-B14F-4D97-AF65-F5344CB8AC3E}">
        <p14:creationId xmlns:p14="http://schemas.microsoft.com/office/powerpoint/2010/main" val="158712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GH">
      <a:dk1>
        <a:sysClr val="windowText" lastClr="000000"/>
      </a:dk1>
      <a:lt1>
        <a:sysClr val="window" lastClr="FFFFFF"/>
      </a:lt1>
      <a:dk2>
        <a:srgbClr val="005ABD"/>
      </a:dk2>
      <a:lt2>
        <a:srgbClr val="3CB4E5"/>
      </a:lt2>
      <a:accent1>
        <a:srgbClr val="002F87"/>
      </a:accent1>
      <a:accent2>
        <a:srgbClr val="A31B5F"/>
      </a:accent2>
      <a:accent3>
        <a:srgbClr val="00898E"/>
      </a:accent3>
      <a:accent4>
        <a:srgbClr val="20066E"/>
      </a:accent4>
      <a:accent5>
        <a:srgbClr val="7B8AB9"/>
      </a:accent5>
      <a:accent6>
        <a:srgbClr val="ED8B00"/>
      </a:accent6>
      <a:hlink>
        <a:srgbClr val="B32572"/>
      </a:hlink>
      <a:folHlink>
        <a:srgbClr val="00A19B"/>
      </a:folHlink>
    </a:clrScheme>
    <a:fontScheme name="Custom 6">
      <a:majorFont>
        <a:latin typeface="Frutiger LT Std 57 Cn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5976</TotalTime>
  <Words>229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Frutiger LT Std 57 Cn</vt:lpstr>
      <vt:lpstr>Office Theme</vt:lpstr>
      <vt:lpstr>PowerPoint Presentation</vt:lpstr>
    </vt:vector>
  </TitlesOfParts>
  <Company>Stockport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Dawber</dc:creator>
  <cp:lastModifiedBy>Angela Dawber</cp:lastModifiedBy>
  <cp:revision>16</cp:revision>
  <dcterms:created xsi:type="dcterms:W3CDTF">2025-05-02T12:26:57Z</dcterms:created>
  <dcterms:modified xsi:type="dcterms:W3CDTF">2025-06-09T13:05:42Z</dcterms:modified>
</cp:coreProperties>
</file>