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145705806" r:id="rId2"/>
    <p:sldId id="2145705821" r:id="rId3"/>
    <p:sldId id="2147483559" r:id="rId4"/>
    <p:sldId id="2147483582" r:id="rId5"/>
    <p:sldId id="2147483560" r:id="rId6"/>
    <p:sldId id="2147483561" r:id="rId7"/>
    <p:sldId id="2147483562" r:id="rId8"/>
    <p:sldId id="2147483558" r:id="rId9"/>
    <p:sldId id="2147483563" r:id="rId10"/>
    <p:sldId id="2147483565" r:id="rId11"/>
    <p:sldId id="2147483568" r:id="rId12"/>
    <p:sldId id="2147483570" r:id="rId13"/>
    <p:sldId id="2147483571" r:id="rId14"/>
    <p:sldId id="2147483572" r:id="rId15"/>
    <p:sldId id="21474835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D"/>
    <a:srgbClr val="005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40D17-F43C-49AD-8364-C21D9E69C66D}" type="datetimeFigureOut">
              <a:rPr lang="en-GB" smtClean="0"/>
              <a:t>17/02/2025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9DA312-3809-421B-81FB-7AFB6970872A}" type="slidenum">
              <a:rPr lang="en-GB" smtClean="0"/>
              <a:t>‹#›</a:t>
            </a:fld>
            <a:endParaRPr lang="en-GB"/>
          </a:p>
        </p:txBody>
      </p:sp>
    </p:spTree>
    <p:extLst>
      <p:ext uri="{BB962C8B-B14F-4D97-AF65-F5344CB8AC3E}">
        <p14:creationId xmlns:p14="http://schemas.microsoft.com/office/powerpoint/2010/main" val="229418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69A5-91A6-449D-9B6D-7600D58EC4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9AB3FA-C2FE-4AB1-9F31-414E954D2D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B2F418-749B-4FD1-BB81-AF330B9D0336}"/>
              </a:ext>
            </a:extLst>
          </p:cNvPr>
          <p:cNvSpPr>
            <a:spLocks noGrp="1"/>
          </p:cNvSpPr>
          <p:nvPr>
            <p:ph type="dt" sz="half" idx="10"/>
          </p:nvPr>
        </p:nvSpPr>
        <p:spPr>
          <a:xfrm>
            <a:off x="838200" y="6356350"/>
            <a:ext cx="2743200" cy="365125"/>
          </a:xfrm>
          <a:prstGeom prst="rect">
            <a:avLst/>
          </a:prstGeom>
        </p:spPr>
        <p:txBody>
          <a:bodyPr/>
          <a:lstStyle/>
          <a:p>
            <a:fld id="{A79F50FA-4610-426F-917C-D2D33AA07FAC}" type="datetimeFigureOut">
              <a:rPr lang="en-GB" smtClean="0"/>
              <a:t>17/02/2025</a:t>
            </a:fld>
            <a:endParaRPr lang="en-GB" dirty="0"/>
          </a:p>
        </p:txBody>
      </p:sp>
      <p:sp>
        <p:nvSpPr>
          <p:cNvPr id="5" name="Footer Placeholder 4">
            <a:extLst>
              <a:ext uri="{FF2B5EF4-FFF2-40B4-BE49-F238E27FC236}">
                <a16:creationId xmlns:a16="http://schemas.microsoft.com/office/drawing/2014/main" id="{B4B3BAFC-C5EE-4B49-8369-36092AF3BBD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2289E0B5-22EB-40C1-B203-D8E58985A2E0}"/>
              </a:ext>
            </a:extLst>
          </p:cNvPr>
          <p:cNvSpPr>
            <a:spLocks noGrp="1"/>
          </p:cNvSpPr>
          <p:nvPr>
            <p:ph type="sldNum" sz="quarter" idx="12"/>
          </p:nvPr>
        </p:nvSpPr>
        <p:spPr>
          <a:xfrm>
            <a:off x="8610600" y="6356350"/>
            <a:ext cx="2743200" cy="365125"/>
          </a:xfrm>
          <a:prstGeom prst="rect">
            <a:avLst/>
          </a:prstGeom>
        </p:spPr>
        <p:txBody>
          <a:bodyPr/>
          <a:lstStyle/>
          <a:p>
            <a:fld id="{AB1DEC67-29E1-476B-AB6D-E26001334326}" type="slidenum">
              <a:rPr lang="en-GB" smtClean="0"/>
              <a:t>‹#›</a:t>
            </a:fld>
            <a:endParaRPr lang="en-GB" dirty="0"/>
          </a:p>
        </p:txBody>
      </p:sp>
    </p:spTree>
    <p:extLst>
      <p:ext uri="{BB962C8B-B14F-4D97-AF65-F5344CB8AC3E}">
        <p14:creationId xmlns:p14="http://schemas.microsoft.com/office/powerpoint/2010/main" val="114432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3D18-F2CC-426B-8F6E-28DC09172B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EF11AA-7FE5-4E18-8EC8-651BC0EEE3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262784-D591-4495-A42C-70A8FD733D0F}"/>
              </a:ext>
            </a:extLst>
          </p:cNvPr>
          <p:cNvSpPr>
            <a:spLocks noGrp="1"/>
          </p:cNvSpPr>
          <p:nvPr>
            <p:ph type="dt" sz="half" idx="10"/>
          </p:nvPr>
        </p:nvSpPr>
        <p:spPr>
          <a:xfrm>
            <a:off x="838200" y="6356350"/>
            <a:ext cx="2743200" cy="365125"/>
          </a:xfrm>
          <a:prstGeom prst="rect">
            <a:avLst/>
          </a:prstGeom>
        </p:spPr>
        <p:txBody>
          <a:bodyPr/>
          <a:lstStyle/>
          <a:p>
            <a:fld id="{A79F50FA-4610-426F-917C-D2D33AA07FAC}" type="datetimeFigureOut">
              <a:rPr lang="en-GB" smtClean="0"/>
              <a:t>17/02/2025</a:t>
            </a:fld>
            <a:endParaRPr lang="en-GB" dirty="0"/>
          </a:p>
        </p:txBody>
      </p:sp>
      <p:sp>
        <p:nvSpPr>
          <p:cNvPr id="5" name="Footer Placeholder 4">
            <a:extLst>
              <a:ext uri="{FF2B5EF4-FFF2-40B4-BE49-F238E27FC236}">
                <a16:creationId xmlns:a16="http://schemas.microsoft.com/office/drawing/2014/main" id="{ACB46A35-6CC6-4054-A21B-A2BF370715E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E043E4FF-011A-4C74-B289-70FC97BA7F97}"/>
              </a:ext>
            </a:extLst>
          </p:cNvPr>
          <p:cNvSpPr>
            <a:spLocks noGrp="1"/>
          </p:cNvSpPr>
          <p:nvPr>
            <p:ph type="sldNum" sz="quarter" idx="12"/>
          </p:nvPr>
        </p:nvSpPr>
        <p:spPr>
          <a:xfrm>
            <a:off x="8610600" y="6356350"/>
            <a:ext cx="2743200" cy="365125"/>
          </a:xfrm>
          <a:prstGeom prst="rect">
            <a:avLst/>
          </a:prstGeom>
        </p:spPr>
        <p:txBody>
          <a:bodyPr/>
          <a:lstStyle/>
          <a:p>
            <a:fld id="{AB1DEC67-29E1-476B-AB6D-E26001334326}" type="slidenum">
              <a:rPr lang="en-GB" smtClean="0"/>
              <a:t>‹#›</a:t>
            </a:fld>
            <a:endParaRPr lang="en-GB" dirty="0"/>
          </a:p>
        </p:txBody>
      </p:sp>
    </p:spTree>
    <p:extLst>
      <p:ext uri="{BB962C8B-B14F-4D97-AF65-F5344CB8AC3E}">
        <p14:creationId xmlns:p14="http://schemas.microsoft.com/office/powerpoint/2010/main" val="302876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5C8792-CAA9-4722-BB24-58466B032E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EB8DE0-E314-4386-8B22-BB52A07FC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2D9BF5-708E-47C3-806E-722B66EC769F}"/>
              </a:ext>
            </a:extLst>
          </p:cNvPr>
          <p:cNvSpPr>
            <a:spLocks noGrp="1"/>
          </p:cNvSpPr>
          <p:nvPr>
            <p:ph type="dt" sz="half" idx="10"/>
          </p:nvPr>
        </p:nvSpPr>
        <p:spPr>
          <a:xfrm>
            <a:off x="838200" y="6356350"/>
            <a:ext cx="2743200" cy="365125"/>
          </a:xfrm>
          <a:prstGeom prst="rect">
            <a:avLst/>
          </a:prstGeom>
        </p:spPr>
        <p:txBody>
          <a:bodyPr/>
          <a:lstStyle/>
          <a:p>
            <a:fld id="{A79F50FA-4610-426F-917C-D2D33AA07FAC}" type="datetimeFigureOut">
              <a:rPr lang="en-GB" smtClean="0"/>
              <a:t>17/02/2025</a:t>
            </a:fld>
            <a:endParaRPr lang="en-GB" dirty="0"/>
          </a:p>
        </p:txBody>
      </p:sp>
      <p:sp>
        <p:nvSpPr>
          <p:cNvPr id="5" name="Footer Placeholder 4">
            <a:extLst>
              <a:ext uri="{FF2B5EF4-FFF2-40B4-BE49-F238E27FC236}">
                <a16:creationId xmlns:a16="http://schemas.microsoft.com/office/drawing/2014/main" id="{F6AC9318-82F6-47F0-BE97-2986BF785FF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EB62B4DC-4960-46CE-82F2-DFE616239C31}"/>
              </a:ext>
            </a:extLst>
          </p:cNvPr>
          <p:cNvSpPr>
            <a:spLocks noGrp="1"/>
          </p:cNvSpPr>
          <p:nvPr>
            <p:ph type="sldNum" sz="quarter" idx="12"/>
          </p:nvPr>
        </p:nvSpPr>
        <p:spPr>
          <a:xfrm>
            <a:off x="8610600" y="6356350"/>
            <a:ext cx="2743200" cy="365125"/>
          </a:xfrm>
          <a:prstGeom prst="rect">
            <a:avLst/>
          </a:prstGeom>
        </p:spPr>
        <p:txBody>
          <a:bodyPr/>
          <a:lstStyle/>
          <a:p>
            <a:fld id="{AB1DEC67-29E1-476B-AB6D-E26001334326}" type="slidenum">
              <a:rPr lang="en-GB" smtClean="0"/>
              <a:t>‹#›</a:t>
            </a:fld>
            <a:endParaRPr lang="en-GB" dirty="0"/>
          </a:p>
        </p:txBody>
      </p:sp>
    </p:spTree>
    <p:extLst>
      <p:ext uri="{BB962C8B-B14F-4D97-AF65-F5344CB8AC3E}">
        <p14:creationId xmlns:p14="http://schemas.microsoft.com/office/powerpoint/2010/main" val="109685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27A8-ABAD-42C6-B4C0-BAB22094739E}"/>
              </a:ext>
            </a:extLst>
          </p:cNvPr>
          <p:cNvSpPr>
            <a:spLocks noGrp="1"/>
          </p:cNvSpPr>
          <p:nvPr>
            <p:ph type="title"/>
          </p:nvPr>
        </p:nvSpPr>
        <p:spPr>
          <a:xfrm>
            <a:off x="359999" y="365126"/>
            <a:ext cx="9857397" cy="899998"/>
          </a:xfrm>
        </p:spPr>
        <p:txBody>
          <a:bodyPr/>
          <a:lstStyle>
            <a:lvl1pPr>
              <a:defRPr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168FA6D-88BD-413F-8797-A34CC2712E77}"/>
              </a:ext>
            </a:extLst>
          </p:cNvPr>
          <p:cNvSpPr>
            <a:spLocks noGrp="1"/>
          </p:cNvSpPr>
          <p:nvPr>
            <p:ph idx="1"/>
          </p:nvPr>
        </p:nvSpPr>
        <p:spPr>
          <a:xfrm>
            <a:off x="359999" y="1430216"/>
            <a:ext cx="11468585" cy="4746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CF276EC5-8AF5-46CD-92C4-D299E8AEC5BC}"/>
              </a:ext>
            </a:extLst>
          </p:cNvPr>
          <p:cNvSpPr/>
          <p:nvPr userDrawn="1"/>
        </p:nvSpPr>
        <p:spPr>
          <a:xfrm>
            <a:off x="0" y="365124"/>
            <a:ext cx="360000" cy="899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9FC4B35-C2EC-4641-814B-13A0A78C4E82}"/>
              </a:ext>
            </a:extLst>
          </p:cNvPr>
          <p:cNvSpPr/>
          <p:nvPr userDrawn="1"/>
        </p:nvSpPr>
        <p:spPr>
          <a:xfrm>
            <a:off x="-2" y="6542090"/>
            <a:ext cx="12188586" cy="315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b="1" dirty="0"/>
          </a:p>
        </p:txBody>
      </p:sp>
      <p:pic>
        <p:nvPicPr>
          <p:cNvPr id="7" name="Picture 6">
            <a:extLst>
              <a:ext uri="{FF2B5EF4-FFF2-40B4-BE49-F238E27FC236}">
                <a16:creationId xmlns:a16="http://schemas.microsoft.com/office/drawing/2014/main" id="{A6B8D9A4-0731-429D-B9F0-4E62B4B584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auto">
          <a:xfrm>
            <a:off x="10061702" y="393592"/>
            <a:ext cx="1766882" cy="843062"/>
          </a:xfrm>
          <a:prstGeom prst="rect">
            <a:avLst/>
          </a:prstGeom>
          <a:noFill/>
        </p:spPr>
      </p:pic>
    </p:spTree>
    <p:extLst>
      <p:ext uri="{BB962C8B-B14F-4D97-AF65-F5344CB8AC3E}">
        <p14:creationId xmlns:p14="http://schemas.microsoft.com/office/powerpoint/2010/main" val="111040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B86726-7BC7-49B0-9058-5D680AE795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F8D99C1-C374-4CA0-991C-0502EE078144}"/>
              </a:ext>
            </a:extLst>
          </p:cNvPr>
          <p:cNvSpPr>
            <a:spLocks noGrp="1"/>
          </p:cNvSpPr>
          <p:nvPr>
            <p:ph type="title"/>
          </p:nvPr>
        </p:nvSpPr>
        <p:spPr>
          <a:xfrm>
            <a:off x="831850" y="1709738"/>
            <a:ext cx="10515600" cy="2852737"/>
          </a:xfrm>
        </p:spPr>
        <p:txBody>
          <a:bodyPr anchor="b"/>
          <a:lstStyle>
            <a:lvl1pPr>
              <a:defRPr sz="6000" b="1">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3F7484A-5F61-452A-9CF8-BE25C88EABE4}"/>
              </a:ext>
            </a:extLst>
          </p:cNvPr>
          <p:cNvSpPr>
            <a:spLocks noGrp="1"/>
          </p:cNvSpPr>
          <p:nvPr>
            <p:ph type="body" idx="1"/>
          </p:nvPr>
        </p:nvSpPr>
        <p:spPr>
          <a:xfrm>
            <a:off x="831850" y="4589463"/>
            <a:ext cx="10515600" cy="1500187"/>
          </a:xfrm>
        </p:spPr>
        <p:txBody>
          <a:bodyPr>
            <a:normAutofit/>
          </a:bodyPr>
          <a:lstStyle>
            <a:lvl1pPr marL="0" indent="0">
              <a:buNone/>
              <a:defRPr sz="2800" b="1">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A60BEF5-7D27-481A-8FE2-904D21DBD3EC}"/>
              </a:ext>
            </a:extLst>
          </p:cNvPr>
          <p:cNvSpPr>
            <a:spLocks noGrp="1"/>
          </p:cNvSpPr>
          <p:nvPr>
            <p:ph type="dt" sz="half" idx="10"/>
          </p:nvPr>
        </p:nvSpPr>
        <p:spPr>
          <a:xfrm>
            <a:off x="838200" y="6356350"/>
            <a:ext cx="2743200" cy="365125"/>
          </a:xfrm>
          <a:prstGeom prst="rect">
            <a:avLst/>
          </a:prstGeom>
        </p:spPr>
        <p:txBody>
          <a:bodyPr/>
          <a:lstStyle/>
          <a:p>
            <a:fld id="{A79F50FA-4610-426F-917C-D2D33AA07FAC}" type="datetimeFigureOut">
              <a:rPr lang="en-GB" smtClean="0"/>
              <a:t>17/02/2025</a:t>
            </a:fld>
            <a:endParaRPr lang="en-GB" dirty="0"/>
          </a:p>
        </p:txBody>
      </p:sp>
      <p:sp>
        <p:nvSpPr>
          <p:cNvPr id="5" name="Footer Placeholder 4">
            <a:extLst>
              <a:ext uri="{FF2B5EF4-FFF2-40B4-BE49-F238E27FC236}">
                <a16:creationId xmlns:a16="http://schemas.microsoft.com/office/drawing/2014/main" id="{280009AE-03B5-492D-991A-7829FD7E758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A8CE2441-A34B-453A-9D59-9059EA268CC8}"/>
              </a:ext>
            </a:extLst>
          </p:cNvPr>
          <p:cNvSpPr>
            <a:spLocks noGrp="1"/>
          </p:cNvSpPr>
          <p:nvPr>
            <p:ph type="sldNum" sz="quarter" idx="12"/>
          </p:nvPr>
        </p:nvSpPr>
        <p:spPr>
          <a:xfrm>
            <a:off x="8610600" y="6356350"/>
            <a:ext cx="2743200" cy="365125"/>
          </a:xfrm>
          <a:prstGeom prst="rect">
            <a:avLst/>
          </a:prstGeom>
        </p:spPr>
        <p:txBody>
          <a:bodyPr/>
          <a:lstStyle/>
          <a:p>
            <a:fld id="{AB1DEC67-29E1-476B-AB6D-E26001334326}" type="slidenum">
              <a:rPr lang="en-GB" smtClean="0"/>
              <a:t>‹#›</a:t>
            </a:fld>
            <a:endParaRPr lang="en-GB" dirty="0"/>
          </a:p>
        </p:txBody>
      </p:sp>
      <p:pic>
        <p:nvPicPr>
          <p:cNvPr id="9" name="Picture 8">
            <a:extLst>
              <a:ext uri="{FF2B5EF4-FFF2-40B4-BE49-F238E27FC236}">
                <a16:creationId xmlns:a16="http://schemas.microsoft.com/office/drawing/2014/main" id="{885A642D-246D-98B0-E9EC-82E5E890E4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42043" y="891240"/>
            <a:ext cx="2118107" cy="833122"/>
          </a:xfrm>
          <a:prstGeom prst="rect">
            <a:avLst/>
          </a:prstGeom>
        </p:spPr>
      </p:pic>
    </p:spTree>
    <p:extLst>
      <p:ext uri="{BB962C8B-B14F-4D97-AF65-F5344CB8AC3E}">
        <p14:creationId xmlns:p14="http://schemas.microsoft.com/office/powerpoint/2010/main" val="325426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91A0-2E91-4395-A58B-FF420FF2D0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4F91AB-3B37-4E19-B924-F3C4B08374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C55EF8-F2B9-4412-9B8D-AE086A39E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5EF762-FA64-4EC4-B895-96D904448A46}"/>
              </a:ext>
            </a:extLst>
          </p:cNvPr>
          <p:cNvSpPr>
            <a:spLocks noGrp="1"/>
          </p:cNvSpPr>
          <p:nvPr>
            <p:ph type="dt" sz="half" idx="10"/>
          </p:nvPr>
        </p:nvSpPr>
        <p:spPr>
          <a:xfrm>
            <a:off x="838200" y="6356350"/>
            <a:ext cx="2743200" cy="365125"/>
          </a:xfrm>
          <a:prstGeom prst="rect">
            <a:avLst/>
          </a:prstGeom>
        </p:spPr>
        <p:txBody>
          <a:bodyPr/>
          <a:lstStyle/>
          <a:p>
            <a:fld id="{A79F50FA-4610-426F-917C-D2D33AA07FAC}" type="datetimeFigureOut">
              <a:rPr lang="en-GB" smtClean="0"/>
              <a:t>17/02/2025</a:t>
            </a:fld>
            <a:endParaRPr lang="en-GB" dirty="0"/>
          </a:p>
        </p:txBody>
      </p:sp>
      <p:sp>
        <p:nvSpPr>
          <p:cNvPr id="6" name="Footer Placeholder 5">
            <a:extLst>
              <a:ext uri="{FF2B5EF4-FFF2-40B4-BE49-F238E27FC236}">
                <a16:creationId xmlns:a16="http://schemas.microsoft.com/office/drawing/2014/main" id="{452E2DDD-B219-41B5-92C1-DBAB4C2ED3F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F806D966-8ECB-4B93-8A41-84AF9E9687F3}"/>
              </a:ext>
            </a:extLst>
          </p:cNvPr>
          <p:cNvSpPr>
            <a:spLocks noGrp="1"/>
          </p:cNvSpPr>
          <p:nvPr>
            <p:ph type="sldNum" sz="quarter" idx="12"/>
          </p:nvPr>
        </p:nvSpPr>
        <p:spPr>
          <a:xfrm>
            <a:off x="8610600" y="6356350"/>
            <a:ext cx="2743200" cy="365125"/>
          </a:xfrm>
          <a:prstGeom prst="rect">
            <a:avLst/>
          </a:prstGeom>
        </p:spPr>
        <p:txBody>
          <a:bodyPr/>
          <a:lstStyle/>
          <a:p>
            <a:fld id="{AB1DEC67-29E1-476B-AB6D-E26001334326}" type="slidenum">
              <a:rPr lang="en-GB" smtClean="0"/>
              <a:t>‹#›</a:t>
            </a:fld>
            <a:endParaRPr lang="en-GB" dirty="0"/>
          </a:p>
        </p:txBody>
      </p:sp>
    </p:spTree>
    <p:extLst>
      <p:ext uri="{BB962C8B-B14F-4D97-AF65-F5344CB8AC3E}">
        <p14:creationId xmlns:p14="http://schemas.microsoft.com/office/powerpoint/2010/main" val="148301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A873-FFA0-4E70-9561-395F2789C4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2DB570-CE9C-4D5D-9FB9-FBF7E452AD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0FE5A6-186A-4AF7-82CD-34DE6FEBB0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933A01-AA10-48A4-94EF-B1C5837C34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5CF34-37F8-4394-970E-360913902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E49BD2-5D3E-46A1-B83C-07E6B8F05023}"/>
              </a:ext>
            </a:extLst>
          </p:cNvPr>
          <p:cNvSpPr>
            <a:spLocks noGrp="1"/>
          </p:cNvSpPr>
          <p:nvPr>
            <p:ph type="dt" sz="half" idx="10"/>
          </p:nvPr>
        </p:nvSpPr>
        <p:spPr>
          <a:xfrm>
            <a:off x="838200" y="6356350"/>
            <a:ext cx="2743200" cy="365125"/>
          </a:xfrm>
          <a:prstGeom prst="rect">
            <a:avLst/>
          </a:prstGeom>
        </p:spPr>
        <p:txBody>
          <a:bodyPr/>
          <a:lstStyle/>
          <a:p>
            <a:fld id="{A79F50FA-4610-426F-917C-D2D33AA07FAC}" type="datetimeFigureOut">
              <a:rPr lang="en-GB" smtClean="0"/>
              <a:t>17/02/2025</a:t>
            </a:fld>
            <a:endParaRPr lang="en-GB" dirty="0"/>
          </a:p>
        </p:txBody>
      </p:sp>
      <p:sp>
        <p:nvSpPr>
          <p:cNvPr id="8" name="Footer Placeholder 7">
            <a:extLst>
              <a:ext uri="{FF2B5EF4-FFF2-40B4-BE49-F238E27FC236}">
                <a16:creationId xmlns:a16="http://schemas.microsoft.com/office/drawing/2014/main" id="{DA529812-D4EF-45CB-B991-9630BC084937}"/>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8EE26662-A45D-4E7C-A874-22D1E830E450}"/>
              </a:ext>
            </a:extLst>
          </p:cNvPr>
          <p:cNvSpPr>
            <a:spLocks noGrp="1"/>
          </p:cNvSpPr>
          <p:nvPr>
            <p:ph type="sldNum" sz="quarter" idx="12"/>
          </p:nvPr>
        </p:nvSpPr>
        <p:spPr>
          <a:xfrm>
            <a:off x="8610600" y="6356350"/>
            <a:ext cx="2743200" cy="365125"/>
          </a:xfrm>
          <a:prstGeom prst="rect">
            <a:avLst/>
          </a:prstGeom>
        </p:spPr>
        <p:txBody>
          <a:bodyPr/>
          <a:lstStyle/>
          <a:p>
            <a:fld id="{AB1DEC67-29E1-476B-AB6D-E26001334326}" type="slidenum">
              <a:rPr lang="en-GB" smtClean="0"/>
              <a:t>‹#›</a:t>
            </a:fld>
            <a:endParaRPr lang="en-GB" dirty="0"/>
          </a:p>
        </p:txBody>
      </p:sp>
    </p:spTree>
    <p:extLst>
      <p:ext uri="{BB962C8B-B14F-4D97-AF65-F5344CB8AC3E}">
        <p14:creationId xmlns:p14="http://schemas.microsoft.com/office/powerpoint/2010/main" val="12880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1093-77E2-4C27-A15E-1B3B9438EF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9BA704-CEEF-4078-B1E3-996CAB4E169B}"/>
              </a:ext>
            </a:extLst>
          </p:cNvPr>
          <p:cNvSpPr>
            <a:spLocks noGrp="1"/>
          </p:cNvSpPr>
          <p:nvPr>
            <p:ph type="dt" sz="half" idx="10"/>
          </p:nvPr>
        </p:nvSpPr>
        <p:spPr>
          <a:xfrm>
            <a:off x="838200" y="6356350"/>
            <a:ext cx="2743200" cy="365125"/>
          </a:xfrm>
          <a:prstGeom prst="rect">
            <a:avLst/>
          </a:prstGeom>
        </p:spPr>
        <p:txBody>
          <a:bodyPr/>
          <a:lstStyle/>
          <a:p>
            <a:fld id="{A79F50FA-4610-426F-917C-D2D33AA07FAC}" type="datetimeFigureOut">
              <a:rPr lang="en-GB" smtClean="0"/>
              <a:t>17/02/2025</a:t>
            </a:fld>
            <a:endParaRPr lang="en-GB" dirty="0"/>
          </a:p>
        </p:txBody>
      </p:sp>
      <p:sp>
        <p:nvSpPr>
          <p:cNvPr id="4" name="Footer Placeholder 3">
            <a:extLst>
              <a:ext uri="{FF2B5EF4-FFF2-40B4-BE49-F238E27FC236}">
                <a16:creationId xmlns:a16="http://schemas.microsoft.com/office/drawing/2014/main" id="{88E015FC-76B8-4969-83E2-B780719CD9C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6033EA8C-FD94-43DE-89BD-B9D1F05FB94F}"/>
              </a:ext>
            </a:extLst>
          </p:cNvPr>
          <p:cNvSpPr>
            <a:spLocks noGrp="1"/>
          </p:cNvSpPr>
          <p:nvPr>
            <p:ph type="sldNum" sz="quarter" idx="12"/>
          </p:nvPr>
        </p:nvSpPr>
        <p:spPr>
          <a:xfrm>
            <a:off x="8610600" y="6356350"/>
            <a:ext cx="2743200" cy="365125"/>
          </a:xfrm>
          <a:prstGeom prst="rect">
            <a:avLst/>
          </a:prstGeom>
        </p:spPr>
        <p:txBody>
          <a:bodyPr/>
          <a:lstStyle/>
          <a:p>
            <a:fld id="{AB1DEC67-29E1-476B-AB6D-E26001334326}" type="slidenum">
              <a:rPr lang="en-GB" smtClean="0"/>
              <a:t>‹#›</a:t>
            </a:fld>
            <a:endParaRPr lang="en-GB" dirty="0"/>
          </a:p>
        </p:txBody>
      </p:sp>
    </p:spTree>
    <p:extLst>
      <p:ext uri="{BB962C8B-B14F-4D97-AF65-F5344CB8AC3E}">
        <p14:creationId xmlns:p14="http://schemas.microsoft.com/office/powerpoint/2010/main" val="313744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06544-0A13-452D-9E77-77764E8219B5}"/>
              </a:ext>
            </a:extLst>
          </p:cNvPr>
          <p:cNvSpPr>
            <a:spLocks noGrp="1"/>
          </p:cNvSpPr>
          <p:nvPr>
            <p:ph type="dt" sz="half" idx="10"/>
          </p:nvPr>
        </p:nvSpPr>
        <p:spPr>
          <a:xfrm>
            <a:off x="838200" y="6356350"/>
            <a:ext cx="2743200" cy="365125"/>
          </a:xfrm>
          <a:prstGeom prst="rect">
            <a:avLst/>
          </a:prstGeom>
        </p:spPr>
        <p:txBody>
          <a:bodyPr/>
          <a:lstStyle/>
          <a:p>
            <a:fld id="{A79F50FA-4610-426F-917C-D2D33AA07FAC}" type="datetimeFigureOut">
              <a:rPr lang="en-GB" smtClean="0"/>
              <a:t>17/02/2025</a:t>
            </a:fld>
            <a:endParaRPr lang="en-GB" dirty="0"/>
          </a:p>
        </p:txBody>
      </p:sp>
      <p:sp>
        <p:nvSpPr>
          <p:cNvPr id="3" name="Footer Placeholder 2">
            <a:extLst>
              <a:ext uri="{FF2B5EF4-FFF2-40B4-BE49-F238E27FC236}">
                <a16:creationId xmlns:a16="http://schemas.microsoft.com/office/drawing/2014/main" id="{E2EE3436-2E63-4530-99A9-CC580F459B5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1F007182-4942-4E62-8C48-0F2A79D7673A}"/>
              </a:ext>
            </a:extLst>
          </p:cNvPr>
          <p:cNvSpPr>
            <a:spLocks noGrp="1"/>
          </p:cNvSpPr>
          <p:nvPr>
            <p:ph type="sldNum" sz="quarter" idx="12"/>
          </p:nvPr>
        </p:nvSpPr>
        <p:spPr>
          <a:xfrm>
            <a:off x="8610600" y="6356350"/>
            <a:ext cx="2743200" cy="365125"/>
          </a:xfrm>
          <a:prstGeom prst="rect">
            <a:avLst/>
          </a:prstGeom>
        </p:spPr>
        <p:txBody>
          <a:bodyPr/>
          <a:lstStyle/>
          <a:p>
            <a:fld id="{AB1DEC67-29E1-476B-AB6D-E26001334326}" type="slidenum">
              <a:rPr lang="en-GB" smtClean="0"/>
              <a:t>‹#›</a:t>
            </a:fld>
            <a:endParaRPr lang="en-GB" dirty="0"/>
          </a:p>
        </p:txBody>
      </p:sp>
    </p:spTree>
    <p:extLst>
      <p:ext uri="{BB962C8B-B14F-4D97-AF65-F5344CB8AC3E}">
        <p14:creationId xmlns:p14="http://schemas.microsoft.com/office/powerpoint/2010/main" val="81187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181E-84F1-4A55-B0E3-8A56574FC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783A6F-2A85-4254-8DC8-78D50AAF47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BF71-77D7-4FE3-9EAA-1D9081002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57190-30F8-4EF8-9415-DE497C96E724}"/>
              </a:ext>
            </a:extLst>
          </p:cNvPr>
          <p:cNvSpPr>
            <a:spLocks noGrp="1"/>
          </p:cNvSpPr>
          <p:nvPr>
            <p:ph type="dt" sz="half" idx="10"/>
          </p:nvPr>
        </p:nvSpPr>
        <p:spPr>
          <a:xfrm>
            <a:off x="838200" y="6356350"/>
            <a:ext cx="2743200" cy="365125"/>
          </a:xfrm>
          <a:prstGeom prst="rect">
            <a:avLst/>
          </a:prstGeom>
        </p:spPr>
        <p:txBody>
          <a:bodyPr/>
          <a:lstStyle/>
          <a:p>
            <a:fld id="{A79F50FA-4610-426F-917C-D2D33AA07FAC}" type="datetimeFigureOut">
              <a:rPr lang="en-GB" smtClean="0"/>
              <a:t>17/02/2025</a:t>
            </a:fld>
            <a:endParaRPr lang="en-GB" dirty="0"/>
          </a:p>
        </p:txBody>
      </p:sp>
      <p:sp>
        <p:nvSpPr>
          <p:cNvPr id="6" name="Footer Placeholder 5">
            <a:extLst>
              <a:ext uri="{FF2B5EF4-FFF2-40B4-BE49-F238E27FC236}">
                <a16:creationId xmlns:a16="http://schemas.microsoft.com/office/drawing/2014/main" id="{44638F06-6078-4A09-B955-B3CBD0CB8A14}"/>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DE398DB2-5DB1-4CC7-B0C8-EC81403B63E9}"/>
              </a:ext>
            </a:extLst>
          </p:cNvPr>
          <p:cNvSpPr>
            <a:spLocks noGrp="1"/>
          </p:cNvSpPr>
          <p:nvPr>
            <p:ph type="sldNum" sz="quarter" idx="12"/>
          </p:nvPr>
        </p:nvSpPr>
        <p:spPr>
          <a:xfrm>
            <a:off x="8610600" y="6356350"/>
            <a:ext cx="2743200" cy="365125"/>
          </a:xfrm>
          <a:prstGeom prst="rect">
            <a:avLst/>
          </a:prstGeom>
        </p:spPr>
        <p:txBody>
          <a:bodyPr/>
          <a:lstStyle/>
          <a:p>
            <a:fld id="{AB1DEC67-29E1-476B-AB6D-E26001334326}" type="slidenum">
              <a:rPr lang="en-GB" smtClean="0"/>
              <a:t>‹#›</a:t>
            </a:fld>
            <a:endParaRPr lang="en-GB" dirty="0"/>
          </a:p>
        </p:txBody>
      </p:sp>
    </p:spTree>
    <p:extLst>
      <p:ext uri="{BB962C8B-B14F-4D97-AF65-F5344CB8AC3E}">
        <p14:creationId xmlns:p14="http://schemas.microsoft.com/office/powerpoint/2010/main" val="131321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B467-BD24-42E1-B790-7CAC68EAD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E73784-17F6-4ED0-B1D9-93A7F70F5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CE58085-FABF-4D80-8BE9-DCC181D7A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1E4D5-CD09-4D6E-9F9D-652A3F945294}"/>
              </a:ext>
            </a:extLst>
          </p:cNvPr>
          <p:cNvSpPr>
            <a:spLocks noGrp="1"/>
          </p:cNvSpPr>
          <p:nvPr>
            <p:ph type="dt" sz="half" idx="10"/>
          </p:nvPr>
        </p:nvSpPr>
        <p:spPr>
          <a:xfrm>
            <a:off x="838200" y="6356350"/>
            <a:ext cx="2743200" cy="365125"/>
          </a:xfrm>
          <a:prstGeom prst="rect">
            <a:avLst/>
          </a:prstGeom>
        </p:spPr>
        <p:txBody>
          <a:bodyPr/>
          <a:lstStyle/>
          <a:p>
            <a:fld id="{A79F50FA-4610-426F-917C-D2D33AA07FAC}" type="datetimeFigureOut">
              <a:rPr lang="en-GB" smtClean="0"/>
              <a:t>17/02/2025</a:t>
            </a:fld>
            <a:endParaRPr lang="en-GB" dirty="0"/>
          </a:p>
        </p:txBody>
      </p:sp>
      <p:sp>
        <p:nvSpPr>
          <p:cNvPr id="6" name="Footer Placeholder 5">
            <a:extLst>
              <a:ext uri="{FF2B5EF4-FFF2-40B4-BE49-F238E27FC236}">
                <a16:creationId xmlns:a16="http://schemas.microsoft.com/office/drawing/2014/main" id="{67C1ED52-FD7D-4430-8E54-D1E9562BB6C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580963D1-DA12-498F-81AF-8E276493F002}"/>
              </a:ext>
            </a:extLst>
          </p:cNvPr>
          <p:cNvSpPr>
            <a:spLocks noGrp="1"/>
          </p:cNvSpPr>
          <p:nvPr>
            <p:ph type="sldNum" sz="quarter" idx="12"/>
          </p:nvPr>
        </p:nvSpPr>
        <p:spPr>
          <a:xfrm>
            <a:off x="8610600" y="6356350"/>
            <a:ext cx="2743200" cy="365125"/>
          </a:xfrm>
          <a:prstGeom prst="rect">
            <a:avLst/>
          </a:prstGeom>
        </p:spPr>
        <p:txBody>
          <a:bodyPr/>
          <a:lstStyle/>
          <a:p>
            <a:fld id="{AB1DEC67-29E1-476B-AB6D-E26001334326}" type="slidenum">
              <a:rPr lang="en-GB" smtClean="0"/>
              <a:t>‹#›</a:t>
            </a:fld>
            <a:endParaRPr lang="en-GB" dirty="0"/>
          </a:p>
        </p:txBody>
      </p:sp>
    </p:spTree>
    <p:extLst>
      <p:ext uri="{BB962C8B-B14F-4D97-AF65-F5344CB8AC3E}">
        <p14:creationId xmlns:p14="http://schemas.microsoft.com/office/powerpoint/2010/main" val="188741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EC033-EC6F-438D-994F-8D81A71D4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2F7048-F7B2-4AFB-82C1-CCE28DE3B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9886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BBC9-2EF0-4BBD-F7F5-0A9AD7C8EC52}"/>
              </a:ext>
            </a:extLst>
          </p:cNvPr>
          <p:cNvSpPr>
            <a:spLocks noGrp="1"/>
          </p:cNvSpPr>
          <p:nvPr>
            <p:ph type="title"/>
          </p:nvPr>
        </p:nvSpPr>
        <p:spPr>
          <a:xfrm>
            <a:off x="831850" y="842168"/>
            <a:ext cx="10515600" cy="2852737"/>
          </a:xfrm>
        </p:spPr>
        <p:txBody>
          <a:bodyPr/>
          <a:lstStyle/>
          <a:p>
            <a:r>
              <a:rPr lang="en-GB" sz="5400" dirty="0"/>
              <a:t>Trust Patient Clinical Pathway &amp; Ward Allocations</a:t>
            </a:r>
            <a:endParaRPr lang="en-GB" dirty="0"/>
          </a:p>
        </p:txBody>
      </p:sp>
      <p:sp>
        <p:nvSpPr>
          <p:cNvPr id="3" name="Text Placeholder 2">
            <a:extLst>
              <a:ext uri="{FF2B5EF4-FFF2-40B4-BE49-F238E27FC236}">
                <a16:creationId xmlns:a16="http://schemas.microsoft.com/office/drawing/2014/main" id="{AB58C017-7275-6F27-7FDF-D9284B933F6B}"/>
              </a:ext>
            </a:extLst>
          </p:cNvPr>
          <p:cNvSpPr>
            <a:spLocks noGrp="1"/>
          </p:cNvSpPr>
          <p:nvPr>
            <p:ph type="body" idx="1"/>
          </p:nvPr>
        </p:nvSpPr>
        <p:spPr/>
        <p:txBody>
          <a:bodyPr/>
          <a:lstStyle/>
          <a:p>
            <a:pPr algn="r"/>
            <a:endParaRPr lang="en-GB" dirty="0"/>
          </a:p>
          <a:p>
            <a:r>
              <a:rPr lang="en-GB" dirty="0"/>
              <a:t>Module 3</a:t>
            </a:r>
          </a:p>
        </p:txBody>
      </p:sp>
    </p:spTree>
    <p:extLst>
      <p:ext uri="{BB962C8B-B14F-4D97-AF65-F5344CB8AC3E}">
        <p14:creationId xmlns:p14="http://schemas.microsoft.com/office/powerpoint/2010/main" val="311673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General Surgery </a:t>
            </a:r>
          </a:p>
        </p:txBody>
      </p:sp>
      <p:sp>
        <p:nvSpPr>
          <p:cNvPr id="4" name="TextBox 3">
            <a:extLst>
              <a:ext uri="{FF2B5EF4-FFF2-40B4-BE49-F238E27FC236}">
                <a16:creationId xmlns:a16="http://schemas.microsoft.com/office/drawing/2014/main" id="{9EB69DF0-E5A0-A003-4313-2E4785960AC9}"/>
              </a:ext>
            </a:extLst>
          </p:cNvPr>
          <p:cNvSpPr txBox="1"/>
          <p:nvPr/>
        </p:nvSpPr>
        <p:spPr>
          <a:xfrm>
            <a:off x="500129" y="1372129"/>
            <a:ext cx="11191741" cy="5016758"/>
          </a:xfrm>
          <a:prstGeom prst="rect">
            <a:avLst/>
          </a:prstGeom>
          <a:noFill/>
          <a:ln w="28575">
            <a:solidFill>
              <a:srgbClr val="005ABD"/>
            </a:solidFill>
          </a:ln>
        </p:spPr>
        <p:txBody>
          <a:bodyPr wrap="square" rtlCol="0">
            <a:spAutoFit/>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Abdominal pain</a:t>
            </a:r>
          </a:p>
          <a:p>
            <a:pPr marL="638175" lvl="1" indent="-180975">
              <a:buFont typeface="Arial" panose="020B0604020202020204" pitchFamily="34" charset="0"/>
              <a:buChar char="•"/>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38175" lvl="1" indent="-180975">
              <a:buFont typeface="Arial" panose="020B0604020202020204" pitchFamily="34" charset="0"/>
              <a:buChar char="•"/>
              <a:defRPr/>
            </a:pPr>
            <a:endParaRPr lang="en-GB" dirty="0">
              <a:solidFill>
                <a:prstClr val="black"/>
              </a:solidFill>
              <a:latin typeface="Arial" panose="020B0604020202020204" pitchFamily="34" charset="0"/>
            </a:endParaRPr>
          </a:p>
          <a:p>
            <a:pPr marL="638175" lvl="1" indent="-180975">
              <a:buFont typeface="Arial" panose="020B0604020202020204" pitchFamily="34" charset="0"/>
              <a:buChar char="•"/>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lvl="1">
              <a:defRPr/>
            </a:pPr>
            <a:endParaRPr lang="en-GB" dirty="0">
              <a:solidFill>
                <a:prstClr val="black"/>
              </a:solidFill>
              <a:latin typeface="Arial" panose="020B0604020202020204" pitchFamily="34" charset="0"/>
            </a:endParaRPr>
          </a:p>
          <a:p>
            <a:pPr lvl="1">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38175" lvl="1" indent="-180975">
              <a:buFont typeface="Arial" panose="020B0604020202020204" pitchFamily="34" charset="0"/>
              <a:buChar char="•"/>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MT"/>
                <a:ea typeface="+mn-ea"/>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CT shows: Acute pancreatitis, acute cholecystitis, acute diverticulitis, small or large bowel obstruction, perforated viscus, intestinal ischaemia / infarct, intestinal malignancy, internal hernia or incarcerated hernia  </a:t>
            </a:r>
            <a:endParaRPr lang="en-GB" sz="16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Patients with abdominal pain that do not fit criteria</a:t>
            </a:r>
            <a:r>
              <a:rPr lang="en-GB" sz="1600" dirty="0">
                <a:solidFill>
                  <a:prstClr val="black"/>
                </a:solidFill>
                <a:latin typeface="Arial" panose="020B0604020202020204" pitchFamily="34" charset="0"/>
                <a:cs typeface="Arial" panose="020B0604020202020204" pitchFamily="34" charset="0"/>
              </a:rPr>
              <a:t> for CT scan and have a clinical diagnosis of: b</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iliary</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colic / cholecystitis, acute </a:t>
            </a:r>
            <a:r>
              <a:rPr lang="en-GB" sz="1600" dirty="0">
                <a:solidFill>
                  <a:prstClr val="black"/>
                </a:solidFill>
                <a:latin typeface="Arial" panose="020B0604020202020204" pitchFamily="34" charset="0"/>
                <a:cs typeface="Arial" panose="020B0604020202020204" pitchFamily="34" charset="0"/>
              </a:rPr>
              <a:t>pancreatitis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(alcohol induced – Medicine), </a:t>
            </a:r>
            <a:r>
              <a:rPr lang="en-GB" sz="1600" dirty="0">
                <a:solidFill>
                  <a:prstClr val="black"/>
                </a:solidFill>
                <a:latin typeface="Arial" panose="020B0604020202020204" pitchFamily="34" charset="0"/>
                <a:cs typeface="Arial" panose="020B0604020202020204" pitchFamily="34" charset="0"/>
              </a:rPr>
              <a:t>m</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ild</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appendicitis, incarcerated hernia, necrotising fasciitis of trunk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Abdominal trauma (Trauma protocol CT to be organised by ED)</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prstClr val="black"/>
                </a:solidFill>
                <a:latin typeface="Arial" panose="020B0604020202020204" pitchFamily="34" charset="0"/>
                <a:cs typeface="Arial" panose="020B0604020202020204" pitchFamily="34" charset="0"/>
              </a:rPr>
              <a:t>PR bleed</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Chest injuries with rib fractures </a:t>
            </a:r>
            <a:r>
              <a:rPr lang="en-GB" sz="1600" dirty="0">
                <a:effectLst/>
                <a:latin typeface="Arial" panose="020B0604020202020204" pitchFamily="34" charset="0"/>
                <a:ea typeface="Calibri" panose="020F0502020204030204" pitchFamily="34" charset="0"/>
                <a:cs typeface="Arial" panose="020B0604020202020204" pitchFamily="34" charset="0"/>
              </a:rPr>
              <a:t>(ED to discuss with CT surgeons, no significant flail segment, chest drain if needed done in ED. No sternal fractures to be admitted under Gen surgery, need cardiac monitoring under medics)</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Abscess of trunk, perineum and groin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Haematochezia - passage of fresh, bright red blood in the stool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a:t>
            </a:r>
            <a:r>
              <a:rPr lang="en-GB" sz="1600" dirty="0" err="1">
                <a:solidFill>
                  <a:prstClr val="black"/>
                </a:solidFill>
                <a:latin typeface="Arial" panose="020B0604020202020204" pitchFamily="34" charset="0"/>
                <a:cs typeface="Arial" panose="020B0604020202020204" pitchFamily="34" charset="0"/>
              </a:rPr>
              <a:t>atients</a:t>
            </a:r>
            <a:r>
              <a:rPr lang="en-GB" sz="1600" dirty="0">
                <a:solidFill>
                  <a:prstClr val="black"/>
                </a:solidFill>
                <a:latin typeface="Arial" panose="020B0604020202020204" pitchFamily="34" charset="0"/>
                <a:cs typeface="Arial" panose="020B0604020202020204" pitchFamily="34" charset="0"/>
              </a:rPr>
              <a:t> within 30days of surgery with complications related to their operation (regardless of operation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prstClr val="black"/>
                </a:solidFill>
                <a:latin typeface="Arial" panose="020B0604020202020204" pitchFamily="34" charset="0"/>
                <a:cs typeface="Arial" panose="020B0604020202020204" pitchFamily="34" charset="0"/>
              </a:rPr>
              <a:t>Traumatic pneumothorax (Ed chest drain – direct to surgery) </a:t>
            </a:r>
          </a:p>
        </p:txBody>
      </p:sp>
      <p:graphicFrame>
        <p:nvGraphicFramePr>
          <p:cNvPr id="3" name="Table 2">
            <a:extLst>
              <a:ext uri="{FF2B5EF4-FFF2-40B4-BE49-F238E27FC236}">
                <a16:creationId xmlns:a16="http://schemas.microsoft.com/office/drawing/2014/main" id="{E5CCF5AA-AB26-780E-C59F-37A973D77C81}"/>
              </a:ext>
            </a:extLst>
          </p:cNvPr>
          <p:cNvGraphicFramePr>
            <a:graphicFrameLocks noGrp="1"/>
          </p:cNvGraphicFramePr>
          <p:nvPr>
            <p:extLst>
              <p:ext uri="{D42A27DB-BD31-4B8C-83A1-F6EECF244321}">
                <p14:modId xmlns:p14="http://schemas.microsoft.com/office/powerpoint/2010/main" val="3859575076"/>
              </p:ext>
            </p:extLst>
          </p:nvPr>
        </p:nvGraphicFramePr>
        <p:xfrm>
          <a:off x="1137442" y="1724416"/>
          <a:ext cx="3928697" cy="1502664"/>
        </p:xfrm>
        <a:graphic>
          <a:graphicData uri="http://schemas.openxmlformats.org/drawingml/2006/table">
            <a:tbl>
              <a:tblPr firstRow="1" firstCol="1" bandRow="1">
                <a:tableStyleId>{5C22544A-7EE6-4342-B048-85BDC9FD1C3A}</a:tableStyleId>
              </a:tblPr>
              <a:tblGrid>
                <a:gridCol w="3928697">
                  <a:extLst>
                    <a:ext uri="{9D8B030D-6E8A-4147-A177-3AD203B41FA5}">
                      <a16:colId xmlns:a16="http://schemas.microsoft.com/office/drawing/2014/main" val="3568475398"/>
                    </a:ext>
                  </a:extLst>
                </a:gridCol>
              </a:tblGrid>
              <a:tr h="1236345">
                <a:tc>
                  <a:txBody>
                    <a:bodyPr/>
                    <a:lstStyle/>
                    <a:p>
                      <a:pPr algn="l">
                        <a:lnSpc>
                          <a:spcPct val="115000"/>
                        </a:lnSpc>
                        <a:spcAft>
                          <a:spcPts val="1000"/>
                        </a:spcAft>
                      </a:pPr>
                      <a:r>
                        <a:rPr lang="en-GB" sz="1600" dirty="0">
                          <a:solidFill>
                            <a:schemeClr val="tx1">
                              <a:lumMod val="50000"/>
                              <a:lumOff val="50000"/>
                            </a:schemeClr>
                          </a:solidFill>
                          <a:effectLst/>
                        </a:rPr>
                        <a:t>Age &gt;55          ASAIII +</a:t>
                      </a:r>
                      <a:endParaRPr lang="en-GB" sz="1100" dirty="0">
                        <a:solidFill>
                          <a:schemeClr val="tx1">
                            <a:lumMod val="50000"/>
                            <a:lumOff val="50000"/>
                          </a:schemeClr>
                        </a:solidFill>
                        <a:effectLst/>
                      </a:endParaRPr>
                    </a:p>
                    <a:p>
                      <a:pPr algn="l">
                        <a:lnSpc>
                          <a:spcPct val="115000"/>
                        </a:lnSpc>
                        <a:spcAft>
                          <a:spcPts val="1000"/>
                        </a:spcAft>
                      </a:pPr>
                      <a:r>
                        <a:rPr lang="en-GB" sz="1600" dirty="0">
                          <a:solidFill>
                            <a:schemeClr val="tx1">
                              <a:lumMod val="50000"/>
                              <a:lumOff val="50000"/>
                            </a:schemeClr>
                          </a:solidFill>
                          <a:effectLst/>
                        </a:rPr>
                        <a:t>WCC&gt;15         Lactate &gt;2</a:t>
                      </a:r>
                      <a:endParaRPr lang="en-GB" sz="1100" dirty="0">
                        <a:solidFill>
                          <a:schemeClr val="tx1">
                            <a:lumMod val="50000"/>
                            <a:lumOff val="50000"/>
                          </a:schemeClr>
                        </a:solidFill>
                        <a:effectLst/>
                      </a:endParaRPr>
                    </a:p>
                    <a:p>
                      <a:pPr algn="l">
                        <a:lnSpc>
                          <a:spcPct val="115000"/>
                        </a:lnSpc>
                        <a:spcAft>
                          <a:spcPts val="1000"/>
                        </a:spcAft>
                      </a:pPr>
                      <a:r>
                        <a:rPr lang="en-GB" sz="1600" dirty="0">
                          <a:solidFill>
                            <a:schemeClr val="tx1">
                              <a:lumMod val="50000"/>
                              <a:lumOff val="50000"/>
                            </a:schemeClr>
                          </a:solidFill>
                          <a:effectLst/>
                        </a:rPr>
                        <a:t>NEWS2&gt;5      Reduced GCS/ capacity</a:t>
                      </a:r>
                      <a:endParaRPr lang="en-GB" sz="1100" dirty="0">
                        <a:solidFill>
                          <a:schemeClr val="tx1">
                            <a:lumMod val="50000"/>
                            <a:lumOff val="50000"/>
                          </a:schemeClr>
                        </a:solidFill>
                        <a:effectLst/>
                      </a:endParaRPr>
                    </a:p>
                    <a:p>
                      <a:pPr algn="l">
                        <a:lnSpc>
                          <a:spcPct val="115000"/>
                        </a:lnSpc>
                        <a:spcAft>
                          <a:spcPts val="1000"/>
                        </a:spcAft>
                      </a:pPr>
                      <a:r>
                        <a:rPr lang="en-GB" sz="1600" dirty="0">
                          <a:solidFill>
                            <a:schemeClr val="tx1">
                              <a:lumMod val="50000"/>
                              <a:lumOff val="50000"/>
                            </a:schemeClr>
                          </a:solidFill>
                          <a:effectLst/>
                        </a:rPr>
                        <a:t>Previous abdominal surgery</a:t>
                      </a:r>
                      <a:endParaRPr lang="en-GB"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54613372"/>
                  </a:ext>
                </a:extLst>
              </a:tr>
            </a:tbl>
          </a:graphicData>
        </a:graphic>
      </p:graphicFrame>
      <p:sp>
        <p:nvSpPr>
          <p:cNvPr id="6" name="Arrow: Right 5">
            <a:extLst>
              <a:ext uri="{FF2B5EF4-FFF2-40B4-BE49-F238E27FC236}">
                <a16:creationId xmlns:a16="http://schemas.microsoft.com/office/drawing/2014/main" id="{264AE40A-EB1B-D0BB-C798-F2E480E3F507}"/>
              </a:ext>
            </a:extLst>
          </p:cNvPr>
          <p:cNvSpPr/>
          <p:nvPr/>
        </p:nvSpPr>
        <p:spPr>
          <a:xfrm>
            <a:off x="5066139" y="2310088"/>
            <a:ext cx="1400783" cy="1750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351DD83B-55F1-CC09-A26B-80C93A844AE5}"/>
              </a:ext>
            </a:extLst>
          </p:cNvPr>
          <p:cNvGraphicFramePr>
            <a:graphicFrameLocks noGrp="1"/>
          </p:cNvGraphicFramePr>
          <p:nvPr>
            <p:extLst>
              <p:ext uri="{D42A27DB-BD31-4B8C-83A1-F6EECF244321}">
                <p14:modId xmlns:p14="http://schemas.microsoft.com/office/powerpoint/2010/main" val="1087823027"/>
              </p:ext>
            </p:extLst>
          </p:nvPr>
        </p:nvGraphicFramePr>
        <p:xfrm>
          <a:off x="6946185" y="2095181"/>
          <a:ext cx="2999361" cy="654735"/>
        </p:xfrm>
        <a:graphic>
          <a:graphicData uri="http://schemas.openxmlformats.org/drawingml/2006/table">
            <a:tbl>
              <a:tblPr firstRow="1" firstCol="1" bandRow="1">
                <a:tableStyleId>{5C22544A-7EE6-4342-B048-85BDC9FD1C3A}</a:tableStyleId>
              </a:tblPr>
              <a:tblGrid>
                <a:gridCol w="2999361">
                  <a:extLst>
                    <a:ext uri="{9D8B030D-6E8A-4147-A177-3AD203B41FA5}">
                      <a16:colId xmlns:a16="http://schemas.microsoft.com/office/drawing/2014/main" val="3568475398"/>
                    </a:ext>
                  </a:extLst>
                </a:gridCol>
              </a:tblGrid>
              <a:tr h="654735">
                <a:tc>
                  <a:txBody>
                    <a:bodyPr/>
                    <a:lstStyle/>
                    <a:p>
                      <a:pPr algn="l">
                        <a:lnSpc>
                          <a:spcPct val="115000"/>
                        </a:lnSpc>
                        <a:spcAft>
                          <a:spcPts val="1000"/>
                        </a:spcAft>
                      </a:pPr>
                      <a:r>
                        <a:rPr lang="en-GB" sz="1600" dirty="0">
                          <a:solidFill>
                            <a:schemeClr val="tx1">
                              <a:lumMod val="50000"/>
                              <a:lumOff val="50000"/>
                            </a:schemeClr>
                          </a:solidFill>
                          <a:effectLst/>
                        </a:rPr>
                        <a:t>CT AP to be organised by ED             (As per agreed CT Pathway)</a:t>
                      </a:r>
                    </a:p>
                  </a:txBody>
                  <a:tcPr marL="68580" marR="68580" marT="0" marB="0">
                    <a:solidFill>
                      <a:schemeClr val="bg1"/>
                    </a:solidFill>
                  </a:tcPr>
                </a:tc>
                <a:extLst>
                  <a:ext uri="{0D108BD9-81ED-4DB2-BD59-A6C34878D82A}">
                    <a16:rowId xmlns:a16="http://schemas.microsoft.com/office/drawing/2014/main" val="3854613372"/>
                  </a:ext>
                </a:extLst>
              </a:tr>
            </a:tbl>
          </a:graphicData>
        </a:graphic>
      </p:graphicFrame>
      <p:sp>
        <p:nvSpPr>
          <p:cNvPr id="8" name="Rectangle 3">
            <a:extLst>
              <a:ext uri="{FF2B5EF4-FFF2-40B4-BE49-F238E27FC236}">
                <a16:creationId xmlns:a16="http://schemas.microsoft.com/office/drawing/2014/main" id="{16272FA1-DE44-C21D-729E-4057A844273B}"/>
              </a:ext>
            </a:extLst>
          </p:cNvPr>
          <p:cNvSpPr>
            <a:spLocks noChangeArrowheads="1"/>
          </p:cNvSpPr>
          <p:nvPr/>
        </p:nvSpPr>
        <p:spPr bwMode="auto">
          <a:xfrm>
            <a:off x="10424810" y="23871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Object 8">
            <a:extLst>
              <a:ext uri="{FF2B5EF4-FFF2-40B4-BE49-F238E27FC236}">
                <a16:creationId xmlns:a16="http://schemas.microsoft.com/office/drawing/2014/main" id="{0BD18AB9-950B-FAD7-4730-0DF13E3F1ACC}"/>
              </a:ext>
            </a:extLst>
          </p:cNvPr>
          <p:cNvGraphicFramePr>
            <a:graphicFrameLocks noChangeAspect="1"/>
          </p:cNvGraphicFramePr>
          <p:nvPr>
            <p:extLst>
              <p:ext uri="{D42A27DB-BD31-4B8C-83A1-F6EECF244321}">
                <p14:modId xmlns:p14="http://schemas.microsoft.com/office/powerpoint/2010/main" val="1980174282"/>
              </p:ext>
            </p:extLst>
          </p:nvPr>
        </p:nvGraphicFramePr>
        <p:xfrm>
          <a:off x="10395619" y="2121266"/>
          <a:ext cx="981075" cy="628650"/>
        </p:xfrm>
        <a:graphic>
          <a:graphicData uri="http://schemas.openxmlformats.org/presentationml/2006/ole">
            <mc:AlternateContent xmlns:mc="http://schemas.openxmlformats.org/markup-compatibility/2006">
              <mc:Choice xmlns:v="urn:schemas-microsoft-com:vml" Requires="v">
                <p:oleObj name="Acrobat Document" showAsIcon="1" r:id="rId2" imgW="977934" imgH="633019" progId="AcroExch.Document.DC">
                  <p:embed/>
                </p:oleObj>
              </mc:Choice>
              <mc:Fallback>
                <p:oleObj name="Acrobat Document" showAsIcon="1" r:id="rId2" imgW="977934" imgH="633019" progId="AcroExch.Document.DC">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619" y="2121266"/>
                        <a:ext cx="98107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5">
            <a:extLst>
              <a:ext uri="{FF2B5EF4-FFF2-40B4-BE49-F238E27FC236}">
                <a16:creationId xmlns:a16="http://schemas.microsoft.com/office/drawing/2014/main" id="{B68F3EC6-2691-B9BA-9B40-49E3DFF606C6}"/>
              </a:ext>
            </a:extLst>
          </p:cNvPr>
          <p:cNvSpPr>
            <a:spLocks noChangeArrowheads="1"/>
          </p:cNvSpPr>
          <p:nvPr/>
        </p:nvSpPr>
        <p:spPr bwMode="auto">
          <a:xfrm>
            <a:off x="359999" y="-778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Object 10">
            <a:extLst>
              <a:ext uri="{FF2B5EF4-FFF2-40B4-BE49-F238E27FC236}">
                <a16:creationId xmlns:a16="http://schemas.microsoft.com/office/drawing/2014/main" id="{0080C60D-5481-A3EA-98F4-E7C3BB303D5D}"/>
              </a:ext>
            </a:extLst>
          </p:cNvPr>
          <p:cNvGraphicFramePr>
            <a:graphicFrameLocks noChangeAspect="1"/>
          </p:cNvGraphicFramePr>
          <p:nvPr>
            <p:extLst>
              <p:ext uri="{D42A27DB-BD31-4B8C-83A1-F6EECF244321}">
                <p14:modId xmlns:p14="http://schemas.microsoft.com/office/powerpoint/2010/main" val="3876507963"/>
              </p:ext>
            </p:extLst>
          </p:nvPr>
        </p:nvGraphicFramePr>
        <p:xfrm>
          <a:off x="10310813" y="5270500"/>
          <a:ext cx="784225" cy="436563"/>
        </p:xfrm>
        <a:graphic>
          <a:graphicData uri="http://schemas.openxmlformats.org/presentationml/2006/ole">
            <mc:AlternateContent xmlns:mc="http://schemas.openxmlformats.org/markup-compatibility/2006">
              <mc:Choice xmlns:v="urn:schemas-microsoft-com:vml" Requires="v">
                <p:oleObj name="Packager Shell Object" showAsIcon="1" r:id="rId4" imgW="780480" imgH="439560" progId="Package">
                  <p:embed/>
                </p:oleObj>
              </mc:Choice>
              <mc:Fallback>
                <p:oleObj name="Packager Shell Object" showAsIcon="1" r:id="rId4" imgW="780480" imgH="439560" progId="Package">
                  <p:embed/>
                  <p:pic>
                    <p:nvPicPr>
                      <p:cNvPr id="0" name="Object 4"/>
                      <p:cNvPicPr>
                        <a:picLocks noChangeAspect="1" noChangeArrowheads="1"/>
                      </p:cNvPicPr>
                      <p:nvPr/>
                    </p:nvPicPr>
                    <p:blipFill>
                      <a:blip r:embed="rId5"/>
                      <a:srcRect/>
                      <a:stretch>
                        <a:fillRect/>
                      </a:stretch>
                    </p:blipFill>
                    <p:spPr bwMode="auto">
                      <a:xfrm>
                        <a:off x="10310813" y="5270500"/>
                        <a:ext cx="784225"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473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ENT</a:t>
            </a:r>
          </a:p>
        </p:txBody>
      </p:sp>
      <p:sp>
        <p:nvSpPr>
          <p:cNvPr id="4" name="TextBox 3">
            <a:extLst>
              <a:ext uri="{FF2B5EF4-FFF2-40B4-BE49-F238E27FC236}">
                <a16:creationId xmlns:a16="http://schemas.microsoft.com/office/drawing/2014/main" id="{9EB69DF0-E5A0-A003-4313-2E4785960AC9}"/>
              </a:ext>
            </a:extLst>
          </p:cNvPr>
          <p:cNvSpPr txBox="1"/>
          <p:nvPr/>
        </p:nvSpPr>
        <p:spPr>
          <a:xfrm>
            <a:off x="500129" y="1331653"/>
            <a:ext cx="11191741" cy="5078313"/>
          </a:xfrm>
          <a:prstGeom prst="rect">
            <a:avLst/>
          </a:prstGeom>
          <a:noFill/>
          <a:ln w="28575">
            <a:solidFill>
              <a:srgbClr val="005ABD"/>
            </a:solidFill>
          </a:ln>
        </p:spPr>
        <p:txBody>
          <a:bodyPr wrap="square" rtlCol="0">
            <a:spAutoFit/>
          </a:bodyPr>
          <a:lstStyle/>
          <a:p>
            <a:pPr marL="90488" indent="-90488" algn="l">
              <a:buFont typeface="Arial" panose="020B0604020202020204" pitchFamily="34" charset="0"/>
              <a:buChar char="•"/>
            </a:pPr>
            <a:r>
              <a:rPr lang="en-GB" sz="1800" b="0" i="0" u="none" strike="noStrike" baseline="0" dirty="0">
                <a:latin typeface="Arial" panose="020B0604020202020204" pitchFamily="34" charset="0"/>
              </a:rPr>
              <a:t> </a:t>
            </a:r>
            <a:r>
              <a:rPr lang="en-GB" sz="1700" b="0" i="0" u="none" strike="noStrike" baseline="0" dirty="0">
                <a:latin typeface="Arial" panose="020B0604020202020204" pitchFamily="34" charset="0"/>
              </a:rPr>
              <a:t>Complicated otitis (requires ENT review first)</a:t>
            </a:r>
          </a:p>
          <a:p>
            <a:pPr algn="l"/>
            <a:endParaRPr lang="en-GB" sz="1700" b="0" i="0" u="none" strike="noStrike" baseline="0" dirty="0">
              <a:latin typeface="Arial" panose="020B0604020202020204" pitchFamily="34" charset="0"/>
            </a:endParaRPr>
          </a:p>
          <a:p>
            <a:r>
              <a:rPr lang="en-GB" sz="1700" b="0" i="0" u="none" strike="noStrike" baseline="0" dirty="0">
                <a:latin typeface="ArialMT"/>
              </a:rPr>
              <a:t>• </a:t>
            </a:r>
            <a:r>
              <a:rPr lang="en-GB" sz="1700" b="0" i="0" u="none" strike="noStrike" baseline="0" dirty="0">
                <a:latin typeface="Arial" panose="020B0604020202020204" pitchFamily="34" charset="0"/>
              </a:rPr>
              <a:t>Mastoiditis(requires ENT review first)</a:t>
            </a:r>
          </a:p>
          <a:p>
            <a:pPr algn="l"/>
            <a:endParaRPr lang="en-GB" sz="1700" b="0" i="0" u="none" strike="noStrike" baseline="0" dirty="0">
              <a:latin typeface="Arial" panose="020B0604020202020204" pitchFamily="34" charset="0"/>
            </a:endParaRPr>
          </a:p>
          <a:p>
            <a:pPr algn="l"/>
            <a:r>
              <a:rPr lang="en-GB" sz="1700" b="0" i="0" u="none" strike="noStrike" baseline="0" dirty="0">
                <a:latin typeface="ArialMT"/>
              </a:rPr>
              <a:t>• </a:t>
            </a:r>
            <a:r>
              <a:rPr lang="en-GB" sz="1700" b="0" i="0" u="none" strike="noStrike" baseline="0" dirty="0">
                <a:latin typeface="Arial" panose="020B0604020202020204" pitchFamily="34" charset="0"/>
              </a:rPr>
              <a:t>Facial nerve paralysis (established Bell’s Palsy pathway) </a:t>
            </a:r>
          </a:p>
          <a:p>
            <a:pPr algn="l"/>
            <a:endParaRPr lang="en-GB" sz="1700" b="0" i="0" u="none" strike="noStrike" baseline="0" dirty="0">
              <a:latin typeface="Arial" panose="020B0604020202020204" pitchFamily="34" charset="0"/>
            </a:endParaRPr>
          </a:p>
          <a:p>
            <a:pPr algn="l"/>
            <a:r>
              <a:rPr lang="en-GB" sz="1700" b="0" i="0" u="none" strike="noStrike" baseline="0" dirty="0">
                <a:latin typeface="ArialMT"/>
              </a:rPr>
              <a:t>• </a:t>
            </a:r>
            <a:r>
              <a:rPr lang="en-GB" sz="1700" b="0" i="0" u="none" strike="noStrike" baseline="0" dirty="0">
                <a:latin typeface="Arial" panose="020B0604020202020204" pitchFamily="34" charset="0"/>
              </a:rPr>
              <a:t>Auricular hematoma (to be sent to ENT OPD for on call clinician) </a:t>
            </a:r>
          </a:p>
          <a:p>
            <a:pPr algn="l"/>
            <a:endParaRPr lang="en-GB" sz="1700" b="0" i="0" u="none" strike="noStrike" baseline="0" dirty="0">
              <a:latin typeface="Arial" panose="020B0604020202020204" pitchFamily="34" charset="0"/>
            </a:endParaRPr>
          </a:p>
          <a:p>
            <a:pPr algn="l"/>
            <a:r>
              <a:rPr lang="en-GB" sz="1700" b="0" i="0" u="none" strike="noStrike" baseline="0" dirty="0">
                <a:latin typeface="ArialMT"/>
              </a:rPr>
              <a:t>• </a:t>
            </a:r>
            <a:r>
              <a:rPr lang="en-GB" sz="1700" b="0" i="0" u="none" strike="noStrike" baseline="0" dirty="0">
                <a:latin typeface="Arial" panose="020B0604020202020204" pitchFamily="34" charset="0"/>
              </a:rPr>
              <a:t>Nasal fracture (ED to book into RAC)</a:t>
            </a:r>
          </a:p>
          <a:p>
            <a:pPr algn="l"/>
            <a:endParaRPr lang="en-GB" sz="1700" b="0" i="0" u="none" strike="noStrike" baseline="0" dirty="0">
              <a:latin typeface="Arial" panose="020B0604020202020204" pitchFamily="34" charset="0"/>
            </a:endParaRPr>
          </a:p>
          <a:p>
            <a:r>
              <a:rPr lang="en-GB" sz="1700" b="0" i="0" u="none" strike="noStrike" baseline="0" dirty="0">
                <a:latin typeface="ArialMT"/>
              </a:rPr>
              <a:t>• </a:t>
            </a:r>
            <a:r>
              <a:rPr lang="en-GB" sz="1700" b="0" i="0" u="none" strike="noStrike" baseline="0" dirty="0">
                <a:latin typeface="Arial" panose="020B0604020202020204" pitchFamily="34" charset="0"/>
              </a:rPr>
              <a:t>Complications of sinusitis (requires ENT review first)</a:t>
            </a:r>
          </a:p>
          <a:p>
            <a:pPr algn="l"/>
            <a:endParaRPr lang="en-GB" sz="1700" b="0" i="0" u="none" strike="noStrike" baseline="0" dirty="0">
              <a:latin typeface="Arial" panose="020B0604020202020204" pitchFamily="34" charset="0"/>
            </a:endParaRPr>
          </a:p>
          <a:p>
            <a:r>
              <a:rPr lang="en-GB" sz="1700" b="0" i="0" u="none" strike="noStrike" baseline="0" dirty="0">
                <a:latin typeface="ArialMT"/>
              </a:rPr>
              <a:t>• </a:t>
            </a:r>
            <a:r>
              <a:rPr lang="en-GB" sz="1700" b="0" i="0" u="none" strike="noStrike" baseline="0" dirty="0">
                <a:latin typeface="Arial" panose="020B0604020202020204" pitchFamily="34" charset="0"/>
              </a:rPr>
              <a:t>Peritonsillar or Retropharyngeal abscess (requires ENT review first)</a:t>
            </a:r>
          </a:p>
          <a:p>
            <a:pPr algn="l"/>
            <a:endParaRPr lang="en-GB" sz="1700" b="0" i="0" u="none" strike="noStrike" baseline="0" dirty="0">
              <a:latin typeface="Arial" panose="020B0604020202020204" pitchFamily="34" charset="0"/>
            </a:endParaRPr>
          </a:p>
          <a:p>
            <a:pPr algn="l"/>
            <a:r>
              <a:rPr lang="en-GB" sz="1700" b="0" i="0" u="none" strike="noStrike" baseline="0" dirty="0">
                <a:latin typeface="ArialMT"/>
              </a:rPr>
              <a:t>• </a:t>
            </a:r>
            <a:r>
              <a:rPr lang="en-GB" sz="1700" b="0" i="0" u="none" strike="noStrike" baseline="0" dirty="0">
                <a:latin typeface="Arial" panose="020B0604020202020204" pitchFamily="34" charset="0"/>
              </a:rPr>
              <a:t>Acute vertigo (Not for ENT review – further balance testing and hearing assessment </a:t>
            </a:r>
            <a:r>
              <a:rPr lang="en-GB" sz="1700" dirty="0">
                <a:latin typeface="Arial" panose="020B0604020202020204" pitchFamily="34" charset="0"/>
              </a:rPr>
              <a:t>as an OP post acute phase</a:t>
            </a:r>
          </a:p>
          <a:p>
            <a:pPr algn="l"/>
            <a:endParaRPr lang="en-GB" sz="1700" dirty="0">
              <a:latin typeface="Arial" panose="020B0604020202020204" pitchFamily="34" charset="0"/>
            </a:endParaRPr>
          </a:p>
          <a:p>
            <a:pPr marL="285750" indent="-285750" algn="l">
              <a:buFont typeface="Arial" panose="020B0604020202020204" pitchFamily="34" charset="0"/>
              <a:buChar char="•"/>
            </a:pPr>
            <a:r>
              <a:rPr lang="en-GB" sz="1700" dirty="0">
                <a:latin typeface="Arial" panose="020B0604020202020204" pitchFamily="34" charset="0"/>
              </a:rPr>
              <a:t>Foreign bodies </a:t>
            </a:r>
          </a:p>
          <a:p>
            <a:pPr algn="l"/>
            <a:endParaRPr lang="en-GB" sz="1700" dirty="0">
              <a:latin typeface="Arial" panose="020B0604020202020204" pitchFamily="34" charset="0"/>
            </a:endParaRPr>
          </a:p>
          <a:p>
            <a:pPr marL="285750" indent="-285750" algn="l">
              <a:buFont typeface="Arial" panose="020B0604020202020204" pitchFamily="34" charset="0"/>
              <a:buChar char="•"/>
            </a:pPr>
            <a:r>
              <a:rPr lang="en-GB" sz="1700" dirty="0">
                <a:latin typeface="Arial" panose="020B0604020202020204" pitchFamily="34" charset="0"/>
              </a:rPr>
              <a:t>Stridor  </a:t>
            </a:r>
            <a:endParaRPr lang="en-GB" sz="1700" b="0" i="0" u="none" strike="noStrike" baseline="0" dirty="0">
              <a:latin typeface="Arial" panose="020B0604020202020204" pitchFamily="34" charset="0"/>
            </a:endParaRPr>
          </a:p>
        </p:txBody>
      </p:sp>
      <p:graphicFrame>
        <p:nvGraphicFramePr>
          <p:cNvPr id="3" name="Object 2">
            <a:extLst>
              <a:ext uri="{FF2B5EF4-FFF2-40B4-BE49-F238E27FC236}">
                <a16:creationId xmlns:a16="http://schemas.microsoft.com/office/drawing/2014/main" id="{21D42EC9-529E-546A-CB21-B216BD5005F8}"/>
              </a:ext>
            </a:extLst>
          </p:cNvPr>
          <p:cNvGraphicFramePr>
            <a:graphicFrameLocks noGrp="1" noChangeAspect="1"/>
          </p:cNvGraphicFramePr>
          <p:nvPr>
            <p:extLst>
              <p:ext uri="{D42A27DB-BD31-4B8C-83A1-F6EECF244321}">
                <p14:modId xmlns:p14="http://schemas.microsoft.com/office/powerpoint/2010/main" val="3431304302"/>
              </p:ext>
            </p:extLst>
          </p:nvPr>
        </p:nvGraphicFramePr>
        <p:xfrm>
          <a:off x="6963220" y="2466506"/>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7" name="Object 6"/>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220" y="2466506"/>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296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Urology</a:t>
            </a:r>
          </a:p>
        </p:txBody>
      </p:sp>
      <p:sp>
        <p:nvSpPr>
          <p:cNvPr id="4" name="TextBox 3">
            <a:extLst>
              <a:ext uri="{FF2B5EF4-FFF2-40B4-BE49-F238E27FC236}">
                <a16:creationId xmlns:a16="http://schemas.microsoft.com/office/drawing/2014/main" id="{9EB69DF0-E5A0-A003-4313-2E4785960AC9}"/>
              </a:ext>
            </a:extLst>
          </p:cNvPr>
          <p:cNvSpPr txBox="1"/>
          <p:nvPr/>
        </p:nvSpPr>
        <p:spPr>
          <a:xfrm>
            <a:off x="500129" y="1265124"/>
            <a:ext cx="11331872" cy="5755422"/>
          </a:xfrm>
          <a:prstGeom prst="rect">
            <a:avLst/>
          </a:prstGeom>
          <a:noFill/>
          <a:ln w="28575">
            <a:solidFill>
              <a:srgbClr val="005ABD"/>
            </a:solidFill>
          </a:ln>
        </p:spPr>
        <p:txBody>
          <a:bodyPr wrap="square" rtlCol="0">
            <a:spAutoFit/>
          </a:bodyPr>
          <a:lstStyle/>
          <a:p>
            <a:pPr marL="180975" indent="-180975" algn="l">
              <a:buFont typeface="Arial" panose="020B0604020202020204" pitchFamily="34" charset="0"/>
              <a:buChar char="•"/>
            </a:pPr>
            <a:r>
              <a:rPr lang="en-GB" sz="1600" b="0" i="0" u="none" strike="noStrike" baseline="0" dirty="0">
                <a:latin typeface="Arial" panose="020B0604020202020204" pitchFamily="34" charset="0"/>
              </a:rPr>
              <a:t>Acute scrotal conditions e.g. </a:t>
            </a:r>
            <a:r>
              <a:rPr lang="en-GB" sz="1600" dirty="0" err="1">
                <a:latin typeface="Arial" panose="020B0604020202020204" pitchFamily="34" charset="0"/>
              </a:rPr>
              <a:t>E</a:t>
            </a:r>
            <a:r>
              <a:rPr lang="en-GB" sz="1600" b="0" i="0" u="none" strike="noStrike" baseline="0" dirty="0" err="1">
                <a:latin typeface="Arial" panose="020B0604020202020204" pitchFamily="34" charset="0"/>
              </a:rPr>
              <a:t>pididymo</a:t>
            </a:r>
            <a:r>
              <a:rPr lang="en-GB" sz="1600" b="0" i="0" u="none" strike="noStrike" baseline="0" dirty="0">
                <a:latin typeface="Arial" panose="020B0604020202020204" pitchFamily="34" charset="0"/>
              </a:rPr>
              <a:t>-orchitis</a:t>
            </a:r>
          </a:p>
          <a:p>
            <a:pPr algn="l"/>
            <a:endParaRPr lang="en-GB" sz="1600" b="0" i="0" u="none" strike="noStrike" baseline="0" dirty="0">
              <a:latin typeface="Arial" panose="020B0604020202020204" pitchFamily="34" charset="0"/>
            </a:endParaRPr>
          </a:p>
          <a:p>
            <a:pPr algn="l"/>
            <a:r>
              <a:rPr lang="en-GB" sz="1600" b="0" i="0" u="none" strike="noStrike" baseline="0" dirty="0">
                <a:latin typeface="ArialMT"/>
              </a:rPr>
              <a:t>• </a:t>
            </a:r>
            <a:r>
              <a:rPr lang="en-GB" sz="1600" b="0" i="0" u="none" strike="noStrike" baseline="0" dirty="0">
                <a:latin typeface="Arial" panose="020B0604020202020204" pitchFamily="34" charset="0"/>
              </a:rPr>
              <a:t>Priapism</a:t>
            </a:r>
          </a:p>
          <a:p>
            <a:pPr algn="l"/>
            <a:endParaRPr lang="en-GB" sz="1600" b="0" i="0" u="none" strike="noStrike" baseline="0" dirty="0">
              <a:latin typeface="Arial" panose="020B0604020202020204" pitchFamily="34" charset="0"/>
            </a:endParaRPr>
          </a:p>
          <a:p>
            <a:pPr algn="l"/>
            <a:r>
              <a:rPr lang="en-GB" sz="1600" b="0" i="0" u="none" strike="noStrike" baseline="0" dirty="0">
                <a:latin typeface="ArialMT"/>
              </a:rPr>
              <a:t>• </a:t>
            </a:r>
            <a:r>
              <a:rPr lang="en-GB" sz="1600" b="0" i="0" u="none" strike="noStrike" baseline="0" dirty="0">
                <a:latin typeface="Arial" panose="020B0604020202020204" pitchFamily="34" charset="0"/>
              </a:rPr>
              <a:t>Acute urinary retention – established OP pathway </a:t>
            </a:r>
          </a:p>
          <a:p>
            <a:pPr algn="l"/>
            <a:endParaRPr lang="en-GB" sz="1600" b="0" i="0" u="none" strike="noStrike" baseline="0" dirty="0">
              <a:latin typeface="Arial" panose="020B0604020202020204" pitchFamily="34" charset="0"/>
            </a:endParaRPr>
          </a:p>
          <a:p>
            <a:pPr algn="l"/>
            <a:r>
              <a:rPr lang="en-GB" sz="1600" b="0" i="0" u="none" strike="noStrike" baseline="0" dirty="0">
                <a:latin typeface="ArialMT"/>
              </a:rPr>
              <a:t>• </a:t>
            </a:r>
            <a:r>
              <a:rPr lang="en-GB" sz="1600" b="0" i="0" u="none" strike="noStrike" baseline="0" dirty="0">
                <a:latin typeface="Arial" panose="020B0604020202020204" pitchFamily="34" charset="0"/>
              </a:rPr>
              <a:t>Renal colic – established CT pathway</a:t>
            </a:r>
          </a:p>
          <a:p>
            <a:pPr algn="l"/>
            <a:endParaRPr lang="en-GB" sz="1600" b="0" i="0" u="none" strike="noStrike" baseline="0" dirty="0">
              <a:latin typeface="Arial" panose="020B0604020202020204" pitchFamily="34" charset="0"/>
            </a:endParaRPr>
          </a:p>
          <a:p>
            <a:pPr algn="l"/>
            <a:r>
              <a:rPr lang="en-GB" sz="1600" b="0" i="0" u="none" strike="noStrike" baseline="0" dirty="0">
                <a:latin typeface="ArialMT"/>
              </a:rPr>
              <a:t>• </a:t>
            </a:r>
            <a:r>
              <a:rPr lang="en-GB" sz="1600" b="0" i="0" u="none" strike="noStrike" baseline="0" dirty="0">
                <a:latin typeface="Arial" panose="020B0604020202020204" pitchFamily="34" charset="0"/>
              </a:rPr>
              <a:t>Macroscopic haematuria – consider ambulatory care  vs admission. ? Upgrade required to Cancer pathway</a:t>
            </a:r>
          </a:p>
          <a:p>
            <a:pPr algn="l"/>
            <a:endParaRPr lang="en-GB" sz="1600" b="0" i="0" u="none" strike="noStrike" baseline="0" dirty="0">
              <a:latin typeface="Arial" panose="020B0604020202020204" pitchFamily="34" charset="0"/>
            </a:endParaRPr>
          </a:p>
          <a:p>
            <a:pPr algn="l"/>
            <a:r>
              <a:rPr lang="en-GB" sz="1600" b="0" i="0" u="none" strike="noStrike" baseline="0" dirty="0">
                <a:latin typeface="ArialMT"/>
              </a:rPr>
              <a:t>• </a:t>
            </a:r>
            <a:r>
              <a:rPr lang="en-GB" sz="1600" b="0" i="0" u="none" strike="noStrike" baseline="0" dirty="0">
                <a:latin typeface="Arial" panose="020B0604020202020204" pitchFamily="34" charset="0"/>
              </a:rPr>
              <a:t>Urinary tract infection with a history of urological intervention</a:t>
            </a:r>
          </a:p>
          <a:p>
            <a:pPr algn="l"/>
            <a:endParaRPr lang="en-GB" sz="1600" b="0" i="0" u="none" strike="noStrike" baseline="0" dirty="0">
              <a:latin typeface="Arial" panose="020B0604020202020204" pitchFamily="34" charset="0"/>
            </a:endParaRPr>
          </a:p>
          <a:p>
            <a:pPr algn="l"/>
            <a:r>
              <a:rPr lang="en-GB" sz="1600" b="0" i="0" u="none" strike="noStrike" baseline="0" dirty="0">
                <a:latin typeface="ArialMT"/>
              </a:rPr>
              <a:t>• </a:t>
            </a:r>
            <a:r>
              <a:rPr lang="en-GB" sz="1600" b="0" i="0" u="none" strike="noStrike" baseline="0" dirty="0">
                <a:latin typeface="Arial" panose="020B0604020202020204" pitchFamily="34" charset="0"/>
              </a:rPr>
              <a:t>Genitourinary trauma</a:t>
            </a:r>
          </a:p>
          <a:p>
            <a:pPr algn="l"/>
            <a:endParaRPr lang="en-GB" sz="1600" b="0" i="0" u="none" strike="noStrike" baseline="0" dirty="0">
              <a:latin typeface="Arial" panose="020B0604020202020204" pitchFamily="34" charset="0"/>
            </a:endParaRPr>
          </a:p>
          <a:p>
            <a:pPr algn="l"/>
            <a:r>
              <a:rPr lang="en-GB" sz="1600" b="0" i="0" u="none" strike="noStrike" baseline="0" dirty="0">
                <a:latin typeface="ArialMT"/>
              </a:rPr>
              <a:t>• </a:t>
            </a:r>
            <a:r>
              <a:rPr lang="en-GB" sz="1600" b="0" i="0" u="none" strike="noStrike" baseline="0" dirty="0">
                <a:latin typeface="Arial" panose="020B0604020202020204" pitchFamily="34" charset="0"/>
              </a:rPr>
              <a:t>Paraphimosis</a:t>
            </a:r>
          </a:p>
          <a:p>
            <a:pPr algn="l"/>
            <a:endParaRPr lang="en-GB" sz="1600" b="0" i="0" u="none" strike="noStrike" baseline="0" dirty="0">
              <a:latin typeface="Arial" panose="020B0604020202020204" pitchFamily="34" charset="0"/>
            </a:endParaRPr>
          </a:p>
          <a:p>
            <a:pPr algn="l"/>
            <a:r>
              <a:rPr lang="en-GB" sz="1600" b="0" i="0" u="none" strike="noStrike" baseline="0" dirty="0">
                <a:latin typeface="ArialMT"/>
              </a:rPr>
              <a:t>• </a:t>
            </a:r>
            <a:r>
              <a:rPr lang="en-GB" sz="1600" b="0" i="0" u="none" strike="noStrike" baseline="0" dirty="0">
                <a:latin typeface="Arial" panose="020B0604020202020204" pitchFamily="34" charset="0"/>
              </a:rPr>
              <a:t>Fournier's Gangrene</a:t>
            </a:r>
          </a:p>
          <a:p>
            <a:pPr algn="l"/>
            <a:endParaRPr lang="en-GB" sz="1600" b="0" i="0" u="none" strike="noStrike" baseline="0" dirty="0">
              <a:latin typeface="Arial" panose="020B0604020202020204" pitchFamily="34" charset="0"/>
            </a:endParaRPr>
          </a:p>
          <a:p>
            <a:pPr algn="l"/>
            <a:r>
              <a:rPr lang="en-GB" sz="1600" b="0" i="0" u="none" strike="noStrike" baseline="0" dirty="0">
                <a:latin typeface="ArialMT"/>
              </a:rPr>
              <a:t>• </a:t>
            </a:r>
            <a:r>
              <a:rPr lang="en-GB" sz="1600" b="0" i="0" u="none" strike="noStrike" baseline="0" dirty="0">
                <a:latin typeface="Arial" panose="020B0604020202020204" pitchFamily="34" charset="0"/>
              </a:rPr>
              <a:t>Penile injury</a:t>
            </a:r>
          </a:p>
          <a:p>
            <a:pPr algn="l"/>
            <a:endParaRPr lang="en-GB" sz="1600" dirty="0">
              <a:latin typeface="Arial" panose="020B0604020202020204" pitchFamily="34" charset="0"/>
            </a:endParaRPr>
          </a:p>
          <a:p>
            <a:pPr marL="285750" indent="-285750" algn="l">
              <a:buFont typeface="Arial" panose="020B0604020202020204" pitchFamily="34" charset="0"/>
              <a:buChar char="•"/>
            </a:pPr>
            <a:r>
              <a:rPr lang="en-GB" sz="1600" b="0" i="0" u="none" strike="noStrike" baseline="0" dirty="0">
                <a:latin typeface="Arial" panose="020B0604020202020204" pitchFamily="34" charset="0"/>
              </a:rPr>
              <a:t>Pyelonephritis – to urology except older patients (age &gt;65) or patients with co-existent acute medical problems</a:t>
            </a:r>
          </a:p>
          <a:p>
            <a:pPr algn="l"/>
            <a:endParaRPr lang="en-GB" sz="1600" dirty="0">
              <a:latin typeface="Arial" panose="020B0604020202020204" pitchFamily="34" charset="0"/>
            </a:endParaRPr>
          </a:p>
          <a:p>
            <a:pPr algn="l"/>
            <a:endParaRPr lang="en-GB" sz="1600" b="0" i="0" u="none" strike="noStrike" baseline="0" dirty="0">
              <a:latin typeface="Arial" panose="020B0604020202020204" pitchFamily="34" charset="0"/>
            </a:endParaRPr>
          </a:p>
        </p:txBody>
      </p:sp>
    </p:spTree>
    <p:extLst>
      <p:ext uri="{BB962C8B-B14F-4D97-AF65-F5344CB8AC3E}">
        <p14:creationId xmlns:p14="http://schemas.microsoft.com/office/powerpoint/2010/main" val="336151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Visiting Specialities</a:t>
            </a:r>
          </a:p>
        </p:txBody>
      </p:sp>
      <p:graphicFrame>
        <p:nvGraphicFramePr>
          <p:cNvPr id="4" name="Table 3">
            <a:extLst>
              <a:ext uri="{FF2B5EF4-FFF2-40B4-BE49-F238E27FC236}">
                <a16:creationId xmlns:a16="http://schemas.microsoft.com/office/drawing/2014/main" id="{A84FE9F6-1297-E6C7-C34D-DBEB0985AD01}"/>
              </a:ext>
            </a:extLst>
          </p:cNvPr>
          <p:cNvGraphicFramePr>
            <a:graphicFrameLocks noGrp="1"/>
          </p:cNvGraphicFramePr>
          <p:nvPr>
            <p:extLst>
              <p:ext uri="{D42A27DB-BD31-4B8C-83A1-F6EECF244321}">
                <p14:modId xmlns:p14="http://schemas.microsoft.com/office/powerpoint/2010/main" val="1730920852"/>
              </p:ext>
            </p:extLst>
          </p:nvPr>
        </p:nvGraphicFramePr>
        <p:xfrm>
          <a:off x="172065" y="1265124"/>
          <a:ext cx="11847870" cy="5064589"/>
        </p:xfrm>
        <a:graphic>
          <a:graphicData uri="http://schemas.openxmlformats.org/drawingml/2006/table">
            <a:tbl>
              <a:tblPr firstRow="1" firstCol="1" bandRow="1">
                <a:tableStyleId>{5C22544A-7EE6-4342-B048-85BDC9FD1C3A}</a:tableStyleId>
              </a:tblPr>
              <a:tblGrid>
                <a:gridCol w="1767901">
                  <a:extLst>
                    <a:ext uri="{9D8B030D-6E8A-4147-A177-3AD203B41FA5}">
                      <a16:colId xmlns:a16="http://schemas.microsoft.com/office/drawing/2014/main" val="3784923207"/>
                    </a:ext>
                  </a:extLst>
                </a:gridCol>
                <a:gridCol w="751923">
                  <a:extLst>
                    <a:ext uri="{9D8B030D-6E8A-4147-A177-3AD203B41FA5}">
                      <a16:colId xmlns:a16="http://schemas.microsoft.com/office/drawing/2014/main" val="927931067"/>
                    </a:ext>
                  </a:extLst>
                </a:gridCol>
                <a:gridCol w="752475">
                  <a:extLst>
                    <a:ext uri="{9D8B030D-6E8A-4147-A177-3AD203B41FA5}">
                      <a16:colId xmlns:a16="http://schemas.microsoft.com/office/drawing/2014/main" val="217524772"/>
                    </a:ext>
                  </a:extLst>
                </a:gridCol>
                <a:gridCol w="800100">
                  <a:extLst>
                    <a:ext uri="{9D8B030D-6E8A-4147-A177-3AD203B41FA5}">
                      <a16:colId xmlns:a16="http://schemas.microsoft.com/office/drawing/2014/main" val="1626092047"/>
                    </a:ext>
                  </a:extLst>
                </a:gridCol>
                <a:gridCol w="819150">
                  <a:extLst>
                    <a:ext uri="{9D8B030D-6E8A-4147-A177-3AD203B41FA5}">
                      <a16:colId xmlns:a16="http://schemas.microsoft.com/office/drawing/2014/main" val="637836050"/>
                    </a:ext>
                  </a:extLst>
                </a:gridCol>
                <a:gridCol w="847725">
                  <a:extLst>
                    <a:ext uri="{9D8B030D-6E8A-4147-A177-3AD203B41FA5}">
                      <a16:colId xmlns:a16="http://schemas.microsoft.com/office/drawing/2014/main" val="170705917"/>
                    </a:ext>
                  </a:extLst>
                </a:gridCol>
                <a:gridCol w="6108596">
                  <a:extLst>
                    <a:ext uri="{9D8B030D-6E8A-4147-A177-3AD203B41FA5}">
                      <a16:colId xmlns:a16="http://schemas.microsoft.com/office/drawing/2014/main" val="367973267"/>
                    </a:ext>
                  </a:extLst>
                </a:gridCol>
              </a:tblGrid>
              <a:tr h="121860">
                <a:tc>
                  <a:txBody>
                    <a:bodyPr/>
                    <a:lstStyle/>
                    <a:p>
                      <a:pPr algn="ctr">
                        <a:lnSpc>
                          <a:spcPct val="115000"/>
                        </a:lnSpc>
                      </a:pPr>
                      <a:r>
                        <a:rPr lang="en-GB" sz="1000" kern="100">
                          <a:effectLst/>
                        </a:rPr>
                        <a:t>Specialty</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gn="ctr">
                        <a:lnSpc>
                          <a:spcPct val="115000"/>
                        </a:lnSpc>
                      </a:pPr>
                      <a:r>
                        <a:rPr lang="en-GB" sz="1000" kern="100" dirty="0">
                          <a:effectLst/>
                        </a:rPr>
                        <a:t>Mon</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gn="ctr">
                        <a:lnSpc>
                          <a:spcPct val="115000"/>
                        </a:lnSpc>
                      </a:pPr>
                      <a:r>
                        <a:rPr lang="en-GB" sz="1000" kern="100" dirty="0">
                          <a:effectLst/>
                        </a:rPr>
                        <a:t>Tues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gn="ctr">
                        <a:lnSpc>
                          <a:spcPct val="115000"/>
                        </a:lnSpc>
                      </a:pPr>
                      <a:r>
                        <a:rPr lang="en-GB" sz="1000" kern="100" dirty="0">
                          <a:effectLst/>
                        </a:rPr>
                        <a:t>Wed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gn="ctr">
                        <a:lnSpc>
                          <a:spcPct val="115000"/>
                        </a:lnSpc>
                      </a:pPr>
                      <a:r>
                        <a:rPr lang="en-GB" sz="1000" kern="100" dirty="0">
                          <a:effectLst/>
                        </a:rPr>
                        <a:t>Thurs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gn="ctr">
                        <a:lnSpc>
                          <a:spcPct val="115000"/>
                        </a:lnSpc>
                      </a:pPr>
                      <a:r>
                        <a:rPr lang="en-GB" sz="1000" kern="100" dirty="0">
                          <a:effectLst/>
                        </a:rPr>
                        <a:t>Fri</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gn="ctr">
                        <a:lnSpc>
                          <a:spcPct val="115000"/>
                        </a:lnSpc>
                      </a:pPr>
                      <a:r>
                        <a:rPr lang="en-GB" sz="1000" kern="100">
                          <a:effectLst/>
                        </a:rPr>
                        <a:t>Provider</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3682678130"/>
                  </a:ext>
                </a:extLst>
              </a:tr>
              <a:tr h="642902">
                <a:tc>
                  <a:txBody>
                    <a:bodyPr/>
                    <a:lstStyle/>
                    <a:p>
                      <a:pPr>
                        <a:lnSpc>
                          <a:spcPct val="115000"/>
                        </a:lnSpc>
                      </a:pPr>
                      <a:r>
                        <a:rPr lang="en-GB" sz="1000" kern="100" dirty="0">
                          <a:effectLst/>
                        </a:rPr>
                        <a:t>Cardiac</a:t>
                      </a:r>
                    </a:p>
                    <a:p>
                      <a:pPr>
                        <a:lnSpc>
                          <a:spcPct val="115000"/>
                        </a:lnSpc>
                      </a:pPr>
                      <a:r>
                        <a:rPr lang="en-GB" sz="1000" kern="100" dirty="0">
                          <a:effectLst/>
                        </a:rPr>
                        <a:t>(Electro Physiology Consultant)</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Time – AM</a:t>
                      </a:r>
                    </a:p>
                    <a:p>
                      <a:pPr>
                        <a:lnSpc>
                          <a:spcPct val="115000"/>
                        </a:lnSpc>
                      </a:pPr>
                      <a:r>
                        <a:rPr lang="en-GB" sz="1000" kern="100">
                          <a:effectLst/>
                        </a:rPr>
                        <a:t>2 hours (11:00 – 13:00) Ward Cover.</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Time – AM</a:t>
                      </a:r>
                    </a:p>
                    <a:p>
                      <a:pPr>
                        <a:lnSpc>
                          <a:spcPct val="115000"/>
                        </a:lnSpc>
                      </a:pPr>
                      <a:r>
                        <a:rPr lang="en-GB" sz="1000" kern="100">
                          <a:effectLst/>
                        </a:rPr>
                        <a:t>2 hours (11:00 – 13:00) Ward Cover.</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gn="ctr">
                        <a:lnSpc>
                          <a:spcPct val="115000"/>
                        </a:lnSpc>
                      </a:pPr>
                      <a:r>
                        <a:rPr lang="en-GB" sz="1000" kern="100">
                          <a:effectLst/>
                        </a:rPr>
                        <a:t>MFT (South and MRI)</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4161372858"/>
                  </a:ext>
                </a:extLst>
              </a:tr>
              <a:tr h="121860">
                <a:tc>
                  <a:txBody>
                    <a:bodyPr/>
                    <a:lstStyle/>
                    <a:p>
                      <a:pPr>
                        <a:lnSpc>
                          <a:spcPct val="115000"/>
                        </a:lnSpc>
                      </a:pPr>
                      <a:r>
                        <a:rPr lang="en-GB" sz="1000" kern="100">
                          <a:effectLst/>
                        </a:rPr>
                        <a:t>Obs &amp; Gynae</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4024811214"/>
                  </a:ext>
                </a:extLst>
              </a:tr>
              <a:tr h="121860">
                <a:tc>
                  <a:txBody>
                    <a:bodyPr/>
                    <a:lstStyle/>
                    <a:p>
                      <a:pPr>
                        <a:lnSpc>
                          <a:spcPct val="115000"/>
                        </a:lnSpc>
                      </a:pPr>
                      <a:r>
                        <a:rPr lang="en-GB" sz="1000" kern="100">
                          <a:effectLst/>
                        </a:rPr>
                        <a:t>Neurology</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1 session</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1 session</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1 session</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1 session</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Salford Care Organisation</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1875271903"/>
                  </a:ext>
                </a:extLst>
              </a:tr>
              <a:tr h="121860">
                <a:tc>
                  <a:txBody>
                    <a:bodyPr/>
                    <a:lstStyle/>
                    <a:p>
                      <a:pPr>
                        <a:lnSpc>
                          <a:spcPct val="115000"/>
                        </a:lnSpc>
                      </a:pPr>
                      <a:r>
                        <a:rPr lang="en-GB" sz="1000" kern="100">
                          <a:effectLst/>
                        </a:rPr>
                        <a:t>Oral</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2611675746"/>
                  </a:ext>
                </a:extLst>
              </a:tr>
              <a:tr h="252120">
                <a:tc>
                  <a:txBody>
                    <a:bodyPr/>
                    <a:lstStyle/>
                    <a:p>
                      <a:pPr>
                        <a:lnSpc>
                          <a:spcPct val="115000"/>
                        </a:lnSpc>
                      </a:pPr>
                      <a:r>
                        <a:rPr lang="en-GB" sz="1000" kern="100">
                          <a:effectLst/>
                        </a:rPr>
                        <a:t>Urology</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1 oncology session</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1 oncology session</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Christies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2294428152"/>
                  </a:ext>
                </a:extLst>
              </a:tr>
              <a:tr h="142321">
                <a:tc>
                  <a:txBody>
                    <a:bodyPr/>
                    <a:lstStyle/>
                    <a:p>
                      <a:pPr>
                        <a:lnSpc>
                          <a:spcPct val="115000"/>
                        </a:lnSpc>
                      </a:pPr>
                      <a:r>
                        <a:rPr lang="en-GB" sz="1000" kern="100" dirty="0">
                          <a:effectLst/>
                        </a:rPr>
                        <a:t>Paediatric orthopaedics </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RMCH (MFT)</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3505224779"/>
                  </a:ext>
                </a:extLst>
              </a:tr>
              <a:tr h="121860">
                <a:tc>
                  <a:txBody>
                    <a:bodyPr/>
                    <a:lstStyle/>
                    <a:p>
                      <a:pPr>
                        <a:lnSpc>
                          <a:spcPct val="115000"/>
                        </a:lnSpc>
                      </a:pPr>
                      <a:r>
                        <a:rPr lang="en-GB" sz="1000" kern="100">
                          <a:effectLst/>
                        </a:rPr>
                        <a:t>General Surgery</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658661384"/>
                  </a:ext>
                </a:extLst>
              </a:tr>
              <a:tr h="121860">
                <a:tc>
                  <a:txBody>
                    <a:bodyPr/>
                    <a:lstStyle/>
                    <a:p>
                      <a:pPr>
                        <a:lnSpc>
                          <a:spcPct val="115000"/>
                        </a:lnSpc>
                      </a:pPr>
                      <a:r>
                        <a:rPr lang="en-GB" sz="1000" kern="100">
                          <a:effectLst/>
                        </a:rPr>
                        <a:t>Gastroenterology</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1970184729"/>
                  </a:ext>
                </a:extLst>
              </a:tr>
              <a:tr h="121860">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2081302328"/>
                  </a:ext>
                </a:extLst>
              </a:tr>
              <a:tr h="870090">
                <a:tc>
                  <a:txBody>
                    <a:bodyPr/>
                    <a:lstStyle/>
                    <a:p>
                      <a:pPr>
                        <a:lnSpc>
                          <a:spcPct val="115000"/>
                        </a:lnSpc>
                      </a:pPr>
                      <a:r>
                        <a:rPr lang="en-GB" sz="1000" kern="100">
                          <a:effectLst/>
                        </a:rPr>
                        <a:t>Enteral feeding – Abbott for Inpatients</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dirty="0">
                          <a:effectLst/>
                        </a:rPr>
                        <a:t>As required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dirty="0">
                          <a:effectLst/>
                        </a:rPr>
                        <a:t>As required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As required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As required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As required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Abbott Nutrition. When patients require training on enteral feeding tubes and pumps, Abbott Nurse Advisor will visit the ward as requested. They inform the Dietitians and ward staff of outcome. This is ad hoc and available Monday-Friday 9am-5pm, as requested. Training is usually completed within 2 working days of request. They add a sticker into medical notes with info.</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1728785129"/>
                  </a:ext>
                </a:extLst>
              </a:tr>
              <a:tr h="739154">
                <a:tc>
                  <a:txBody>
                    <a:bodyPr/>
                    <a:lstStyle/>
                    <a:p>
                      <a:pPr>
                        <a:lnSpc>
                          <a:spcPct val="115000"/>
                        </a:lnSpc>
                      </a:pPr>
                      <a:r>
                        <a:rPr lang="en-GB" sz="1000" kern="100">
                          <a:effectLst/>
                        </a:rPr>
                        <a:t>Enteral feeding- Nutricia</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dirty="0">
                          <a:effectLst/>
                        </a:rPr>
                        <a:t>As required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dirty="0">
                          <a:effectLst/>
                        </a:rPr>
                        <a:t>As required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As required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As required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As required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Nutricia Nutrition. When patients require training on enteral feeding tubes and pumps who live in Derbyshire, they will visit the ward as requested. This does not happen frequently; they would inform Chesterfield Dietitians of the outcome who would update Stockport Dietetics. This is a Monday-Friday service.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2919783441"/>
                  </a:ext>
                </a:extLst>
              </a:tr>
              <a:tr h="826445">
                <a:tc>
                  <a:txBody>
                    <a:bodyPr/>
                    <a:lstStyle/>
                    <a:p>
                      <a:pPr>
                        <a:lnSpc>
                          <a:spcPct val="115000"/>
                        </a:lnSpc>
                      </a:pPr>
                      <a:r>
                        <a:rPr lang="en-GB" sz="1000" kern="100">
                          <a:effectLst/>
                        </a:rPr>
                        <a:t>Enteral feeding- Abbott for Community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a:effectLst/>
                        </a:rPr>
                        <a:t>As required</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dirty="0">
                          <a:effectLst/>
                        </a:rPr>
                        <a:t>As required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dirty="0">
                          <a:effectLst/>
                        </a:rPr>
                        <a:t>As required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dirty="0">
                          <a:effectLst/>
                        </a:rPr>
                        <a:t>As required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dirty="0">
                          <a:effectLst/>
                        </a:rPr>
                        <a:t>As required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tc>
                  <a:txBody>
                    <a:bodyPr/>
                    <a:lstStyle/>
                    <a:p>
                      <a:pPr>
                        <a:lnSpc>
                          <a:spcPct val="115000"/>
                        </a:lnSpc>
                      </a:pPr>
                      <a:r>
                        <a:rPr lang="en-GB" sz="1000" kern="100" dirty="0">
                          <a:effectLst/>
                        </a:rPr>
                        <a:t>Patients on home enteral feeding systems in the community with a Stockport GP have access to an enteral nurse specialist for troubleshooting, training, tube changes, etc. This is ad hoc and available Monday-Friday 9am-5pm and as requested by patients/Community Dietitians. Email to community dietitians if routine, plus a phone call if urgent.</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978" marR="22978" marT="0" marB="0"/>
                </a:tc>
                <a:extLst>
                  <a:ext uri="{0D108BD9-81ED-4DB2-BD59-A6C34878D82A}">
                    <a16:rowId xmlns:a16="http://schemas.microsoft.com/office/drawing/2014/main" val="227180067"/>
                  </a:ext>
                </a:extLst>
              </a:tr>
            </a:tbl>
          </a:graphicData>
        </a:graphic>
      </p:graphicFrame>
    </p:spTree>
    <p:extLst>
      <p:ext uri="{BB962C8B-B14F-4D97-AF65-F5344CB8AC3E}">
        <p14:creationId xmlns:p14="http://schemas.microsoft.com/office/powerpoint/2010/main" val="372594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Ward Allocation</a:t>
            </a:r>
          </a:p>
        </p:txBody>
      </p:sp>
      <p:graphicFrame>
        <p:nvGraphicFramePr>
          <p:cNvPr id="3" name="Table 2">
            <a:extLst>
              <a:ext uri="{FF2B5EF4-FFF2-40B4-BE49-F238E27FC236}">
                <a16:creationId xmlns:a16="http://schemas.microsoft.com/office/drawing/2014/main" id="{4B5D9C00-E113-2305-3CC5-6ADE921FF3EC}"/>
              </a:ext>
            </a:extLst>
          </p:cNvPr>
          <p:cNvGraphicFramePr>
            <a:graphicFrameLocks noGrp="1"/>
          </p:cNvGraphicFramePr>
          <p:nvPr>
            <p:extLst>
              <p:ext uri="{D42A27DB-BD31-4B8C-83A1-F6EECF244321}">
                <p14:modId xmlns:p14="http://schemas.microsoft.com/office/powerpoint/2010/main" val="4125643203"/>
              </p:ext>
            </p:extLst>
          </p:nvPr>
        </p:nvGraphicFramePr>
        <p:xfrm>
          <a:off x="1510862" y="1550348"/>
          <a:ext cx="10033436" cy="4846320"/>
        </p:xfrm>
        <a:graphic>
          <a:graphicData uri="http://schemas.openxmlformats.org/drawingml/2006/table">
            <a:tbl>
              <a:tblPr firstRow="1" bandRow="1">
                <a:tableStyleId>{69012ECD-51FC-41F1-AA8D-1B2483CD663E}</a:tableStyleId>
              </a:tblPr>
              <a:tblGrid>
                <a:gridCol w="2508359">
                  <a:extLst>
                    <a:ext uri="{9D8B030D-6E8A-4147-A177-3AD203B41FA5}">
                      <a16:colId xmlns:a16="http://schemas.microsoft.com/office/drawing/2014/main" val="369595903"/>
                    </a:ext>
                  </a:extLst>
                </a:gridCol>
                <a:gridCol w="2508359">
                  <a:extLst>
                    <a:ext uri="{9D8B030D-6E8A-4147-A177-3AD203B41FA5}">
                      <a16:colId xmlns:a16="http://schemas.microsoft.com/office/drawing/2014/main" val="2531788644"/>
                    </a:ext>
                  </a:extLst>
                </a:gridCol>
                <a:gridCol w="2508359">
                  <a:extLst>
                    <a:ext uri="{9D8B030D-6E8A-4147-A177-3AD203B41FA5}">
                      <a16:colId xmlns:a16="http://schemas.microsoft.com/office/drawing/2014/main" val="3015753402"/>
                    </a:ext>
                  </a:extLst>
                </a:gridCol>
                <a:gridCol w="2508359">
                  <a:extLst>
                    <a:ext uri="{9D8B030D-6E8A-4147-A177-3AD203B41FA5}">
                      <a16:colId xmlns:a16="http://schemas.microsoft.com/office/drawing/2014/main" val="2578060869"/>
                    </a:ext>
                  </a:extLst>
                </a:gridCol>
              </a:tblGrid>
              <a:tr h="271540">
                <a:tc>
                  <a:txBody>
                    <a:bodyPr/>
                    <a:lstStyle/>
                    <a:p>
                      <a:r>
                        <a:rPr lang="en-GB" sz="1200" dirty="0"/>
                        <a:t>Speciality</a:t>
                      </a:r>
                    </a:p>
                  </a:txBody>
                  <a:tcPr/>
                </a:tc>
                <a:tc>
                  <a:txBody>
                    <a:bodyPr/>
                    <a:lstStyle/>
                    <a:p>
                      <a:r>
                        <a:rPr lang="en-GB" sz="1200" dirty="0"/>
                        <a:t>Primary Ward</a:t>
                      </a:r>
                    </a:p>
                  </a:txBody>
                  <a:tcPr/>
                </a:tc>
                <a:tc>
                  <a:txBody>
                    <a:bodyPr/>
                    <a:lstStyle/>
                    <a:p>
                      <a:r>
                        <a:rPr lang="en-GB" sz="1200" dirty="0"/>
                        <a:t>Secondary Ward (cannot be AMU or ED)</a:t>
                      </a:r>
                    </a:p>
                  </a:txBody>
                  <a:tcPr/>
                </a:tc>
                <a:tc>
                  <a:txBody>
                    <a:bodyPr/>
                    <a:lstStyle/>
                    <a:p>
                      <a:pPr algn="ctr"/>
                      <a:r>
                        <a:rPr lang="en-GB" sz="1200" dirty="0"/>
                        <a:t>Clinical exceptions </a:t>
                      </a:r>
                    </a:p>
                  </a:txBody>
                  <a:tcPr/>
                </a:tc>
                <a:extLst>
                  <a:ext uri="{0D108BD9-81ED-4DB2-BD59-A6C34878D82A}">
                    <a16:rowId xmlns:a16="http://schemas.microsoft.com/office/drawing/2014/main" val="701618952"/>
                  </a:ext>
                </a:extLst>
              </a:tr>
              <a:tr h="220249">
                <a:tc>
                  <a:txBody>
                    <a:bodyPr/>
                    <a:lstStyle/>
                    <a:p>
                      <a:r>
                        <a:rPr lang="en-GB" sz="1200" dirty="0"/>
                        <a:t>Obstetrics </a:t>
                      </a:r>
                    </a:p>
                  </a:txBody>
                  <a:tcPr/>
                </a:tc>
                <a:tc>
                  <a:txBody>
                    <a:bodyPr/>
                    <a:lstStyle/>
                    <a:p>
                      <a:r>
                        <a:rPr lang="en-GB" sz="1200" dirty="0"/>
                        <a:t>Maternity wards</a:t>
                      </a:r>
                    </a:p>
                  </a:txBody>
                  <a:tcPr/>
                </a:tc>
                <a:tc>
                  <a:txBody>
                    <a:bodyPr/>
                    <a:lstStyle/>
                    <a:p>
                      <a:r>
                        <a:rPr lang="en-GB" sz="1200" dirty="0"/>
                        <a:t>N/A</a:t>
                      </a:r>
                    </a:p>
                  </a:txBody>
                  <a:tcPr/>
                </a:tc>
                <a:tc>
                  <a:txBody>
                    <a:bodyPr/>
                    <a:lstStyle/>
                    <a:p>
                      <a:endParaRPr lang="en-GB" sz="1200" dirty="0"/>
                    </a:p>
                  </a:txBody>
                  <a:tcPr/>
                </a:tc>
                <a:extLst>
                  <a:ext uri="{0D108BD9-81ED-4DB2-BD59-A6C34878D82A}">
                    <a16:rowId xmlns:a16="http://schemas.microsoft.com/office/drawing/2014/main" val="3711331319"/>
                  </a:ext>
                </a:extLst>
              </a:tr>
              <a:tr h="220249">
                <a:tc>
                  <a:txBody>
                    <a:bodyPr/>
                    <a:lstStyle/>
                    <a:p>
                      <a:r>
                        <a:rPr lang="en-GB" sz="1200" dirty="0"/>
                        <a:t>Gynaecology</a:t>
                      </a:r>
                    </a:p>
                  </a:txBody>
                  <a:tcPr/>
                </a:tc>
                <a:tc>
                  <a:txBody>
                    <a:bodyPr/>
                    <a:lstStyle/>
                    <a:p>
                      <a:r>
                        <a:rPr lang="en-GB" sz="1200" dirty="0"/>
                        <a:t>Jasmin Ward </a:t>
                      </a:r>
                    </a:p>
                  </a:txBody>
                  <a:tcPr/>
                </a:tc>
                <a:tc>
                  <a:txBody>
                    <a:bodyPr/>
                    <a:lstStyle/>
                    <a:p>
                      <a:r>
                        <a:rPr lang="en-GB" sz="1200" dirty="0"/>
                        <a:t>Outliers</a:t>
                      </a:r>
                    </a:p>
                  </a:txBody>
                  <a:tcPr/>
                </a:tc>
                <a:tc>
                  <a:txBody>
                    <a:bodyPr/>
                    <a:lstStyle/>
                    <a:p>
                      <a:endParaRPr lang="en-GB" sz="1200" dirty="0"/>
                    </a:p>
                  </a:txBody>
                  <a:tcPr/>
                </a:tc>
                <a:extLst>
                  <a:ext uri="{0D108BD9-81ED-4DB2-BD59-A6C34878D82A}">
                    <a16:rowId xmlns:a16="http://schemas.microsoft.com/office/drawing/2014/main" val="968305840"/>
                  </a:ext>
                </a:extLst>
              </a:tr>
              <a:tr h="220249">
                <a:tc>
                  <a:txBody>
                    <a:bodyPr/>
                    <a:lstStyle/>
                    <a:p>
                      <a:r>
                        <a:rPr lang="en-GB" sz="1200" dirty="0"/>
                        <a:t>General Medicine </a:t>
                      </a:r>
                    </a:p>
                  </a:txBody>
                  <a:tcPr/>
                </a:tc>
                <a:tc>
                  <a:txBody>
                    <a:bodyPr/>
                    <a:lstStyle/>
                    <a:p>
                      <a:r>
                        <a:rPr lang="en-GB" sz="1200" dirty="0"/>
                        <a:t>AMU</a:t>
                      </a:r>
                    </a:p>
                  </a:txBody>
                  <a:tcPr/>
                </a:tc>
                <a:tc>
                  <a:txBody>
                    <a:bodyPr/>
                    <a:lstStyle/>
                    <a:p>
                      <a:r>
                        <a:rPr lang="en-GB" sz="1200" dirty="0"/>
                        <a:t>Speciality wards </a:t>
                      </a:r>
                    </a:p>
                  </a:txBody>
                  <a:tcPr/>
                </a:tc>
                <a:tc>
                  <a:txBody>
                    <a:bodyPr/>
                    <a:lstStyle/>
                    <a:p>
                      <a:endParaRPr lang="en-GB" sz="1200" dirty="0"/>
                    </a:p>
                  </a:txBody>
                  <a:tcPr/>
                </a:tc>
                <a:extLst>
                  <a:ext uri="{0D108BD9-81ED-4DB2-BD59-A6C34878D82A}">
                    <a16:rowId xmlns:a16="http://schemas.microsoft.com/office/drawing/2014/main" val="3821286091"/>
                  </a:ext>
                </a:extLst>
              </a:tr>
              <a:tr h="220249">
                <a:tc>
                  <a:txBody>
                    <a:bodyPr/>
                    <a:lstStyle/>
                    <a:p>
                      <a:r>
                        <a:rPr lang="en-GB" sz="1200" dirty="0"/>
                        <a:t>Respiratory </a:t>
                      </a:r>
                    </a:p>
                  </a:txBody>
                  <a:tcPr/>
                </a:tc>
                <a:tc>
                  <a:txBody>
                    <a:bodyPr/>
                    <a:lstStyle/>
                    <a:p>
                      <a:r>
                        <a:rPr lang="en-GB" sz="1200" dirty="0"/>
                        <a:t>A3</a:t>
                      </a:r>
                    </a:p>
                  </a:txBody>
                  <a:tcPr/>
                </a:tc>
                <a:tc>
                  <a:txBody>
                    <a:bodyPr/>
                    <a:lstStyle/>
                    <a:p>
                      <a:r>
                        <a:rPr lang="en-GB" sz="1200" dirty="0"/>
                        <a:t>General Medicine Outlier</a:t>
                      </a:r>
                    </a:p>
                  </a:txBody>
                  <a:tcPr/>
                </a:tc>
                <a:tc>
                  <a:txBody>
                    <a:bodyPr/>
                    <a:lstStyle/>
                    <a:p>
                      <a:endParaRPr lang="en-GB" sz="1200" dirty="0"/>
                    </a:p>
                  </a:txBody>
                  <a:tcPr/>
                </a:tc>
                <a:extLst>
                  <a:ext uri="{0D108BD9-81ED-4DB2-BD59-A6C34878D82A}">
                    <a16:rowId xmlns:a16="http://schemas.microsoft.com/office/drawing/2014/main" val="961031609"/>
                  </a:ext>
                </a:extLst>
              </a:tr>
              <a:tr h="220249">
                <a:tc>
                  <a:txBody>
                    <a:bodyPr/>
                    <a:lstStyle/>
                    <a:p>
                      <a:r>
                        <a:rPr lang="en-GB" sz="1200" dirty="0"/>
                        <a:t>Gastro </a:t>
                      </a:r>
                    </a:p>
                  </a:txBody>
                  <a:tcPr/>
                </a:tc>
                <a:tc>
                  <a:txBody>
                    <a:bodyPr/>
                    <a:lstStyle/>
                    <a:p>
                      <a:r>
                        <a:rPr lang="en-GB" sz="1200" dirty="0"/>
                        <a:t>D1</a:t>
                      </a:r>
                    </a:p>
                  </a:txBody>
                  <a:tcPr/>
                </a:tc>
                <a:tc>
                  <a:txBody>
                    <a:bodyPr/>
                    <a:lstStyle/>
                    <a:p>
                      <a:r>
                        <a:rPr lang="en-GB" sz="1200" dirty="0"/>
                        <a:t>D2</a:t>
                      </a:r>
                    </a:p>
                  </a:txBody>
                  <a:tcPr/>
                </a:tc>
                <a:tc>
                  <a:txBody>
                    <a:bodyPr/>
                    <a:lstStyle/>
                    <a:p>
                      <a:endParaRPr lang="en-GB" sz="1200" dirty="0"/>
                    </a:p>
                  </a:txBody>
                  <a:tcPr/>
                </a:tc>
                <a:extLst>
                  <a:ext uri="{0D108BD9-81ED-4DB2-BD59-A6C34878D82A}">
                    <a16:rowId xmlns:a16="http://schemas.microsoft.com/office/drawing/2014/main" val="3121619333"/>
                  </a:ext>
                </a:extLst>
              </a:tr>
              <a:tr h="220249">
                <a:tc>
                  <a:txBody>
                    <a:bodyPr/>
                    <a:lstStyle/>
                    <a:p>
                      <a:r>
                        <a:rPr lang="en-GB" sz="1200" dirty="0"/>
                        <a:t>Frailty</a:t>
                      </a:r>
                    </a:p>
                  </a:txBody>
                  <a:tcPr/>
                </a:tc>
                <a:tc>
                  <a:txBody>
                    <a:bodyPr/>
                    <a:lstStyle/>
                    <a:p>
                      <a:r>
                        <a:rPr lang="en-GB" sz="1200" dirty="0"/>
                        <a:t>AFU</a:t>
                      </a:r>
                    </a:p>
                  </a:txBody>
                  <a:tcPr/>
                </a:tc>
                <a:tc>
                  <a:txBody>
                    <a:bodyPr/>
                    <a:lstStyle/>
                    <a:p>
                      <a:r>
                        <a:rPr lang="en-GB" sz="1200" dirty="0"/>
                        <a:t>E2</a:t>
                      </a:r>
                    </a:p>
                  </a:txBody>
                  <a:tcPr/>
                </a:tc>
                <a:tc>
                  <a:txBody>
                    <a:bodyPr/>
                    <a:lstStyle/>
                    <a:p>
                      <a:endParaRPr lang="en-GB" sz="1200" dirty="0"/>
                    </a:p>
                  </a:txBody>
                  <a:tcPr/>
                </a:tc>
                <a:extLst>
                  <a:ext uri="{0D108BD9-81ED-4DB2-BD59-A6C34878D82A}">
                    <a16:rowId xmlns:a16="http://schemas.microsoft.com/office/drawing/2014/main" val="59311418"/>
                  </a:ext>
                </a:extLst>
              </a:tr>
              <a:tr h="220249">
                <a:tc>
                  <a:txBody>
                    <a:bodyPr/>
                    <a:lstStyle/>
                    <a:p>
                      <a:r>
                        <a:rPr lang="en-GB" sz="1200" dirty="0"/>
                        <a:t>Cardiology </a:t>
                      </a:r>
                    </a:p>
                  </a:txBody>
                  <a:tcPr/>
                </a:tc>
                <a:tc>
                  <a:txBody>
                    <a:bodyPr/>
                    <a:lstStyle/>
                    <a:p>
                      <a:r>
                        <a:rPr lang="en-GB" sz="1200" dirty="0"/>
                        <a:t>A11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General Medicine Outlier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1853285570"/>
                  </a:ext>
                </a:extLst>
              </a:tr>
              <a:tr h="220249">
                <a:tc>
                  <a:txBody>
                    <a:bodyPr/>
                    <a:lstStyle/>
                    <a:p>
                      <a:r>
                        <a:rPr lang="en-GB" sz="1200" dirty="0"/>
                        <a:t>Stroke</a:t>
                      </a:r>
                    </a:p>
                  </a:txBody>
                  <a:tcPr/>
                </a:tc>
                <a:tc>
                  <a:txBody>
                    <a:bodyPr/>
                    <a:lstStyle/>
                    <a:p>
                      <a:r>
                        <a:rPr lang="en-GB" sz="1200" dirty="0"/>
                        <a:t>A10 (outliers), E1 (Rehab)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Outliers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3261417388"/>
                  </a:ext>
                </a:extLst>
              </a:tr>
              <a:tr h="220249">
                <a:tc>
                  <a:txBody>
                    <a:bodyPr/>
                    <a:lstStyle/>
                    <a:p>
                      <a:r>
                        <a:rPr lang="en-GB" sz="1200" dirty="0"/>
                        <a:t>ENT</a:t>
                      </a:r>
                    </a:p>
                  </a:txBody>
                  <a:tcPr/>
                </a:tc>
                <a:tc>
                  <a:txBody>
                    <a:bodyPr/>
                    <a:lstStyle/>
                    <a:p>
                      <a:r>
                        <a:rPr lang="en-GB" sz="1200" dirty="0"/>
                        <a:t>D7</a:t>
                      </a:r>
                    </a:p>
                  </a:txBody>
                  <a:tcPr/>
                </a:tc>
                <a:tc>
                  <a:txBody>
                    <a:bodyPr/>
                    <a:lstStyle/>
                    <a:p>
                      <a:r>
                        <a:rPr lang="en-GB" sz="1200" dirty="0"/>
                        <a:t>D5</a:t>
                      </a:r>
                    </a:p>
                  </a:txBody>
                  <a:tcPr/>
                </a:tc>
                <a:tc>
                  <a:txBody>
                    <a:bodyPr/>
                    <a:lstStyle/>
                    <a:p>
                      <a:endParaRPr lang="en-GB" sz="1200" dirty="0"/>
                    </a:p>
                  </a:txBody>
                  <a:tcPr/>
                </a:tc>
                <a:extLst>
                  <a:ext uri="{0D108BD9-81ED-4DB2-BD59-A6C34878D82A}">
                    <a16:rowId xmlns:a16="http://schemas.microsoft.com/office/drawing/2014/main" val="1019316545"/>
                  </a:ext>
                </a:extLst>
              </a:tr>
              <a:tr h="220249">
                <a:tc>
                  <a:txBody>
                    <a:bodyPr/>
                    <a:lstStyle/>
                    <a:p>
                      <a:r>
                        <a:rPr lang="en-GB" sz="1200" dirty="0"/>
                        <a:t>Urology</a:t>
                      </a:r>
                    </a:p>
                  </a:txBody>
                  <a:tcPr/>
                </a:tc>
                <a:tc>
                  <a:txBody>
                    <a:bodyPr/>
                    <a:lstStyle/>
                    <a:p>
                      <a:r>
                        <a:rPr lang="en-GB" sz="1200" dirty="0"/>
                        <a:t>D7</a:t>
                      </a:r>
                    </a:p>
                  </a:txBody>
                  <a:tcPr/>
                </a:tc>
                <a:tc>
                  <a:txBody>
                    <a:bodyPr/>
                    <a:lstStyle/>
                    <a:p>
                      <a:r>
                        <a:rPr lang="en-GB" sz="1200" dirty="0"/>
                        <a:t>D5</a:t>
                      </a:r>
                    </a:p>
                  </a:txBody>
                  <a:tcPr/>
                </a:tc>
                <a:tc>
                  <a:txBody>
                    <a:bodyPr/>
                    <a:lstStyle/>
                    <a:p>
                      <a:endParaRPr lang="en-GB" sz="1200" dirty="0"/>
                    </a:p>
                  </a:txBody>
                  <a:tcPr/>
                </a:tc>
                <a:extLst>
                  <a:ext uri="{0D108BD9-81ED-4DB2-BD59-A6C34878D82A}">
                    <a16:rowId xmlns:a16="http://schemas.microsoft.com/office/drawing/2014/main" val="3812961849"/>
                  </a:ext>
                </a:extLst>
              </a:tr>
              <a:tr h="220249">
                <a:tc>
                  <a:txBody>
                    <a:bodyPr/>
                    <a:lstStyle/>
                    <a:p>
                      <a:r>
                        <a:rPr lang="en-GB" sz="1200" dirty="0"/>
                        <a:t>General Surgery </a:t>
                      </a:r>
                    </a:p>
                  </a:txBody>
                  <a:tcPr/>
                </a:tc>
                <a:tc>
                  <a:txBody>
                    <a:bodyPr/>
                    <a:lstStyle/>
                    <a:p>
                      <a:r>
                        <a:rPr lang="en-GB" sz="1200" dirty="0"/>
                        <a:t>D5</a:t>
                      </a:r>
                    </a:p>
                  </a:txBody>
                  <a:tcPr/>
                </a:tc>
                <a:tc>
                  <a:txBody>
                    <a:bodyPr/>
                    <a:lstStyle/>
                    <a:p>
                      <a:r>
                        <a:rPr lang="en-GB" sz="1200" dirty="0"/>
                        <a:t>D7, Jasmine (for appropriate females), D6 when staffed over night, D8 (in extreme bed pressures)</a:t>
                      </a:r>
                    </a:p>
                  </a:txBody>
                  <a:tcPr/>
                </a:tc>
                <a:tc>
                  <a:txBody>
                    <a:bodyPr/>
                    <a:lstStyle/>
                    <a:p>
                      <a:endParaRPr lang="en-GB" sz="1200" dirty="0"/>
                    </a:p>
                  </a:txBody>
                  <a:tcPr/>
                </a:tc>
                <a:extLst>
                  <a:ext uri="{0D108BD9-81ED-4DB2-BD59-A6C34878D82A}">
                    <a16:rowId xmlns:a16="http://schemas.microsoft.com/office/drawing/2014/main" val="3338134569"/>
                  </a:ext>
                </a:extLst>
              </a:tr>
              <a:tr h="220249">
                <a:tc>
                  <a:txBody>
                    <a:bodyPr/>
                    <a:lstStyle/>
                    <a:p>
                      <a:r>
                        <a:rPr lang="en-GB" sz="1200" dirty="0"/>
                        <a:t>Orthopaedic #NOF</a:t>
                      </a:r>
                    </a:p>
                  </a:txBody>
                  <a:tcPr/>
                </a:tc>
                <a:tc>
                  <a:txBody>
                    <a:bodyPr/>
                    <a:lstStyle/>
                    <a:p>
                      <a:r>
                        <a:rPr lang="en-GB" sz="1200" dirty="0"/>
                        <a:t>M4 </a:t>
                      </a:r>
                    </a:p>
                  </a:txBody>
                  <a:tcPr/>
                </a:tc>
                <a:tc>
                  <a:txBody>
                    <a:bodyPr/>
                    <a:lstStyle/>
                    <a:p>
                      <a:r>
                        <a:rPr lang="en-GB" sz="1200" dirty="0"/>
                        <a:t>M6</a:t>
                      </a:r>
                    </a:p>
                  </a:txBody>
                  <a:tcPr/>
                </a:tc>
                <a:tc>
                  <a:txBody>
                    <a:bodyPr/>
                    <a:lstStyle/>
                    <a:p>
                      <a:endParaRPr lang="en-GB" sz="1200" dirty="0"/>
                    </a:p>
                  </a:txBody>
                  <a:tcPr/>
                </a:tc>
                <a:extLst>
                  <a:ext uri="{0D108BD9-81ED-4DB2-BD59-A6C34878D82A}">
                    <a16:rowId xmlns:a16="http://schemas.microsoft.com/office/drawing/2014/main" val="1350050502"/>
                  </a:ext>
                </a:extLst>
              </a:tr>
              <a:tr h="220249">
                <a:tc>
                  <a:txBody>
                    <a:bodyPr/>
                    <a:lstStyle/>
                    <a:p>
                      <a:r>
                        <a:rPr lang="en-GB" sz="1200" dirty="0"/>
                        <a:t>Orthopaedic Elective</a:t>
                      </a:r>
                    </a:p>
                  </a:txBody>
                  <a:tcPr/>
                </a:tc>
                <a:tc>
                  <a:txBody>
                    <a:bodyPr/>
                    <a:lstStyle/>
                    <a:p>
                      <a:r>
                        <a:rPr lang="en-GB" sz="1200" dirty="0"/>
                        <a:t>B3</a:t>
                      </a:r>
                    </a:p>
                  </a:txBody>
                  <a:tcPr/>
                </a:tc>
                <a:tc>
                  <a:txBody>
                    <a:bodyPr/>
                    <a:lstStyle/>
                    <a:p>
                      <a:r>
                        <a:rPr lang="en-GB" sz="1200" dirty="0"/>
                        <a:t>M6</a:t>
                      </a:r>
                    </a:p>
                  </a:txBody>
                  <a:tcPr/>
                </a:tc>
                <a:tc>
                  <a:txBody>
                    <a:bodyPr/>
                    <a:lstStyle/>
                    <a:p>
                      <a:endParaRPr lang="en-GB" sz="1200" dirty="0"/>
                    </a:p>
                  </a:txBody>
                  <a:tcPr/>
                </a:tc>
                <a:extLst>
                  <a:ext uri="{0D108BD9-81ED-4DB2-BD59-A6C34878D82A}">
                    <a16:rowId xmlns:a16="http://schemas.microsoft.com/office/drawing/2014/main" val="1728536702"/>
                  </a:ext>
                </a:extLst>
              </a:tr>
              <a:tr h="220249">
                <a:tc>
                  <a:txBody>
                    <a:bodyPr/>
                    <a:lstStyle/>
                    <a:p>
                      <a:r>
                        <a:rPr lang="en-GB" sz="1200" dirty="0"/>
                        <a:t>Orthopaedic Trauma</a:t>
                      </a:r>
                    </a:p>
                  </a:txBody>
                  <a:tcPr/>
                </a:tc>
                <a:tc>
                  <a:txBody>
                    <a:bodyPr/>
                    <a:lstStyle/>
                    <a:p>
                      <a:r>
                        <a:rPr lang="en-GB" sz="1200" dirty="0"/>
                        <a:t>M6</a:t>
                      </a:r>
                    </a:p>
                  </a:txBody>
                  <a:tcPr/>
                </a:tc>
                <a:tc>
                  <a:txBody>
                    <a:bodyPr/>
                    <a:lstStyle/>
                    <a:p>
                      <a:r>
                        <a:rPr lang="en-GB" sz="1200" dirty="0"/>
                        <a:t>Outliers </a:t>
                      </a:r>
                    </a:p>
                  </a:txBody>
                  <a:tcPr/>
                </a:tc>
                <a:tc>
                  <a:txBody>
                    <a:bodyPr/>
                    <a:lstStyle/>
                    <a:p>
                      <a:endParaRPr lang="en-GB" sz="1200" dirty="0"/>
                    </a:p>
                  </a:txBody>
                  <a:tcPr/>
                </a:tc>
                <a:extLst>
                  <a:ext uri="{0D108BD9-81ED-4DB2-BD59-A6C34878D82A}">
                    <a16:rowId xmlns:a16="http://schemas.microsoft.com/office/drawing/2014/main" val="2724261476"/>
                  </a:ext>
                </a:extLst>
              </a:tr>
            </a:tbl>
          </a:graphicData>
        </a:graphic>
      </p:graphicFrame>
    </p:spTree>
    <p:extLst>
      <p:ext uri="{BB962C8B-B14F-4D97-AF65-F5344CB8AC3E}">
        <p14:creationId xmlns:p14="http://schemas.microsoft.com/office/powerpoint/2010/main" val="276966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00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Executive Summary </a:t>
            </a:r>
          </a:p>
        </p:txBody>
      </p:sp>
      <p:sp>
        <p:nvSpPr>
          <p:cNvPr id="4" name="TextBox 3">
            <a:extLst>
              <a:ext uri="{FF2B5EF4-FFF2-40B4-BE49-F238E27FC236}">
                <a16:creationId xmlns:a16="http://schemas.microsoft.com/office/drawing/2014/main" id="{88396A00-9100-0DFE-64C8-C690CB9C8E50}"/>
              </a:ext>
            </a:extLst>
          </p:cNvPr>
          <p:cNvSpPr txBox="1"/>
          <p:nvPr/>
        </p:nvSpPr>
        <p:spPr>
          <a:xfrm>
            <a:off x="395962" y="1774444"/>
            <a:ext cx="11400075" cy="4140108"/>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b="1" i="0" u="none" strike="noStrike" kern="0" cap="none" spc="0" normalizeH="0" baseline="0" noProof="0" dirty="0">
                <a:ln>
                  <a:noFill/>
                </a:ln>
                <a:solidFill>
                  <a:srgbClr val="005EB9"/>
                </a:solidFill>
                <a:effectLst/>
                <a:uLnTx/>
                <a:uFillTx/>
                <a:latin typeface="Arial" panose="020B0604020202020204" pitchFamily="34" charset="0"/>
                <a:ea typeface="Times New Roman" panose="02020603050405020304" pitchFamily="18" charset="0"/>
                <a:cs typeface="Times New Roman" panose="02020603050405020304" pitchFamily="18" charset="0"/>
              </a:rPr>
              <a:t>Overarching principle in line with NHS England / GIRFT: </a:t>
            </a:r>
          </a:p>
          <a:p>
            <a:pPr algn="l"/>
            <a:r>
              <a:rPr lang="en-GB" kern="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Patients</a:t>
            </a:r>
            <a:r>
              <a:rPr kumimoji="0" lang="en-GB"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lang="en-GB" i="0" u="none" strike="noStrike" baseline="0" dirty="0">
                <a:solidFill>
                  <a:srgbClr val="000000"/>
                </a:solidFill>
                <a:latin typeface="Arial" panose="020B0604020202020204" pitchFamily="34" charset="0"/>
              </a:rPr>
              <a:t>should have equitable access to professionals with the skills required for </a:t>
            </a:r>
            <a:r>
              <a:rPr lang="en-GB" i="0" u="none" strike="noStrike" baseline="0" dirty="0">
                <a:latin typeface="Arial" panose="020B0604020202020204" pitchFamily="34" charset="0"/>
              </a:rPr>
              <a:t>their individual care, independent of the location of their bed or the nominal admitting specialty. </a:t>
            </a:r>
          </a:p>
          <a:p>
            <a:pPr algn="l"/>
            <a:endParaRPr kumimoji="0" lang="en-GB" kern="1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lgn="l"/>
            <a:r>
              <a:rPr lang="en-GB" sz="1800" b="1" i="0" u="none" strike="noStrike" baseline="0" dirty="0">
                <a:solidFill>
                  <a:srgbClr val="005EB9"/>
                </a:solidFill>
                <a:latin typeface="Arial" panose="020B0604020202020204" pitchFamily="34" charset="0"/>
              </a:rPr>
              <a:t>Specialty designation or patient specialty ownership:</a:t>
            </a:r>
          </a:p>
          <a:p>
            <a:pPr algn="l"/>
            <a:r>
              <a:rPr lang="en-GB" sz="1800" b="0" i="0" u="none" strike="noStrike" baseline="0" dirty="0">
                <a:latin typeface="Arial" panose="020B0604020202020204" pitchFamily="34" charset="0"/>
              </a:rPr>
              <a:t>It is beneficial to have patient dispositions because this avoids patients being subject to multiple patient</a:t>
            </a:r>
          </a:p>
          <a:p>
            <a:pPr algn="l"/>
            <a:r>
              <a:rPr lang="en-GB" sz="1800" b="0" i="0" u="none" strike="noStrike" baseline="0" dirty="0">
                <a:latin typeface="Arial" panose="020B0604020202020204" pitchFamily="34" charset="0"/>
              </a:rPr>
              <a:t>discussions or moves. This recognises that there are commonly used specialist pathways for STEMI, acute</a:t>
            </a:r>
          </a:p>
          <a:p>
            <a:pPr algn="l"/>
            <a:r>
              <a:rPr lang="en-GB" sz="1800" b="0" i="0" u="none" strike="noStrike" baseline="0" dirty="0">
                <a:latin typeface="Arial" panose="020B0604020202020204" pitchFamily="34" charset="0"/>
              </a:rPr>
              <a:t>stroke and major trauma.</a:t>
            </a:r>
          </a:p>
          <a:p>
            <a:pPr algn="l"/>
            <a:endParaRPr kumimoji="0" lang="en-GB" kern="1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lgn="l"/>
            <a:r>
              <a:rPr lang="en-GB" sz="1800" b="0" i="0" u="none" strike="noStrike" baseline="0" dirty="0">
                <a:latin typeface="Arial" panose="020B0604020202020204" pitchFamily="34" charset="0"/>
              </a:rPr>
              <a:t>The presenting complaint will determine which specialty the patient is referred to and which specialty will admit the patient if required. This is irrespective of whether the patient will go to theatre or not.</a:t>
            </a:r>
          </a:p>
          <a:p>
            <a:pPr algn="l"/>
            <a:endParaRPr kumimoji="0" lang="en-GB" kern="1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lgn="ctr"/>
            <a:r>
              <a:rPr lang="en-GB" i="0" u="none" strike="noStrike" kern="100" baseline="0" dirty="0">
                <a:solidFill>
                  <a:srgbClr val="005ABD"/>
                </a:solidFill>
                <a:latin typeface="Arial" panose="020B0604020202020204" pitchFamily="34" charset="0"/>
                <a:ea typeface="Calibri" panose="020F0502020204030204" pitchFamily="34" charset="0"/>
                <a:cs typeface="Times New Roman" panose="02020603050405020304" pitchFamily="18" charset="0"/>
              </a:rPr>
              <a:t>Following an ED Clinician assessment and the clinical decision is to admit the patient, a professional to professional referral commences to the speciality required</a:t>
            </a:r>
            <a:r>
              <a:rPr lang="en-GB" i="0" u="none" strike="noStrike" kern="100" baseline="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kumimoji="0" lang="en-GB"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238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Virtual Ward Step Down</a:t>
            </a:r>
          </a:p>
        </p:txBody>
      </p:sp>
      <p:sp>
        <p:nvSpPr>
          <p:cNvPr id="4" name="TextBox 3">
            <a:extLst>
              <a:ext uri="{FF2B5EF4-FFF2-40B4-BE49-F238E27FC236}">
                <a16:creationId xmlns:a16="http://schemas.microsoft.com/office/drawing/2014/main" id="{9EB69DF0-E5A0-A003-4313-2E4785960AC9}"/>
              </a:ext>
            </a:extLst>
          </p:cNvPr>
          <p:cNvSpPr txBox="1"/>
          <p:nvPr/>
        </p:nvSpPr>
        <p:spPr>
          <a:xfrm>
            <a:off x="443061" y="1265124"/>
            <a:ext cx="11248810" cy="5078313"/>
          </a:xfrm>
          <a:prstGeom prst="rect">
            <a:avLst/>
          </a:prstGeom>
          <a:noFill/>
          <a:ln w="28575">
            <a:solidFill>
              <a:srgbClr val="005ABD"/>
            </a:solidFill>
          </a:ln>
        </p:spPr>
        <p:txBody>
          <a:bodyPr wrap="square" rtlCol="0">
            <a:spAutoFit/>
          </a:bodyPr>
          <a:lstStyle/>
          <a:p>
            <a:pPr marL="285750" indent="-285750" algn="l">
              <a:buFont typeface="Arial" panose="020B0604020202020204" pitchFamily="34" charset="0"/>
              <a:buChar char="•"/>
            </a:pPr>
            <a:r>
              <a:rPr lang="en-GB" sz="1800" b="0" i="0" u="none" strike="noStrike" baseline="0" dirty="0">
                <a:latin typeface="ArialMT"/>
              </a:rPr>
              <a:t>Acute Respiratory Pathway</a:t>
            </a:r>
          </a:p>
          <a:p>
            <a:pPr marL="1200150" lvl="2" indent="-285750">
              <a:buFont typeface="Arial" panose="020B0604020202020204" pitchFamily="34" charset="0"/>
              <a:buChar char="•"/>
            </a:pPr>
            <a:r>
              <a:rPr lang="en-GB" dirty="0">
                <a:latin typeface="ArialMT"/>
              </a:rPr>
              <a:t>CAP</a:t>
            </a:r>
          </a:p>
          <a:p>
            <a:pPr marL="1200150" lvl="2" indent="-285750">
              <a:buFont typeface="Arial" panose="020B0604020202020204" pitchFamily="34" charset="0"/>
              <a:buChar char="•"/>
            </a:pPr>
            <a:r>
              <a:rPr lang="en-GB" b="0" i="0" u="none" strike="noStrike" baseline="0" dirty="0">
                <a:latin typeface="ArialMT"/>
              </a:rPr>
              <a:t>AECOPD</a:t>
            </a:r>
          </a:p>
          <a:p>
            <a:pPr marL="1200150" lvl="2" indent="-285750">
              <a:buFont typeface="Arial" panose="020B0604020202020204" pitchFamily="34" charset="0"/>
              <a:buChar char="•"/>
            </a:pPr>
            <a:r>
              <a:rPr lang="en-GB" dirty="0">
                <a:latin typeface="ArialMT"/>
              </a:rPr>
              <a:t>Oxygen weaning pilot for respiratory ward</a:t>
            </a:r>
          </a:p>
          <a:p>
            <a:pPr marL="1200150" lvl="2" indent="-285750">
              <a:buFont typeface="Arial" panose="020B0604020202020204" pitchFamily="34" charset="0"/>
              <a:buChar char="•"/>
            </a:pPr>
            <a:r>
              <a:rPr lang="en-GB" b="0" i="0" u="none" strike="noStrike" baseline="0" dirty="0">
                <a:latin typeface="ArialMT"/>
              </a:rPr>
              <a:t>Flu / COVID</a:t>
            </a:r>
          </a:p>
          <a:p>
            <a:pPr marL="285750" indent="-285750">
              <a:buFont typeface="Arial" panose="020B0604020202020204" pitchFamily="34" charset="0"/>
              <a:buChar char="•"/>
            </a:pPr>
            <a:r>
              <a:rPr lang="en-GB" dirty="0">
                <a:latin typeface="ArialMT"/>
              </a:rPr>
              <a:t>Frailty Pathway</a:t>
            </a:r>
          </a:p>
          <a:p>
            <a:pPr marL="1200150" lvl="2" indent="-285750">
              <a:buFont typeface="Arial" panose="020B0604020202020204" pitchFamily="34" charset="0"/>
              <a:buChar char="•"/>
            </a:pPr>
            <a:r>
              <a:rPr lang="en-GB" b="0" i="0" u="none" strike="noStrike" baseline="0" dirty="0">
                <a:latin typeface="ArialMT"/>
              </a:rPr>
              <a:t>Falls</a:t>
            </a:r>
          </a:p>
          <a:p>
            <a:pPr marL="1200150" lvl="2" indent="-285750">
              <a:buFont typeface="Arial" panose="020B0604020202020204" pitchFamily="34" charset="0"/>
              <a:buChar char="•"/>
            </a:pPr>
            <a:r>
              <a:rPr lang="en-GB" dirty="0">
                <a:latin typeface="ArialMT"/>
              </a:rPr>
              <a:t>UTI</a:t>
            </a:r>
          </a:p>
          <a:p>
            <a:pPr marL="1200150" lvl="2" indent="-285750">
              <a:buFont typeface="Arial" panose="020B0604020202020204" pitchFamily="34" charset="0"/>
              <a:buChar char="•"/>
            </a:pPr>
            <a:r>
              <a:rPr lang="en-GB" b="0" i="0" u="none" strike="noStrike" baseline="0" dirty="0">
                <a:latin typeface="ArialMT"/>
              </a:rPr>
              <a:t>Postural h</a:t>
            </a:r>
            <a:r>
              <a:rPr lang="en-GB" dirty="0">
                <a:latin typeface="ArialMT"/>
              </a:rPr>
              <a:t>ypotension</a:t>
            </a:r>
            <a:endParaRPr lang="en-GB" b="0" i="0" u="none" strike="noStrike" baseline="0" dirty="0">
              <a:latin typeface="ArialMT"/>
            </a:endParaRPr>
          </a:p>
          <a:p>
            <a:pPr marL="1200150" lvl="2" indent="-285750">
              <a:buFont typeface="Arial" panose="020B0604020202020204" pitchFamily="34" charset="0"/>
              <a:buChar char="•"/>
            </a:pPr>
            <a:r>
              <a:rPr lang="en-GB" b="0" i="0" u="none" strike="noStrike" baseline="0" dirty="0">
                <a:latin typeface="ArialMT"/>
              </a:rPr>
              <a:t>Delirium</a:t>
            </a:r>
          </a:p>
          <a:p>
            <a:pPr marL="1200150" lvl="2" indent="-285750">
              <a:buFont typeface="Arial" panose="020B0604020202020204" pitchFamily="34" charset="0"/>
              <a:buChar char="•"/>
            </a:pPr>
            <a:r>
              <a:rPr lang="en-GB" dirty="0">
                <a:latin typeface="ArialMT"/>
              </a:rPr>
              <a:t>Post op Fragility fractures with medical complications adding to length of stay</a:t>
            </a:r>
            <a:endParaRPr lang="en-GB" b="0" i="0" u="none" strike="noStrike" baseline="0" dirty="0">
              <a:latin typeface="ArialMT"/>
            </a:endParaRPr>
          </a:p>
          <a:p>
            <a:pPr marL="285750" indent="-285750">
              <a:buFont typeface="Arial" panose="020B0604020202020204" pitchFamily="34" charset="0"/>
              <a:buChar char="•"/>
            </a:pPr>
            <a:r>
              <a:rPr lang="en-GB" dirty="0">
                <a:latin typeface="ArialMT"/>
              </a:rPr>
              <a:t>Heart Failure Pathway</a:t>
            </a:r>
          </a:p>
          <a:p>
            <a:pPr marL="1200150" lvl="2" indent="-285750">
              <a:buFont typeface="Arial" panose="020B0604020202020204" pitchFamily="34" charset="0"/>
              <a:buChar char="•"/>
            </a:pPr>
            <a:r>
              <a:rPr lang="en-GB" dirty="0">
                <a:latin typeface="ArialMT"/>
              </a:rPr>
              <a:t>Decompensated HF- titration of diuretics and monitoring of U&amp;E/BP</a:t>
            </a:r>
          </a:p>
          <a:p>
            <a:pPr marL="285750" indent="-285750">
              <a:buFont typeface="Arial" panose="020B0604020202020204" pitchFamily="34" charset="0"/>
              <a:buChar char="•"/>
            </a:pPr>
            <a:r>
              <a:rPr lang="en-GB" b="0" i="0" u="none" strike="noStrike" baseline="0" dirty="0">
                <a:latin typeface="ArialMT"/>
              </a:rPr>
              <a:t>General medical Pathway</a:t>
            </a:r>
          </a:p>
          <a:p>
            <a:pPr marL="1200150" lvl="2" indent="-285750">
              <a:buFont typeface="Arial" panose="020B0604020202020204" pitchFamily="34" charset="0"/>
              <a:buChar char="•"/>
            </a:pPr>
            <a:r>
              <a:rPr lang="en-GB" b="0" i="0" u="none" strike="noStrike" baseline="0" dirty="0">
                <a:latin typeface="ArialMT"/>
              </a:rPr>
              <a:t>Deranged U&amp;Es  AKI 1</a:t>
            </a:r>
          </a:p>
          <a:p>
            <a:pPr marL="1200150" lvl="2" indent="-285750">
              <a:buFont typeface="Arial" panose="020B0604020202020204" pitchFamily="34" charset="0"/>
              <a:buChar char="•"/>
            </a:pPr>
            <a:r>
              <a:rPr lang="en-GB" dirty="0">
                <a:latin typeface="ArialMT"/>
              </a:rPr>
              <a:t>VTE screening for housebound patients</a:t>
            </a:r>
            <a:endParaRPr lang="en-GB" b="0" i="0" u="none" strike="noStrike" baseline="0" dirty="0">
              <a:latin typeface="ArialMT"/>
            </a:endParaRPr>
          </a:p>
          <a:p>
            <a:pPr marL="285750" indent="-285750">
              <a:buFont typeface="Arial" panose="020B0604020202020204" pitchFamily="34" charset="0"/>
              <a:buChar char="•"/>
            </a:pPr>
            <a:r>
              <a:rPr lang="en-GB" dirty="0">
                <a:latin typeface="ArialMT"/>
              </a:rPr>
              <a:t>Postnatal Hypertension Pathway</a:t>
            </a:r>
          </a:p>
          <a:p>
            <a:pPr marL="285750" indent="-285750">
              <a:buFont typeface="Arial" panose="020B0604020202020204" pitchFamily="34" charset="0"/>
              <a:buChar char="•"/>
            </a:pPr>
            <a:r>
              <a:rPr lang="en-GB" i="1" dirty="0">
                <a:latin typeface="ArialMT"/>
              </a:rPr>
              <a:t>Pathways under discussion with colorectal team and urology </a:t>
            </a:r>
            <a:endParaRPr lang="en-GB" b="0" i="1" u="none" strike="noStrike" baseline="0" dirty="0">
              <a:latin typeface="Arial" panose="020B0604020202020204" pitchFamily="34" charset="0"/>
            </a:endParaRPr>
          </a:p>
        </p:txBody>
      </p:sp>
    </p:spTree>
    <p:extLst>
      <p:ext uri="{BB962C8B-B14F-4D97-AF65-F5344CB8AC3E}">
        <p14:creationId xmlns:p14="http://schemas.microsoft.com/office/powerpoint/2010/main" val="404053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D01B3-78F8-0D6B-F170-E251654FC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D2AB9-57B1-5F6F-C17B-192D92696E6C}"/>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Obstetrics and Gynaecology </a:t>
            </a:r>
          </a:p>
        </p:txBody>
      </p:sp>
      <p:sp>
        <p:nvSpPr>
          <p:cNvPr id="4" name="TextBox 3">
            <a:extLst>
              <a:ext uri="{FF2B5EF4-FFF2-40B4-BE49-F238E27FC236}">
                <a16:creationId xmlns:a16="http://schemas.microsoft.com/office/drawing/2014/main" id="{E89A0251-7B29-9553-16EE-CF3D45FC2ED6}"/>
              </a:ext>
            </a:extLst>
          </p:cNvPr>
          <p:cNvSpPr txBox="1"/>
          <p:nvPr/>
        </p:nvSpPr>
        <p:spPr>
          <a:xfrm>
            <a:off x="500129" y="1481070"/>
            <a:ext cx="11191741" cy="4524315"/>
          </a:xfrm>
          <a:prstGeom prst="rect">
            <a:avLst/>
          </a:prstGeom>
          <a:noFill/>
          <a:ln w="28575">
            <a:solidFill>
              <a:srgbClr val="005ABD"/>
            </a:solidFill>
          </a:ln>
        </p:spPr>
        <p:txBody>
          <a:bodyPr wrap="square" rtlCol="0">
            <a:spAutoFit/>
          </a:bodyPr>
          <a:lstStyle/>
          <a:p>
            <a:pPr algn="l"/>
            <a:r>
              <a:rPr lang="en-GB" sz="1800" b="0" i="0" u="none" strike="noStrike" baseline="0" dirty="0">
                <a:latin typeface="ArialMT"/>
              </a:rPr>
              <a:t>•   PV bleeding in pregnancy</a:t>
            </a:r>
          </a:p>
          <a:p>
            <a:pPr algn="l"/>
            <a:endParaRPr lang="en-GB" sz="1800" b="0" i="0" u="none" strike="noStrike" baseline="0" dirty="0">
              <a:latin typeface="ArialMT"/>
            </a:endParaRPr>
          </a:p>
          <a:p>
            <a:pPr marL="285750" indent="-285750" algn="l">
              <a:buFont typeface="Arial" panose="020B0604020202020204" pitchFamily="34" charset="0"/>
              <a:buChar char="•"/>
            </a:pPr>
            <a:r>
              <a:rPr lang="en-GB" sz="1800" b="0" i="0" u="none" strike="noStrike" baseline="0" dirty="0">
                <a:latin typeface="Arial" panose="020B0604020202020204" pitchFamily="34" charset="0"/>
              </a:rPr>
              <a:t>(Post menopause bleeding) Menorrhagia leading to anaemia/haemodynamic compromise (AMU / Jasmin)</a:t>
            </a:r>
          </a:p>
          <a:p>
            <a:pPr algn="l"/>
            <a:endParaRPr lang="en-GB" sz="1800" b="0" i="0" u="none" strike="noStrike" baseline="0" dirty="0">
              <a:latin typeface="Arial" panose="020B0604020202020204" pitchFamily="34" charset="0"/>
            </a:endParaRPr>
          </a:p>
          <a:p>
            <a:pPr algn="l"/>
            <a:r>
              <a:rPr lang="en-GB" sz="1800" b="0" i="0" u="none" strike="noStrike" baseline="0" dirty="0">
                <a:latin typeface="ArialMT"/>
              </a:rPr>
              <a:t>• </a:t>
            </a:r>
            <a:r>
              <a:rPr lang="en-GB" dirty="0">
                <a:latin typeface="ArialMT"/>
              </a:rPr>
              <a:t>  </a:t>
            </a:r>
            <a:r>
              <a:rPr lang="en-GB" sz="1800" b="0" i="0" u="none" strike="noStrike" baseline="0" dirty="0">
                <a:latin typeface="Arial" panose="020B0604020202020204" pitchFamily="34" charset="0"/>
              </a:rPr>
              <a:t>Acute pelvic pain in women – outside of the acute CT pathway criteria. Aim for review within 1hr. If appropriate admit under Gynae (onto Jasmin). USS / CT diagnostic requests to be completed by Gynae </a:t>
            </a:r>
          </a:p>
          <a:p>
            <a:pPr algn="l"/>
            <a:endParaRPr lang="en-GB" sz="1800" b="0" i="0" u="none" strike="noStrike" baseline="0" dirty="0">
              <a:latin typeface="Arial" panose="020B0604020202020204" pitchFamily="34" charset="0"/>
            </a:endParaRPr>
          </a:p>
          <a:p>
            <a:pPr algn="l"/>
            <a:r>
              <a:rPr lang="en-GB" sz="1800" b="0" i="0" u="none" strike="noStrike" baseline="0" dirty="0">
                <a:latin typeface="ArialMT"/>
              </a:rPr>
              <a:t>•   </a:t>
            </a:r>
            <a:r>
              <a:rPr lang="en-GB" sz="1800" b="0" i="0" u="none" strike="noStrike" baseline="0" dirty="0">
                <a:latin typeface="Arial" panose="020B0604020202020204" pitchFamily="34" charset="0"/>
              </a:rPr>
              <a:t>Lower abdomen/iliac fossa pain in early pregnancy (&lt;16 weeks)</a:t>
            </a:r>
          </a:p>
          <a:p>
            <a:pPr algn="l"/>
            <a:endParaRPr lang="en-GB" sz="1800" b="0" i="0" u="none" strike="noStrike" baseline="0" dirty="0">
              <a:latin typeface="Arial" panose="020B0604020202020204" pitchFamily="34" charset="0"/>
            </a:endParaRPr>
          </a:p>
          <a:p>
            <a:pPr algn="l"/>
            <a:r>
              <a:rPr lang="en-GB" sz="1800" b="0" i="0" u="none" strike="noStrike" baseline="0" dirty="0">
                <a:latin typeface="ArialMT"/>
              </a:rPr>
              <a:t>•   </a:t>
            </a:r>
            <a:r>
              <a:rPr lang="en-GB" sz="1800" b="0" i="0" u="none" strike="noStrike" baseline="0" dirty="0">
                <a:latin typeface="Arial" panose="020B0604020202020204" pitchFamily="34" charset="0"/>
              </a:rPr>
              <a:t>Vaginal lumps/abscess</a:t>
            </a:r>
          </a:p>
          <a:p>
            <a:pPr algn="l"/>
            <a:endParaRPr lang="en-GB" sz="1800" b="0" i="0" u="none" strike="noStrike" baseline="0" dirty="0">
              <a:latin typeface="Arial" panose="020B0604020202020204" pitchFamily="34" charset="0"/>
            </a:endParaRPr>
          </a:p>
          <a:p>
            <a:pPr algn="l"/>
            <a:r>
              <a:rPr lang="en-GB" sz="1800" b="0" i="0" u="none" strike="noStrike" baseline="0" dirty="0">
                <a:latin typeface="ArialMT"/>
              </a:rPr>
              <a:t>•   </a:t>
            </a:r>
            <a:r>
              <a:rPr lang="en-GB" sz="1800" b="0" i="0" u="none" strike="noStrike" baseline="0" dirty="0">
                <a:latin typeface="Arial" panose="020B0604020202020204" pitchFamily="34" charset="0"/>
              </a:rPr>
              <a:t>Suspected gynaecological malignancy</a:t>
            </a:r>
          </a:p>
          <a:p>
            <a:pPr algn="l"/>
            <a:endParaRPr lang="en-GB" sz="1800" b="0" i="0" u="none" strike="noStrike" baseline="0" dirty="0">
              <a:latin typeface="Arial" panose="020B0604020202020204" pitchFamily="34" charset="0"/>
            </a:endParaRPr>
          </a:p>
          <a:p>
            <a:pPr algn="l"/>
            <a:r>
              <a:rPr lang="en-GB" sz="1800" b="0" i="0" u="none" strike="noStrike" baseline="0" dirty="0">
                <a:latin typeface="ArialMT"/>
              </a:rPr>
              <a:t>•   </a:t>
            </a:r>
            <a:r>
              <a:rPr lang="en-GB" sz="1800" b="0" i="0" u="none" strike="noStrike" baseline="0" dirty="0">
                <a:latin typeface="Arial" panose="020B0604020202020204" pitchFamily="34" charset="0"/>
              </a:rPr>
              <a:t>Haemodynamic compromise/collapse in pregnancy</a:t>
            </a:r>
          </a:p>
          <a:p>
            <a:pPr algn="l"/>
            <a:endParaRPr lang="en-GB" sz="1800" b="0" i="0" u="none" strike="noStrike" baseline="0" dirty="0">
              <a:latin typeface="Arial" panose="020B0604020202020204" pitchFamily="34" charset="0"/>
            </a:endParaRPr>
          </a:p>
          <a:p>
            <a:pPr algn="l"/>
            <a:r>
              <a:rPr lang="en-GB" sz="1800" b="0" i="0" u="none" strike="noStrike" baseline="0" dirty="0">
                <a:latin typeface="ArialMT"/>
              </a:rPr>
              <a:t>•   </a:t>
            </a:r>
            <a:r>
              <a:rPr lang="en-GB" sz="1800" b="0" i="0" u="none" strike="noStrike" baseline="0" dirty="0">
                <a:latin typeface="Arial" panose="020B0604020202020204" pitchFamily="34" charset="0"/>
              </a:rPr>
              <a:t>Patients &lt;16 weeks pregnancy to emergency gynae and &gt;16 weeks to labour ward triage</a:t>
            </a:r>
          </a:p>
        </p:txBody>
      </p:sp>
    </p:spTree>
    <p:extLst>
      <p:ext uri="{BB962C8B-B14F-4D97-AF65-F5344CB8AC3E}">
        <p14:creationId xmlns:p14="http://schemas.microsoft.com/office/powerpoint/2010/main" val="328038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Frailty</a:t>
            </a:r>
          </a:p>
        </p:txBody>
      </p:sp>
      <p:sp>
        <p:nvSpPr>
          <p:cNvPr id="4" name="TextBox 3">
            <a:extLst>
              <a:ext uri="{FF2B5EF4-FFF2-40B4-BE49-F238E27FC236}">
                <a16:creationId xmlns:a16="http://schemas.microsoft.com/office/drawing/2014/main" id="{9EB69DF0-E5A0-A003-4313-2E4785960AC9}"/>
              </a:ext>
            </a:extLst>
          </p:cNvPr>
          <p:cNvSpPr txBox="1"/>
          <p:nvPr/>
        </p:nvSpPr>
        <p:spPr>
          <a:xfrm>
            <a:off x="500129" y="1585124"/>
            <a:ext cx="11191741" cy="4247317"/>
          </a:xfrm>
          <a:prstGeom prst="rect">
            <a:avLst/>
          </a:prstGeom>
          <a:noFill/>
          <a:ln w="28575">
            <a:solidFill>
              <a:srgbClr val="005ABD"/>
            </a:solidFill>
          </a:ln>
        </p:spPr>
        <p:txBody>
          <a:bodyPr wrap="square" rtlCol="0">
            <a:spAutoFit/>
          </a:bodyPr>
          <a:lstStyle/>
          <a:p>
            <a:pPr algn="l"/>
            <a:endParaRPr lang="en-GB" dirty="0">
              <a:latin typeface="Arial" panose="020B0604020202020204" pitchFamily="34" charset="0"/>
            </a:endParaRPr>
          </a:p>
          <a:p>
            <a:pPr algn="l"/>
            <a:r>
              <a:rPr lang="en-GB" dirty="0">
                <a:latin typeface="Arial" panose="020B0604020202020204" pitchFamily="34" charset="0"/>
              </a:rPr>
              <a:t>Age &gt; </a:t>
            </a:r>
            <a:r>
              <a:rPr lang="en-GB" sz="1800" b="0" i="0" u="none" strike="noStrike" baseline="0" dirty="0">
                <a:latin typeface="Arial" panose="020B0604020202020204" pitchFamily="34" charset="0"/>
              </a:rPr>
              <a:t>65 and with CFS </a:t>
            </a:r>
            <a:r>
              <a:rPr lang="en-GB" sz="1800" b="0" i="0" u="none" strike="noStrike" baseline="0" dirty="0">
                <a:latin typeface="ArialMT"/>
              </a:rPr>
              <a:t>≥5 and/or care home residents </a:t>
            </a:r>
            <a:r>
              <a:rPr lang="en-GB" sz="1800" b="0" i="0" u="none" strike="noStrike" baseline="0" dirty="0">
                <a:latin typeface="Arial" panose="020B0604020202020204" pitchFamily="34" charset="0"/>
              </a:rPr>
              <a:t>presenting with:</a:t>
            </a:r>
          </a:p>
          <a:p>
            <a:pPr algn="l"/>
            <a:endParaRPr lang="en-GB" dirty="0">
              <a:latin typeface="Arial" panose="020B0604020202020204" pitchFamily="34" charset="0"/>
            </a:endParaRPr>
          </a:p>
          <a:p>
            <a:pPr marL="285750" indent="-285750" algn="l">
              <a:buFont typeface="Arial" panose="020B0604020202020204" pitchFamily="34" charset="0"/>
              <a:buChar char="•"/>
            </a:pPr>
            <a:r>
              <a:rPr lang="en-GB" dirty="0">
                <a:latin typeface="Arial" panose="020B0604020202020204" pitchFamily="34" charset="0"/>
              </a:rPr>
              <a:t>Reduction or decline in mobility or immobility without major injury </a:t>
            </a:r>
          </a:p>
          <a:p>
            <a:pPr algn="l"/>
            <a:endParaRPr lang="en-GB" dirty="0">
              <a:latin typeface="Arial" panose="020B0604020202020204" pitchFamily="34" charset="0"/>
            </a:endParaRPr>
          </a:p>
          <a:p>
            <a:pPr marL="285750" indent="-285750" algn="l">
              <a:buFont typeface="Arial" panose="020B0604020202020204" pitchFamily="34" charset="0"/>
              <a:buChar char="•"/>
            </a:pPr>
            <a:r>
              <a:rPr lang="en-GB" sz="1800" b="0" i="0" u="none" strike="noStrike" baseline="0" dirty="0">
                <a:latin typeface="Arial" panose="020B0604020202020204" pitchFamily="34" charset="0"/>
              </a:rPr>
              <a:t>Insta</a:t>
            </a:r>
            <a:r>
              <a:rPr lang="en-GB" dirty="0">
                <a:latin typeface="Arial" panose="020B0604020202020204" pitchFamily="34" charset="0"/>
              </a:rPr>
              <a:t>bility presenting with falls without major injury </a:t>
            </a:r>
          </a:p>
          <a:p>
            <a:pPr algn="l"/>
            <a:endParaRPr lang="en-GB" dirty="0">
              <a:latin typeface="Arial" panose="020B0604020202020204" pitchFamily="34" charset="0"/>
            </a:endParaRPr>
          </a:p>
          <a:p>
            <a:pPr marL="285750" indent="-285750" algn="l">
              <a:buFont typeface="Arial" panose="020B0604020202020204" pitchFamily="34" charset="0"/>
              <a:buChar char="•"/>
            </a:pPr>
            <a:r>
              <a:rPr lang="en-GB" sz="1800" b="0" i="0" u="none" strike="noStrike" baseline="0" dirty="0">
                <a:latin typeface="Arial" panose="020B0604020202020204" pitchFamily="34" charset="0"/>
              </a:rPr>
              <a:t>Incontinence of urine or faeces </a:t>
            </a:r>
          </a:p>
          <a:p>
            <a:pPr algn="l"/>
            <a:endParaRPr lang="en-GB" sz="1800" b="0" i="0" u="none" strike="noStrike" baseline="0" dirty="0">
              <a:latin typeface="Arial" panose="020B0604020202020204" pitchFamily="34" charset="0"/>
            </a:endParaRPr>
          </a:p>
          <a:p>
            <a:pPr marL="285750" indent="-285750" algn="l">
              <a:buFont typeface="Arial" panose="020B0604020202020204" pitchFamily="34" charset="0"/>
              <a:buChar char="•"/>
            </a:pPr>
            <a:r>
              <a:rPr lang="en-GB" dirty="0">
                <a:latin typeface="Arial" panose="020B0604020202020204" pitchFamily="34" charset="0"/>
              </a:rPr>
              <a:t>Delirium or acute impairment of intellect or memory </a:t>
            </a:r>
          </a:p>
          <a:p>
            <a:pPr algn="l"/>
            <a:endParaRPr lang="en-GB" dirty="0">
              <a:latin typeface="Arial" panose="020B0604020202020204" pitchFamily="34" charset="0"/>
            </a:endParaRPr>
          </a:p>
          <a:p>
            <a:pPr marL="285750" indent="-285750" algn="l">
              <a:buFont typeface="Arial" panose="020B0604020202020204" pitchFamily="34" charset="0"/>
              <a:buChar char="•"/>
            </a:pPr>
            <a:r>
              <a:rPr lang="en-GB" sz="1800" b="0" i="0" u="none" strike="noStrike" baseline="0" dirty="0">
                <a:latin typeface="Arial" panose="020B0604020202020204" pitchFamily="34" charset="0"/>
              </a:rPr>
              <a:t>Anorexia and progressive weight loss </a:t>
            </a:r>
          </a:p>
          <a:p>
            <a:pPr marL="285750" indent="-285750" algn="l">
              <a:buFont typeface="Arial" panose="020B0604020202020204" pitchFamily="34" charset="0"/>
              <a:buChar char="•"/>
            </a:pPr>
            <a:endParaRPr lang="en-GB" dirty="0">
              <a:latin typeface="Arial" panose="020B0604020202020204" pitchFamily="34" charset="0"/>
            </a:endParaRPr>
          </a:p>
          <a:p>
            <a:pPr marL="285750" indent="-285750" algn="l">
              <a:buFont typeface="Arial" panose="020B0604020202020204" pitchFamily="34" charset="0"/>
              <a:buChar char="•"/>
            </a:pPr>
            <a:r>
              <a:rPr lang="en-GB" sz="1800" b="0" i="0" u="none" strike="noStrike" baseline="0" dirty="0">
                <a:solidFill>
                  <a:srgbClr val="0070C0"/>
                </a:solidFill>
                <a:latin typeface="Arial" panose="020B0604020202020204" pitchFamily="34" charset="0"/>
              </a:rPr>
              <a:t>Exclusion includes MI / cardiac </a:t>
            </a:r>
            <a:r>
              <a:rPr lang="en-GB" dirty="0">
                <a:solidFill>
                  <a:srgbClr val="0070C0"/>
                </a:solidFill>
                <a:latin typeface="Arial" panose="020B0604020202020204" pitchFamily="34" charset="0"/>
              </a:rPr>
              <a:t>m</a:t>
            </a:r>
            <a:r>
              <a:rPr lang="en-GB" sz="1800" b="0" i="0" u="none" strike="noStrike" baseline="0" dirty="0">
                <a:solidFill>
                  <a:srgbClr val="0070C0"/>
                </a:solidFill>
                <a:latin typeface="Arial" panose="020B0604020202020204" pitchFamily="34" charset="0"/>
              </a:rPr>
              <a:t>onitoring </a:t>
            </a:r>
          </a:p>
          <a:p>
            <a:pPr algn="l"/>
            <a:endParaRPr lang="en-GB" sz="1800" b="0" i="0" u="none" strike="noStrike" baseline="0" dirty="0">
              <a:latin typeface="Arial" panose="020B0604020202020204" pitchFamily="34" charset="0"/>
            </a:endParaRPr>
          </a:p>
        </p:txBody>
      </p:sp>
    </p:spTree>
    <p:extLst>
      <p:ext uri="{BB962C8B-B14F-4D97-AF65-F5344CB8AC3E}">
        <p14:creationId xmlns:p14="http://schemas.microsoft.com/office/powerpoint/2010/main" val="23280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Medicine </a:t>
            </a:r>
          </a:p>
        </p:txBody>
      </p:sp>
      <p:sp>
        <p:nvSpPr>
          <p:cNvPr id="4" name="TextBox 3">
            <a:extLst>
              <a:ext uri="{FF2B5EF4-FFF2-40B4-BE49-F238E27FC236}">
                <a16:creationId xmlns:a16="http://schemas.microsoft.com/office/drawing/2014/main" id="{9EB69DF0-E5A0-A003-4313-2E4785960AC9}"/>
              </a:ext>
            </a:extLst>
          </p:cNvPr>
          <p:cNvSpPr txBox="1"/>
          <p:nvPr/>
        </p:nvSpPr>
        <p:spPr>
          <a:xfrm>
            <a:off x="500129" y="1265124"/>
            <a:ext cx="11191741" cy="5786199"/>
          </a:xfrm>
          <a:prstGeom prst="rect">
            <a:avLst/>
          </a:prstGeom>
          <a:noFill/>
          <a:ln w="28575">
            <a:solidFill>
              <a:srgbClr val="005ABD"/>
            </a:solidFill>
          </a:ln>
        </p:spPr>
        <p:txBody>
          <a:bodyPr wrap="square" rtlCol="0">
            <a:spAutoFit/>
          </a:bodyPr>
          <a:lstStyle/>
          <a:p>
            <a:pPr marL="180975" indent="-180975" algn="l">
              <a:buFont typeface="Arial" panose="020B0604020202020204" pitchFamily="34" charset="0"/>
              <a:buChar char="•"/>
            </a:pPr>
            <a:r>
              <a:rPr lang="en-GB" sz="1600" b="0" i="0" u="none" strike="noStrike" baseline="0" dirty="0">
                <a:latin typeface="Arial" panose="020B0604020202020204" pitchFamily="34" charset="0"/>
              </a:rPr>
              <a:t>Chest pain / myocardial infarction / unstable angina</a:t>
            </a:r>
          </a:p>
          <a:p>
            <a:pPr algn="l"/>
            <a:r>
              <a:rPr lang="en-GB" sz="1600" b="0" i="0" u="none" strike="noStrike" baseline="0" dirty="0">
                <a:latin typeface="ArialMT"/>
              </a:rPr>
              <a:t>• </a:t>
            </a:r>
            <a:r>
              <a:rPr lang="en-GB" sz="1600" b="0" i="0" u="none" strike="noStrike" baseline="0" dirty="0">
                <a:latin typeface="Arial" panose="020B0604020202020204" pitchFamily="34" charset="0"/>
              </a:rPr>
              <a:t>Cardiac Arrhythmia/Palpitations</a:t>
            </a:r>
          </a:p>
          <a:p>
            <a:pPr algn="l"/>
            <a:r>
              <a:rPr lang="en-GB" sz="1600" b="0" i="0" u="none" strike="noStrike" baseline="0" dirty="0">
                <a:latin typeface="ArialMT"/>
              </a:rPr>
              <a:t>• </a:t>
            </a:r>
            <a:r>
              <a:rPr lang="en-GB" sz="1600" b="0" i="0" u="none" strike="noStrike" baseline="0" dirty="0">
                <a:latin typeface="Arial" panose="020B0604020202020204" pitchFamily="34" charset="0"/>
              </a:rPr>
              <a:t>Dyspnoea (Asthma/COPD/Pneumonia)</a:t>
            </a:r>
          </a:p>
          <a:p>
            <a:pPr algn="l"/>
            <a:r>
              <a:rPr lang="en-GB" sz="1600" b="0" i="0" u="none" strike="noStrike" baseline="0" dirty="0">
                <a:latin typeface="ArialMT"/>
              </a:rPr>
              <a:t>• </a:t>
            </a:r>
            <a:r>
              <a:rPr lang="en-GB" sz="1600" b="0" i="0" u="none" strike="noStrike" baseline="0" dirty="0">
                <a:latin typeface="Arial" panose="020B0604020202020204" pitchFamily="34" charset="0"/>
              </a:rPr>
              <a:t>Haemoptysis</a:t>
            </a:r>
          </a:p>
          <a:p>
            <a:pPr algn="l"/>
            <a:r>
              <a:rPr lang="en-GB" sz="1600" b="0" i="0" u="none" strike="noStrike" baseline="0" dirty="0">
                <a:latin typeface="ArialMT"/>
              </a:rPr>
              <a:t>• </a:t>
            </a:r>
            <a:r>
              <a:rPr lang="en-GB" sz="1600" b="0" i="0" u="none" strike="noStrike" baseline="0" dirty="0">
                <a:latin typeface="Arial" panose="020B0604020202020204" pitchFamily="34" charset="0"/>
              </a:rPr>
              <a:t>Haematemesis</a:t>
            </a:r>
          </a:p>
          <a:p>
            <a:pPr algn="l"/>
            <a:r>
              <a:rPr lang="en-GB" sz="1600" b="0" i="0" u="none" strike="noStrike" baseline="0" dirty="0">
                <a:latin typeface="ArialMT"/>
              </a:rPr>
              <a:t>• </a:t>
            </a:r>
            <a:r>
              <a:rPr lang="en-GB" sz="1600" b="0" i="0" u="none" strike="noStrike" baseline="0" dirty="0">
                <a:latin typeface="Arial" panose="020B0604020202020204" pitchFamily="34" charset="0"/>
              </a:rPr>
              <a:t>Seizures</a:t>
            </a:r>
          </a:p>
          <a:p>
            <a:pPr algn="l"/>
            <a:r>
              <a:rPr lang="en-GB" sz="1600" b="0" i="0" u="none" strike="noStrike" baseline="0" dirty="0">
                <a:latin typeface="ArialMT"/>
              </a:rPr>
              <a:t>• </a:t>
            </a:r>
            <a:r>
              <a:rPr lang="en-GB" sz="1600" b="0" i="0" u="none" strike="noStrike" baseline="0" dirty="0">
                <a:latin typeface="Arial" panose="020B0604020202020204" pitchFamily="34" charset="0"/>
              </a:rPr>
              <a:t>Headache</a:t>
            </a:r>
          </a:p>
          <a:p>
            <a:pPr algn="l"/>
            <a:r>
              <a:rPr lang="en-GB" sz="1600" b="0" i="0" u="none" strike="noStrike" baseline="0" dirty="0">
                <a:latin typeface="ArialMT"/>
              </a:rPr>
              <a:t>• </a:t>
            </a:r>
            <a:r>
              <a:rPr lang="en-GB" sz="1600" b="0" i="0" u="none" strike="noStrike" baseline="0" dirty="0">
                <a:latin typeface="Arial" panose="020B0604020202020204" pitchFamily="34" charset="0"/>
              </a:rPr>
              <a:t>Dysphagia</a:t>
            </a:r>
          </a:p>
          <a:p>
            <a:pPr algn="l"/>
            <a:r>
              <a:rPr lang="en-GB" sz="1600" b="0" i="0" u="none" strike="noStrike" baseline="0" dirty="0">
                <a:latin typeface="ArialMT"/>
              </a:rPr>
              <a:t>• </a:t>
            </a:r>
            <a:r>
              <a:rPr lang="en-GB" sz="1600" b="0" i="0" u="none" strike="noStrike" baseline="0" dirty="0">
                <a:latin typeface="Arial" panose="020B0604020202020204" pitchFamily="34" charset="0"/>
              </a:rPr>
              <a:t>Spontaneous pneumothorax</a:t>
            </a:r>
          </a:p>
          <a:p>
            <a:pPr algn="l"/>
            <a:r>
              <a:rPr lang="en-GB" sz="1600" b="0" i="0" u="none" strike="noStrike" baseline="0" dirty="0">
                <a:latin typeface="ArialMT"/>
              </a:rPr>
              <a:t>• </a:t>
            </a:r>
            <a:r>
              <a:rPr lang="en-GB" sz="1600" b="0" i="0" u="none" strike="noStrike" baseline="0" dirty="0">
                <a:latin typeface="Arial" panose="020B0604020202020204" pitchFamily="34" charset="0"/>
              </a:rPr>
              <a:t>Lower and upper limb DVT</a:t>
            </a:r>
          </a:p>
          <a:p>
            <a:pPr algn="l"/>
            <a:r>
              <a:rPr lang="en-GB" sz="1600" b="0" i="0" u="none" strike="noStrike" baseline="0" dirty="0">
                <a:latin typeface="ArialMT"/>
              </a:rPr>
              <a:t>• </a:t>
            </a:r>
            <a:r>
              <a:rPr lang="en-GB" sz="1600" b="0" i="0" u="none" strike="noStrike" baseline="0" dirty="0">
                <a:latin typeface="Arial" panose="020B0604020202020204" pitchFamily="34" charset="0"/>
              </a:rPr>
              <a:t>DKA/HHS/Hypoglycaemia/Hyperglycaemia</a:t>
            </a:r>
          </a:p>
          <a:p>
            <a:pPr algn="l"/>
            <a:r>
              <a:rPr lang="en-GB" sz="1600" b="0" i="0" u="none" strike="noStrike" baseline="0" dirty="0">
                <a:latin typeface="ArialMT"/>
              </a:rPr>
              <a:t>• </a:t>
            </a:r>
            <a:r>
              <a:rPr lang="en-GB" sz="1600" b="0" i="0" u="none" strike="noStrike" baseline="0" dirty="0">
                <a:latin typeface="Arial" panose="020B0604020202020204" pitchFamily="34" charset="0"/>
              </a:rPr>
              <a:t>Non-specific deterioration in an elderly patient</a:t>
            </a:r>
          </a:p>
          <a:p>
            <a:pPr algn="l"/>
            <a:r>
              <a:rPr lang="en-GB" sz="1600" b="0" i="0" u="none" strike="noStrike" baseline="0" dirty="0">
                <a:latin typeface="ArialMT"/>
              </a:rPr>
              <a:t>• </a:t>
            </a:r>
            <a:r>
              <a:rPr lang="en-GB" sz="1600" b="0" i="0" u="none" strike="noStrike" baseline="0" dirty="0">
                <a:latin typeface="Arial" panose="020B0604020202020204" pitchFamily="34" charset="0"/>
              </a:rPr>
              <a:t>Overdose requiring admission</a:t>
            </a:r>
          </a:p>
          <a:p>
            <a:pPr algn="l"/>
            <a:r>
              <a:rPr lang="en-GB" sz="1600" b="0" i="0" u="none" strike="noStrike" baseline="0" dirty="0">
                <a:latin typeface="ArialMT"/>
              </a:rPr>
              <a:t>• </a:t>
            </a:r>
            <a:r>
              <a:rPr lang="en-GB" sz="1600" b="0" i="0" u="none" strike="noStrike" baseline="0" dirty="0">
                <a:latin typeface="Arial" panose="020B0604020202020204" pitchFamily="34" charset="0"/>
              </a:rPr>
              <a:t>Pyelonephritis – </a:t>
            </a:r>
            <a:r>
              <a:rPr lang="en-GB" sz="1600" b="0" i="1" u="none" strike="noStrike" baseline="0" dirty="0">
                <a:latin typeface="Arial" panose="020B0604020202020204" pitchFamily="34" charset="0"/>
              </a:rPr>
              <a:t>in elderly patient (age &gt; 65 or CFS &gt;5)</a:t>
            </a:r>
          </a:p>
          <a:p>
            <a:pPr algn="l"/>
            <a:r>
              <a:rPr lang="en-GB" sz="1600" b="0" i="0" u="none" strike="noStrike" baseline="0" dirty="0">
                <a:latin typeface="ArialMT"/>
              </a:rPr>
              <a:t>• </a:t>
            </a:r>
            <a:r>
              <a:rPr lang="en-GB" sz="1600" b="0" i="0" u="none" strike="noStrike" baseline="0" dirty="0">
                <a:latin typeface="Arial" panose="020B0604020202020204" pitchFamily="34" charset="0"/>
              </a:rPr>
              <a:t>Jaundice - painless</a:t>
            </a:r>
          </a:p>
          <a:p>
            <a:pPr algn="l"/>
            <a:r>
              <a:rPr lang="en-GB" sz="1600" b="0" i="0" u="none" strike="noStrike" baseline="0" dirty="0">
                <a:latin typeface="ArialMT"/>
              </a:rPr>
              <a:t>• </a:t>
            </a:r>
            <a:r>
              <a:rPr lang="en-GB" sz="1600" b="0" i="0" u="none" strike="noStrike" baseline="0" dirty="0">
                <a:latin typeface="Arial" panose="020B0604020202020204" pitchFamily="34" charset="0"/>
              </a:rPr>
              <a:t>Cellulitis</a:t>
            </a:r>
          </a:p>
          <a:p>
            <a:pPr algn="l"/>
            <a:r>
              <a:rPr lang="en-GB" sz="1600" b="0" i="0" u="none" strike="noStrike" baseline="0" dirty="0">
                <a:latin typeface="ArialMT"/>
              </a:rPr>
              <a:t>• </a:t>
            </a:r>
            <a:r>
              <a:rPr lang="en-GB" sz="1600" b="0" i="0" u="none" strike="noStrike" baseline="0" dirty="0">
                <a:latin typeface="Arial" panose="020B0604020202020204" pitchFamily="34" charset="0"/>
              </a:rPr>
              <a:t>Falls</a:t>
            </a:r>
          </a:p>
          <a:p>
            <a:pPr algn="l"/>
            <a:r>
              <a:rPr lang="en-GB" sz="1600" b="0" i="0" u="none" strike="noStrike" baseline="0" dirty="0">
                <a:latin typeface="ArialMT"/>
              </a:rPr>
              <a:t>• </a:t>
            </a:r>
            <a:r>
              <a:rPr lang="en-GB" sz="1600" b="0" i="0" u="none" strike="noStrike" baseline="0" dirty="0">
                <a:latin typeface="Arial" panose="020B0604020202020204" pitchFamily="34" charset="0"/>
              </a:rPr>
              <a:t>Delirium</a:t>
            </a:r>
          </a:p>
          <a:p>
            <a:pPr marL="179388" indent="-179388" algn="l">
              <a:buFont typeface="Arial" panose="020B0604020202020204" pitchFamily="34" charset="0"/>
              <a:buChar char="•"/>
            </a:pPr>
            <a:r>
              <a:rPr kumimoji="0" lang="en-GB" sz="1600" kern="1200" cap="none" spc="0" normalizeH="0" noProof="0" dirty="0">
                <a:ln>
                  <a:noFill/>
                </a:ln>
                <a:effectLst/>
                <a:uLnTx/>
                <a:uFillTx/>
                <a:latin typeface="Arial" panose="020B0604020202020204" pitchFamily="34" charset="0"/>
                <a:ea typeface="+mn-ea"/>
                <a:cs typeface="+mn-cs"/>
              </a:rPr>
              <a:t>Greater trochanter #s, Pubic Rami #s</a:t>
            </a:r>
          </a:p>
          <a:p>
            <a:pPr marL="179388" indent="-179388" algn="l">
              <a:buFont typeface="Arial" panose="020B0604020202020204" pitchFamily="34" charset="0"/>
              <a:buChar char="•"/>
            </a:pPr>
            <a:r>
              <a:rPr lang="en-GB" sz="1600" dirty="0">
                <a:latin typeface="Arial" panose="020B0604020202020204" pitchFamily="34" charset="0"/>
              </a:rPr>
              <a:t>MSK back pain / limb trauma (65yrs+, CFS &gt; 5, presenting with comorbidities) </a:t>
            </a:r>
          </a:p>
          <a:p>
            <a:pPr marL="179388" indent="-179388" algn="l">
              <a:buFont typeface="Arial" panose="020B0604020202020204" pitchFamily="34" charset="0"/>
              <a:buChar char="•"/>
            </a:pPr>
            <a:r>
              <a:rPr lang="en-GB" sz="1600" dirty="0">
                <a:latin typeface="Arial" panose="020B0604020202020204" pitchFamily="34" charset="0"/>
              </a:rPr>
              <a:t>Pancreatitis – if alcohol induced then to medicine otherwise unknown aetiology or gallstone related then surgery</a:t>
            </a:r>
          </a:p>
          <a:p>
            <a:pPr marL="179388" indent="-179388" algn="l">
              <a:buFont typeface="Arial" panose="020B0604020202020204" pitchFamily="34" charset="0"/>
              <a:buChar char="•"/>
            </a:pPr>
            <a:endParaRPr lang="en-GB" sz="1600" dirty="0">
              <a:latin typeface="Arial" panose="020B0604020202020204" pitchFamily="34" charset="0"/>
            </a:endParaRPr>
          </a:p>
          <a:p>
            <a:pPr marL="285750" indent="-285750" algn="l">
              <a:buFont typeface="Arial" panose="020B0604020202020204" pitchFamily="34" charset="0"/>
              <a:buChar char="•"/>
            </a:pPr>
            <a:endParaRPr kumimoji="0" lang="en-GB" sz="1800" b="0" i="0" u="none" strike="noStrike" kern="1200" cap="none" spc="0" normalizeH="0" baseline="0" noProof="0" dirty="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580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Palliative Care </a:t>
            </a:r>
          </a:p>
        </p:txBody>
      </p:sp>
      <p:sp>
        <p:nvSpPr>
          <p:cNvPr id="4" name="TextBox 3">
            <a:extLst>
              <a:ext uri="{FF2B5EF4-FFF2-40B4-BE49-F238E27FC236}">
                <a16:creationId xmlns:a16="http://schemas.microsoft.com/office/drawing/2014/main" id="{9EB69DF0-E5A0-A003-4313-2E4785960AC9}"/>
              </a:ext>
            </a:extLst>
          </p:cNvPr>
          <p:cNvSpPr txBox="1"/>
          <p:nvPr/>
        </p:nvSpPr>
        <p:spPr>
          <a:xfrm>
            <a:off x="500129" y="1561338"/>
            <a:ext cx="11191741" cy="1754326"/>
          </a:xfrm>
          <a:prstGeom prst="rect">
            <a:avLst/>
          </a:prstGeom>
          <a:noFill/>
          <a:ln w="28575">
            <a:solidFill>
              <a:srgbClr val="005ABD"/>
            </a:solidFill>
          </a:ln>
        </p:spPr>
        <p:txBody>
          <a:bodyPr wrap="square" rtlCol="0">
            <a:spAutoFit/>
          </a:bodyPr>
          <a:lstStyle/>
          <a:p>
            <a:pPr marL="285750" indent="-285750" algn="l">
              <a:buFont typeface="Arial" panose="020B0604020202020204" pitchFamily="34" charset="0"/>
              <a:buChar char="•"/>
            </a:pPr>
            <a:endParaRPr lang="en-GB" sz="1800" b="0" i="0" u="none" strike="noStrike" baseline="0" dirty="0">
              <a:latin typeface="Arial" panose="020B0604020202020204" pitchFamily="34" charset="0"/>
            </a:endParaRPr>
          </a:p>
          <a:p>
            <a:pPr marL="285750" indent="-285750" algn="l">
              <a:buFont typeface="Arial" panose="020B0604020202020204" pitchFamily="34" charset="0"/>
              <a:buChar char="•"/>
            </a:pPr>
            <a:r>
              <a:rPr lang="en-GB" sz="1800" b="0" i="0" u="none" strike="noStrike" baseline="0" dirty="0">
                <a:latin typeface="Arial" panose="020B0604020202020204" pitchFamily="34" charset="0"/>
              </a:rPr>
              <a:t>Patients requiring palliative care should be admitted under the specialty responsible for the condition or</a:t>
            </a:r>
          </a:p>
          <a:p>
            <a:pPr algn="l"/>
            <a:r>
              <a:rPr lang="en-GB" sz="1800" b="0" i="0" u="none" strike="noStrike" baseline="0" dirty="0">
                <a:latin typeface="Arial" panose="020B0604020202020204" pitchFamily="34" charset="0"/>
              </a:rPr>
              <a:t>previously caring for that patient* and referred to palliative care as an inpatient</a:t>
            </a:r>
          </a:p>
          <a:p>
            <a:pPr algn="l"/>
            <a:endParaRPr lang="en-GB" sz="1800" b="0" i="0" u="none" strike="noStrike" baseline="0" dirty="0">
              <a:latin typeface="Arial" panose="020B0604020202020204" pitchFamily="34" charset="0"/>
            </a:endParaRPr>
          </a:p>
          <a:p>
            <a:pPr algn="l"/>
            <a:r>
              <a:rPr lang="en-GB" sz="1800" b="0" i="0" u="none" strike="noStrike" baseline="0" dirty="0">
                <a:latin typeface="Arial" panose="020B0604020202020204" pitchFamily="34" charset="0"/>
              </a:rPr>
              <a:t>*Team must be made aware of the patient ASAP</a:t>
            </a:r>
            <a:r>
              <a:rPr lang="en-GB" sz="1800" b="0" i="0" u="none" strike="noStrike" baseline="0" dirty="0">
                <a:solidFill>
                  <a:srgbClr val="FFFFFF"/>
                </a:solidFill>
                <a:latin typeface="Arial" panose="020B0604020202020204" pitchFamily="34" charset="0"/>
              </a:rPr>
              <a:t>.</a:t>
            </a:r>
          </a:p>
          <a:p>
            <a:pPr algn="l"/>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033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Critical Care (CC)</a:t>
            </a:r>
          </a:p>
        </p:txBody>
      </p:sp>
      <p:sp>
        <p:nvSpPr>
          <p:cNvPr id="4" name="TextBox 3">
            <a:extLst>
              <a:ext uri="{FF2B5EF4-FFF2-40B4-BE49-F238E27FC236}">
                <a16:creationId xmlns:a16="http://schemas.microsoft.com/office/drawing/2014/main" id="{9EB69DF0-E5A0-A003-4313-2E4785960AC9}"/>
              </a:ext>
            </a:extLst>
          </p:cNvPr>
          <p:cNvSpPr txBox="1"/>
          <p:nvPr/>
        </p:nvSpPr>
        <p:spPr>
          <a:xfrm>
            <a:off x="500129" y="1867437"/>
            <a:ext cx="11191741" cy="3170099"/>
          </a:xfrm>
          <a:prstGeom prst="rect">
            <a:avLst/>
          </a:prstGeom>
          <a:noFill/>
          <a:ln w="28575">
            <a:solidFill>
              <a:srgbClr val="005ABD"/>
            </a:solidFill>
          </a:ln>
        </p:spPr>
        <p:txBody>
          <a:bodyPr wrap="square" rtlCol="0">
            <a:spAutoFit/>
          </a:bodyPr>
          <a:lstStyle/>
          <a:p>
            <a:pPr marL="90488" indent="-90488" algn="l">
              <a:buFont typeface="Arial" panose="020B0604020202020204" pitchFamily="34" charset="0"/>
              <a:buChar char="•"/>
            </a:pPr>
            <a:endParaRPr lang="en-GB" sz="1800" b="0" i="0" u="none" strike="noStrike" baseline="0" dirty="0">
              <a:latin typeface="Arial" panose="020B0604020202020204" pitchFamily="34" charset="0"/>
            </a:endParaRPr>
          </a:p>
          <a:p>
            <a:pPr marL="285750" indent="-285750" algn="l">
              <a:buFont typeface="Arial" panose="020B0604020202020204" pitchFamily="34" charset="0"/>
              <a:buChar char="•"/>
            </a:pPr>
            <a:r>
              <a:rPr lang="en-GB" sz="1800" b="0" i="0" u="none" strike="noStrike" baseline="0" dirty="0">
                <a:latin typeface="Arial" panose="020B0604020202020204" pitchFamily="34" charset="0"/>
              </a:rPr>
              <a:t>Telephone referral from ED to CC utilising the SBAR referral method. CC telephone triage to support prioritisation of workload. Fast bleep when required</a:t>
            </a:r>
          </a:p>
          <a:p>
            <a:pPr algn="l"/>
            <a:endParaRPr lang="en-GB" sz="1800" b="0" i="0" u="none" strike="noStrike" baseline="0" dirty="0">
              <a:latin typeface="Arial" panose="020B0604020202020204" pitchFamily="34" charset="0"/>
            </a:endParaRPr>
          </a:p>
          <a:p>
            <a:pPr marL="285750" indent="-285750" algn="l">
              <a:buFont typeface="Arial" panose="020B0604020202020204" pitchFamily="34" charset="0"/>
              <a:buChar char="•"/>
            </a:pPr>
            <a:r>
              <a:rPr lang="en-GB" sz="1800" b="0" i="0" u="none" strike="noStrike" baseline="0" dirty="0">
                <a:latin typeface="Arial" panose="020B0604020202020204" pitchFamily="34" charset="0"/>
              </a:rPr>
              <a:t>Decision to admit, admit to CC within 4hrs </a:t>
            </a:r>
          </a:p>
          <a:p>
            <a:pPr algn="l"/>
            <a:endParaRPr lang="en-GB" sz="1800" b="0" i="0" u="none" strike="noStrike" baseline="0" dirty="0">
              <a:latin typeface="Arial" panose="020B0604020202020204" pitchFamily="34" charset="0"/>
            </a:endParaRPr>
          </a:p>
          <a:p>
            <a:pPr algn="l"/>
            <a:r>
              <a:rPr lang="en-GB" sz="1800" b="0" i="0" u="none" strike="noStrike" baseline="0" dirty="0">
                <a:latin typeface="ArialMT"/>
              </a:rPr>
              <a:t>• </a:t>
            </a:r>
            <a:r>
              <a:rPr lang="en-GB" sz="1800" b="0" i="0" u="none" strike="noStrike" baseline="0" dirty="0">
                <a:latin typeface="Arial" panose="020B0604020202020204" pitchFamily="34" charset="0"/>
              </a:rPr>
              <a:t>All CC referrals must be accompanied by a primary specialty referral. The primary specialty should continue to provide care after the patient has been discharged from critical care</a:t>
            </a:r>
          </a:p>
          <a:p>
            <a:pPr algn="l"/>
            <a:endParaRPr lang="en-GB" sz="1800" b="0" i="0" u="none" strike="noStrike" baseline="0" dirty="0">
              <a:latin typeface="Arial" panose="020B0604020202020204" pitchFamily="34" charset="0"/>
            </a:endParaRPr>
          </a:p>
          <a:p>
            <a:pPr algn="l"/>
            <a:r>
              <a:rPr lang="en-GB" sz="1800" b="0" i="0" u="none" strike="noStrike" baseline="0" dirty="0">
                <a:latin typeface="ArialMT"/>
              </a:rPr>
              <a:t>• </a:t>
            </a:r>
            <a:r>
              <a:rPr lang="en-GB" sz="1800" b="0" i="0" u="none" strike="noStrike" baseline="0" dirty="0">
                <a:latin typeface="Arial" panose="020B0604020202020204" pitchFamily="34" charset="0"/>
              </a:rPr>
              <a:t>Decisions to admit will be made by CC consultant (in collaboration will specialty teams)</a:t>
            </a:r>
            <a:endParaRPr lang="en-GB" dirty="0">
              <a:latin typeface="Arial" panose="020B0604020202020204" pitchFamily="34" charset="0"/>
            </a:endParaRPr>
          </a:p>
          <a:p>
            <a:pPr algn="l">
              <a:tabLst>
                <a:tab pos="90488" algn="l"/>
              </a:tabLst>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41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68E3-B905-E45C-84D4-0CDAF5F0AA39}"/>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Orthopaedic Trauma</a:t>
            </a:r>
            <a:br>
              <a:rPr lang="en-GB" sz="1800" dirty="0">
                <a:latin typeface="Calibri" panose="020F0502020204030204" pitchFamily="34" charset="0"/>
                <a:cs typeface="Calibri" panose="020F0502020204030204" pitchFamily="34" charset="0"/>
              </a:rPr>
            </a:br>
            <a:r>
              <a:rPr lang="en-GB" sz="1800" dirty="0">
                <a:latin typeface="Calibri" panose="020F0502020204030204" pitchFamily="34" charset="0"/>
                <a:cs typeface="Calibri" panose="020F0502020204030204" pitchFamily="34" charset="0"/>
              </a:rPr>
              <a:t>(Please refer to existing Orthopaedic established pathways)</a:t>
            </a:r>
          </a:p>
        </p:txBody>
      </p:sp>
      <p:sp>
        <p:nvSpPr>
          <p:cNvPr id="4" name="TextBox 3">
            <a:extLst>
              <a:ext uri="{FF2B5EF4-FFF2-40B4-BE49-F238E27FC236}">
                <a16:creationId xmlns:a16="http://schemas.microsoft.com/office/drawing/2014/main" id="{9EB69DF0-E5A0-A003-4313-2E4785960AC9}"/>
              </a:ext>
            </a:extLst>
          </p:cNvPr>
          <p:cNvSpPr txBox="1"/>
          <p:nvPr/>
        </p:nvSpPr>
        <p:spPr>
          <a:xfrm>
            <a:off x="500129" y="1728763"/>
            <a:ext cx="11191741" cy="4524315"/>
          </a:xfrm>
          <a:prstGeom prst="rect">
            <a:avLst/>
          </a:prstGeom>
          <a:noFill/>
          <a:ln w="28575">
            <a:solidFill>
              <a:srgbClr val="005ABD"/>
            </a:solidFill>
          </a:ln>
        </p:spPr>
        <p:txBody>
          <a:bodyPr wrap="square" rtlCol="0">
            <a:spAutoFit/>
          </a:bodyPr>
          <a:lstStyle/>
          <a:p>
            <a:pPr algn="l"/>
            <a:r>
              <a:rPr lang="en-GB" sz="1800" b="0" i="0" u="none" strike="noStrike" baseline="0" dirty="0">
                <a:latin typeface="Arial" panose="020B0604020202020204" pitchFamily="34" charset="0"/>
              </a:rPr>
              <a:t> </a:t>
            </a:r>
          </a:p>
          <a:p>
            <a:pPr algn="l"/>
            <a:r>
              <a:rPr lang="en-GB" sz="1800" b="0" i="0" u="none" strike="noStrike" baseline="0" dirty="0">
                <a:latin typeface="ArialMT"/>
              </a:rPr>
              <a:t>• </a:t>
            </a:r>
            <a:r>
              <a:rPr lang="en-GB" sz="1800" b="0" i="0" u="none" strike="noStrike" baseline="0" dirty="0">
                <a:latin typeface="Arial" panose="020B0604020202020204" pitchFamily="34" charset="0"/>
              </a:rPr>
              <a:t>Limb trauma (under 65yrs) </a:t>
            </a:r>
          </a:p>
          <a:p>
            <a:pPr algn="l"/>
            <a:r>
              <a:rPr lang="en-GB" sz="1800" b="0" i="0" u="none" strike="noStrike" baseline="0" dirty="0">
                <a:latin typeface="ArialMT"/>
              </a:rPr>
              <a:t>• </a:t>
            </a:r>
            <a:r>
              <a:rPr lang="en-GB" sz="1800" b="0" i="0" u="none" strike="noStrike" baseline="0" dirty="0">
                <a:latin typeface="Arial" panose="020B0604020202020204" pitchFamily="34" charset="0"/>
              </a:rPr>
              <a:t>Back pain (under 65yrs, post ED management of pain relief following the multiple tiered analgesia pathway and failed FRESH) </a:t>
            </a:r>
          </a:p>
          <a:p>
            <a:pPr algn="l"/>
            <a:r>
              <a:rPr lang="en-GB" sz="1800" b="0" i="0" u="none" strike="noStrike" baseline="0" dirty="0">
                <a:latin typeface="ArialMT"/>
              </a:rPr>
              <a:t>• </a:t>
            </a:r>
            <a:r>
              <a:rPr lang="en-GB" sz="1800" b="0" i="0" u="none" strike="noStrike" baseline="0" dirty="0">
                <a:latin typeface="Arial" panose="020B0604020202020204" pitchFamily="34" charset="0"/>
              </a:rPr>
              <a:t>Hand injuries/upper limb cellulitis</a:t>
            </a:r>
          </a:p>
          <a:p>
            <a:pPr algn="l"/>
            <a:r>
              <a:rPr lang="en-GB" sz="1800" b="0" i="0" u="none" strike="noStrike" baseline="0" dirty="0">
                <a:latin typeface="ArialMT"/>
              </a:rPr>
              <a:t>• </a:t>
            </a:r>
            <a:r>
              <a:rPr lang="en-GB" sz="1800" b="0" i="0" u="none" strike="noStrike" baseline="0" dirty="0">
                <a:latin typeface="Arial" panose="020B0604020202020204" pitchFamily="34" charset="0"/>
              </a:rPr>
              <a:t>Suspected septic arthritis from clinical presentation (support in reach into medicine)</a:t>
            </a:r>
          </a:p>
          <a:p>
            <a:pPr algn="l"/>
            <a:r>
              <a:rPr lang="en-GB" sz="1800" b="0" i="0" u="none" strike="noStrike" baseline="0" dirty="0">
                <a:latin typeface="ArialMT"/>
              </a:rPr>
              <a:t>• </a:t>
            </a:r>
            <a:r>
              <a:rPr lang="en-GB" sz="1800" b="0" i="0" u="none" strike="noStrike" baseline="0" dirty="0">
                <a:latin typeface="Arial" panose="020B0604020202020204" pitchFamily="34" charset="0"/>
              </a:rPr>
              <a:t>Dislocations</a:t>
            </a:r>
          </a:p>
          <a:p>
            <a:pPr algn="l"/>
            <a:r>
              <a:rPr lang="en-GB" sz="1800" b="0" i="0" u="none" strike="noStrike" baseline="0" dirty="0">
                <a:latin typeface="ArialMT"/>
              </a:rPr>
              <a:t>• </a:t>
            </a:r>
            <a:r>
              <a:rPr lang="en-GB" sz="1800" b="0" i="0" u="none" strike="noStrike" baseline="0" dirty="0">
                <a:latin typeface="Arial" panose="020B0604020202020204" pitchFamily="34" charset="0"/>
              </a:rPr>
              <a:t>Spinal injuries </a:t>
            </a:r>
            <a:r>
              <a:rPr lang="en-GB" sz="1800" b="0" i="0" u="none" strike="noStrike" baseline="0" dirty="0">
                <a:latin typeface="ArialMT"/>
              </a:rPr>
              <a:t>– </a:t>
            </a:r>
            <a:r>
              <a:rPr lang="en-GB" sz="1800" b="0" i="0" u="none" strike="noStrike" baseline="0" dirty="0">
                <a:latin typeface="Arial" panose="020B0604020202020204" pitchFamily="34" charset="0"/>
              </a:rPr>
              <a:t>including suspected Cauda Equina</a:t>
            </a:r>
          </a:p>
          <a:p>
            <a:pPr algn="l"/>
            <a:r>
              <a:rPr lang="en-GB" sz="1800" b="0" i="0" u="none" strike="noStrike" baseline="0" dirty="0">
                <a:latin typeface="Arial" panose="020B0604020202020204" pitchFamily="34" charset="0"/>
              </a:rPr>
              <a:t>Syndrome</a:t>
            </a:r>
          </a:p>
          <a:p>
            <a:pPr algn="l"/>
            <a:r>
              <a:rPr lang="en-GB" sz="1800" b="0" i="0" u="none" strike="noStrike" baseline="0" dirty="0">
                <a:latin typeface="ArialMT"/>
              </a:rPr>
              <a:t>• </a:t>
            </a:r>
            <a:r>
              <a:rPr lang="en-GB" sz="1800" b="0" i="0" u="none" strike="noStrike" baseline="0" dirty="0">
                <a:latin typeface="Arial" panose="020B0604020202020204" pitchFamily="34" charset="0"/>
              </a:rPr>
              <a:t>Traumatic joint pain – follow the ambulatory trauma pathway</a:t>
            </a:r>
          </a:p>
          <a:p>
            <a:pPr algn="l"/>
            <a:r>
              <a:rPr lang="en-GB" sz="1800" b="0" i="0" u="none" strike="noStrike" baseline="0" dirty="0">
                <a:latin typeface="ArialMT"/>
              </a:rPr>
              <a:t>• </a:t>
            </a:r>
            <a:r>
              <a:rPr lang="en-GB" sz="1800" b="0" i="0" u="none" strike="noStrike" baseline="0" dirty="0">
                <a:latin typeface="Arial" panose="020B0604020202020204" pitchFamily="34" charset="0"/>
              </a:rPr>
              <a:t>Limb abscess which requires surgical intervention </a:t>
            </a:r>
          </a:p>
          <a:p>
            <a:pPr algn="l"/>
            <a:r>
              <a:rPr lang="en-GB" sz="1800" b="0" i="0" u="none" strike="noStrike" baseline="0" dirty="0">
                <a:latin typeface="ArialMT"/>
              </a:rPr>
              <a:t>• </a:t>
            </a:r>
            <a:r>
              <a:rPr lang="en-GB" sz="1800" b="0" i="0" u="none" strike="noStrike" baseline="0" dirty="0">
                <a:latin typeface="Arial" panose="020B0604020202020204" pitchFamily="34" charset="0"/>
              </a:rPr>
              <a:t>Necrotising fasciitis of a limb</a:t>
            </a:r>
          </a:p>
          <a:p>
            <a:pPr marL="179388" indent="-179388" algn="l">
              <a:buFont typeface="Arial" panose="020B0604020202020204" pitchFamily="34" charset="0"/>
              <a:buChar char="•"/>
            </a:pPr>
            <a:r>
              <a:rPr lang="en-GB" dirty="0">
                <a:latin typeface="Arial" panose="020B0604020202020204" pitchFamily="34" charset="0"/>
              </a:rPr>
              <a:t>Existing</a:t>
            </a:r>
            <a:r>
              <a:rPr lang="en-GB" sz="1800" b="0" i="0" u="none" strike="noStrike" baseline="0" dirty="0">
                <a:latin typeface="Arial" panose="020B0604020202020204" pitchFamily="34" charset="0"/>
              </a:rPr>
              <a:t> NAFF pathway</a:t>
            </a:r>
          </a:p>
          <a:p>
            <a:pPr marL="179388" indent="-179388" algn="l">
              <a:buFont typeface="Arial" panose="020B0604020202020204" pitchFamily="34" charset="0"/>
              <a:buChar char="•"/>
            </a:pPr>
            <a:r>
              <a:rPr lang="en-GB" dirty="0">
                <a:latin typeface="Arial" panose="020B0604020202020204" pitchFamily="34" charset="0"/>
              </a:rPr>
              <a:t>Under 6 week post op (excluding DVT)</a:t>
            </a:r>
          </a:p>
          <a:p>
            <a:pPr marL="179388" indent="-179388" algn="l">
              <a:buFont typeface="Arial" panose="020B0604020202020204" pitchFamily="34" charset="0"/>
              <a:buChar char="•"/>
            </a:pPr>
            <a:r>
              <a:rPr lang="en-GB" sz="1800" b="0" i="0" u="none" strike="noStrike" baseline="0" dirty="0">
                <a:latin typeface="Arial" panose="020B0604020202020204" pitchFamily="34" charset="0"/>
              </a:rPr>
              <a:t>Patients </a:t>
            </a:r>
            <a:r>
              <a:rPr lang="en-GB" dirty="0">
                <a:latin typeface="Arial" panose="020B0604020202020204" pitchFamily="34" charset="0"/>
              </a:rPr>
              <a:t>with unclear #NOF diagnosis to remain in ED while awaits CT and report</a:t>
            </a:r>
            <a:endParaRPr lang="en-GB" sz="1800" b="0" i="0" u="none" strike="noStrike" baseline="0" dirty="0">
              <a:latin typeface="Arial" panose="020B0604020202020204" pitchFamily="34" charset="0"/>
            </a:endParaRPr>
          </a:p>
          <a:p>
            <a:pPr marL="285750" indent="-285750" algn="l">
              <a:buFont typeface="Arial" panose="020B0604020202020204" pitchFamily="34" charset="0"/>
              <a:buChar char="•"/>
            </a:pPr>
            <a:r>
              <a:rPr lang="en-GB" sz="1800" b="0" i="0" u="none" strike="noStrike" baseline="0" dirty="0">
                <a:solidFill>
                  <a:srgbClr val="FFFFFF"/>
                </a:solidFill>
                <a:latin typeface="Arial" panose="020B0604020202020204" pitchFamily="34" charset="0"/>
              </a:rPr>
              <a:t>ay</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963822"/>
      </p:ext>
    </p:extLst>
  </p:cSld>
  <p:clrMapOvr>
    <a:masterClrMapping/>
  </p:clrMapOvr>
</p:sld>
</file>

<file path=ppt/theme/theme1.xml><?xml version="1.0" encoding="utf-8"?>
<a:theme xmlns:a="http://schemas.openxmlformats.org/drawingml/2006/main" name="2_Office Theme">
  <a:themeElements>
    <a:clrScheme name="Stockport NHS Foundation Trust">
      <a:dk1>
        <a:sysClr val="windowText" lastClr="000000"/>
      </a:dk1>
      <a:lt1>
        <a:sysClr val="window" lastClr="FFFFFF"/>
      </a:lt1>
      <a:dk2>
        <a:srgbClr val="0070CE"/>
      </a:dk2>
      <a:lt2>
        <a:srgbClr val="3CB4E5"/>
      </a:lt2>
      <a:accent1>
        <a:srgbClr val="002F87"/>
      </a:accent1>
      <a:accent2>
        <a:srgbClr val="005ABD"/>
      </a:accent2>
      <a:accent3>
        <a:srgbClr val="00A19B"/>
      </a:accent3>
      <a:accent4>
        <a:srgbClr val="00898E"/>
      </a:accent4>
      <a:accent5>
        <a:srgbClr val="B32572"/>
      </a:accent5>
      <a:accent6>
        <a:srgbClr val="A31B5F"/>
      </a:accent6>
      <a:hlink>
        <a:srgbClr val="20066E"/>
      </a:hlink>
      <a:folHlink>
        <a:srgbClr val="7B8A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000"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694</TotalTime>
  <Words>1638</Words>
  <Application>Microsoft Office PowerPoint</Application>
  <PresentationFormat>Widescreen</PresentationFormat>
  <Paragraphs>324</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2" baseType="lpstr">
      <vt:lpstr>Aptos</vt:lpstr>
      <vt:lpstr>Arial</vt:lpstr>
      <vt:lpstr>ArialMT</vt:lpstr>
      <vt:lpstr>Calibri</vt:lpstr>
      <vt:lpstr>2_Office Theme</vt:lpstr>
      <vt:lpstr>Acrobat Document</vt:lpstr>
      <vt:lpstr>Packager Shell Object</vt:lpstr>
      <vt:lpstr>Trust Patient Clinical Pathway &amp; Ward Allocations</vt:lpstr>
      <vt:lpstr>Executive Summary </vt:lpstr>
      <vt:lpstr>Virtual Ward Step Down</vt:lpstr>
      <vt:lpstr>Obstetrics and Gynaecology </vt:lpstr>
      <vt:lpstr>Frailty</vt:lpstr>
      <vt:lpstr>Medicine </vt:lpstr>
      <vt:lpstr>Palliative Care </vt:lpstr>
      <vt:lpstr>Critical Care (CC)</vt:lpstr>
      <vt:lpstr>Orthopaedic Trauma (Please refer to existing Orthopaedic established pathways)</vt:lpstr>
      <vt:lpstr>General Surgery </vt:lpstr>
      <vt:lpstr>ENT</vt:lpstr>
      <vt:lpstr>Urology</vt:lpstr>
      <vt:lpstr>Visiting Specialities</vt:lpstr>
      <vt:lpstr>Ward Allocation</vt:lpstr>
      <vt:lpstr>PowerPoint Presentation</vt:lpstr>
    </vt:vector>
  </TitlesOfParts>
  <Company>Stockport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Patient Clinical Pathway &amp; Ward Allocations</dc:title>
  <dc:creator>Hannah Spurr</dc:creator>
  <cp:lastModifiedBy>Ben Granger</cp:lastModifiedBy>
  <cp:revision>29</cp:revision>
  <dcterms:created xsi:type="dcterms:W3CDTF">2024-08-05T08:18:47Z</dcterms:created>
  <dcterms:modified xsi:type="dcterms:W3CDTF">2025-02-17T16:11:46Z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5fc148d-1837-4605-813b-0f4629c213a3_Enabled">
    <vt:lpwstr>true</vt:lpwstr>
  </property>
  <property fmtid="{D5CDD505-2E9C-101B-9397-08002B2CF9AE}" pid="3" name="MSIP_Label_e5fc148d-1837-4605-813b-0f4629c213a3_SetDate">
    <vt:lpwstr>2024-08-05T08:34:24Z</vt:lpwstr>
  </property>
  <property fmtid="{D5CDD505-2E9C-101B-9397-08002B2CF9AE}" pid="4" name="MSIP_Label_e5fc148d-1837-4605-813b-0f4629c213a3_Method">
    <vt:lpwstr>Standard</vt:lpwstr>
  </property>
  <property fmtid="{D5CDD505-2E9C-101B-9397-08002B2CF9AE}" pid="5" name="MSIP_Label_e5fc148d-1837-4605-813b-0f4629c213a3_Name">
    <vt:lpwstr>OFFICIAL - ROUTINE DATA</vt:lpwstr>
  </property>
  <property fmtid="{D5CDD505-2E9C-101B-9397-08002B2CF9AE}" pid="6" name="MSIP_Label_e5fc148d-1837-4605-813b-0f4629c213a3_SiteId">
    <vt:lpwstr>4242c7a1-0d99-470e-9ae1-a907bfe45eb8</vt:lpwstr>
  </property>
  <property fmtid="{D5CDD505-2E9C-101B-9397-08002B2CF9AE}" pid="7" name="MSIP_Label_e5fc148d-1837-4605-813b-0f4629c213a3_ActionId">
    <vt:lpwstr>5fd7d774-7196-4c8c-961b-a9a4873afc5c</vt:lpwstr>
  </property>
  <property fmtid="{D5CDD505-2E9C-101B-9397-08002B2CF9AE}" pid="8" name="MSIP_Label_e5fc148d-1837-4605-813b-0f4629c213a3_ContentBits">
    <vt:lpwstr>0</vt:lpwstr>
  </property>
</Properties>
</file>