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theme/theme2.xml" ContentType="application/vnd.openxmlformats-officedocument.theme+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7" r:id="rId2"/>
    <p:sldMasterId id="2147483689" r:id="rId3"/>
  </p:sldMasterIdLst>
  <p:notesMasterIdLst>
    <p:notesMasterId r:id="rId25"/>
  </p:notesMasterIdLst>
  <p:sldIdLst>
    <p:sldId id="2145705806" r:id="rId4"/>
    <p:sldId id="2145705821" r:id="rId5"/>
    <p:sldId id="2147483556" r:id="rId6"/>
    <p:sldId id="2147483558" r:id="rId7"/>
    <p:sldId id="2147483562" r:id="rId8"/>
    <p:sldId id="2147483559" r:id="rId9"/>
    <p:sldId id="2147483573" r:id="rId10"/>
    <p:sldId id="2147483574" r:id="rId11"/>
    <p:sldId id="2147483575" r:id="rId12"/>
    <p:sldId id="2147483583" r:id="rId13"/>
    <p:sldId id="2147483584" r:id="rId14"/>
    <p:sldId id="2147483585" r:id="rId15"/>
    <p:sldId id="2147483570" r:id="rId16"/>
    <p:sldId id="2147483563" r:id="rId17"/>
    <p:sldId id="2147483581" r:id="rId18"/>
    <p:sldId id="2147483565" r:id="rId19"/>
    <p:sldId id="2147483576" r:id="rId20"/>
    <p:sldId id="2147483569" r:id="rId21"/>
    <p:sldId id="2147483578" r:id="rId22"/>
    <p:sldId id="2147483579" r:id="rId23"/>
    <p:sldId id="2147483577" r:id="rId24"/>
  </p:sldIdLst>
  <p:sldSz cx="12192000" cy="6858000"/>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21" autoAdjust="0"/>
    <p:restoredTop sz="94660"/>
  </p:normalViewPr>
  <p:slideViewPr>
    <p:cSldViewPr snapToGrid="0">
      <p:cViewPr varScale="1">
        <p:scale>
          <a:sx n="78" d="100"/>
          <a:sy n="78" d="100"/>
        </p:scale>
        <p:origin x="878" y="6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presProps" Target="presProps.xml"/><Relationship Id="rId3" Type="http://schemas.openxmlformats.org/officeDocument/2006/relationships/slideMaster" Target="slideMasters/slideMaster3.xml"/><Relationship Id="rId21" Type="http://schemas.openxmlformats.org/officeDocument/2006/relationships/slide" Target="slides/slide18.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theme" Target="theme/theme1.xml"/><Relationship Id="rId10" Type="http://schemas.openxmlformats.org/officeDocument/2006/relationships/slide" Target="slides/slide7.xml"/><Relationship Id="rId19" Type="http://schemas.openxmlformats.org/officeDocument/2006/relationships/slide" Target="slides/slide16.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49688" y="0"/>
            <a:ext cx="2946400" cy="496888"/>
          </a:xfrm>
          <a:prstGeom prst="rect">
            <a:avLst/>
          </a:prstGeom>
        </p:spPr>
        <p:txBody>
          <a:bodyPr vert="horz" lIns="91440" tIns="45720" rIns="91440" bIns="45720" rtlCol="0"/>
          <a:lstStyle>
            <a:lvl1pPr algn="r">
              <a:defRPr sz="1200"/>
            </a:lvl1pPr>
          </a:lstStyle>
          <a:p>
            <a:fld id="{D8B8C72A-0B32-4827-A32E-03751097D31A}" type="datetimeFigureOut">
              <a:rPr lang="en-GB" smtClean="0"/>
              <a:t>05/02/2025</a:t>
            </a:fld>
            <a:endParaRPr lang="en-GB"/>
          </a:p>
        </p:txBody>
      </p:sp>
      <p:sp>
        <p:nvSpPr>
          <p:cNvPr id="4" name="Slide Image Placeholder 3"/>
          <p:cNvSpPr>
            <a:spLocks noGrp="1" noRot="1" noChangeAspect="1"/>
          </p:cNvSpPr>
          <p:nvPr>
            <p:ph type="sldImg" idx="2"/>
          </p:nvPr>
        </p:nvSpPr>
        <p:spPr>
          <a:xfrm>
            <a:off x="422275" y="1241425"/>
            <a:ext cx="5953125" cy="3349625"/>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79450" y="4776788"/>
            <a:ext cx="5438775" cy="3908425"/>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429750"/>
            <a:ext cx="2946400" cy="496888"/>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49688" y="9429750"/>
            <a:ext cx="2946400" cy="496888"/>
          </a:xfrm>
          <a:prstGeom prst="rect">
            <a:avLst/>
          </a:prstGeom>
        </p:spPr>
        <p:txBody>
          <a:bodyPr vert="horz" lIns="91440" tIns="45720" rIns="91440" bIns="45720" rtlCol="0" anchor="b"/>
          <a:lstStyle>
            <a:lvl1pPr algn="r">
              <a:defRPr sz="1200"/>
            </a:lvl1pPr>
          </a:lstStyle>
          <a:p>
            <a:fld id="{9DE5BBED-E4F0-413E-B4B3-46A564270B55}" type="slidenum">
              <a:rPr lang="en-GB" smtClean="0"/>
              <a:t>‹#›</a:t>
            </a:fld>
            <a:endParaRPr lang="en-GB"/>
          </a:p>
        </p:txBody>
      </p:sp>
    </p:spTree>
    <p:extLst>
      <p:ext uri="{BB962C8B-B14F-4D97-AF65-F5344CB8AC3E}">
        <p14:creationId xmlns:p14="http://schemas.microsoft.com/office/powerpoint/2010/main" val="376197196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9716BE3-2AC0-4535-8D6B-B677A177B27E}" type="slidenum">
              <a:rPr kumimoji="0" lang="en-GB"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20</a:t>
            </a:fld>
            <a:endParaRPr kumimoji="0" lang="en-GB"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241450146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FC69BA24-C980-4AF3-971E-DDC28F02EFC0}"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21</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01315821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C764DE79-268F-4C1A-8933-263129D2AF90}" type="datetimeFigureOut">
              <a:rPr lang="en-US" dirty="0"/>
              <a:t>2/5/2025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20136165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764DE79-268F-4C1A-8933-263129D2AF90}" type="datetimeFigureOut">
              <a:rPr lang="en-US" dirty="0"/>
              <a:t>2/5/2025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658478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764DE79-268F-4C1A-8933-263129D2AF90}" type="datetimeFigureOut">
              <a:rPr lang="en-US" dirty="0"/>
              <a:t>2/5/2025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338578429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Front title slide">
    <p:bg>
      <p:bgPr>
        <a:solidFill>
          <a:srgbClr val="F6F8F8"/>
        </a:solidFill>
        <a:effectLst/>
      </p:bgPr>
    </p:bg>
    <p:spTree>
      <p:nvGrpSpPr>
        <p:cNvPr id="1" name=""/>
        <p:cNvGrpSpPr/>
        <p:nvPr/>
      </p:nvGrpSpPr>
      <p:grpSpPr>
        <a:xfrm>
          <a:off x="0" y="0"/>
          <a:ext cx="0" cy="0"/>
          <a:chOff x="0" y="0"/>
          <a:chExt cx="0" cy="0"/>
        </a:xfrm>
      </p:grpSpPr>
      <p:pic>
        <p:nvPicPr>
          <p:cNvPr id="31" name="Picture 30">
            <a:extLst>
              <a:ext uri="{FF2B5EF4-FFF2-40B4-BE49-F238E27FC236}">
                <a16:creationId xmlns:a16="http://schemas.microsoft.com/office/drawing/2014/main" id="{598E9D71-498A-0294-DB92-FA8A45963CAF}"/>
              </a:ext>
              <a:ext uri="{C183D7F6-B498-43B3-948B-1728B52AA6E4}">
                <adec:decorative xmlns:adec="http://schemas.microsoft.com/office/drawing/2017/decorative" val="1"/>
              </a:ext>
            </a:extLst>
          </p:cNvPr>
          <p:cNvPicPr>
            <a:picLocks noChangeAspect="1"/>
          </p:cNvPicPr>
          <p:nvPr userDrawn="1"/>
        </p:nvPicPr>
        <p:blipFill>
          <a:blip r:embed="rId2"/>
          <a:stretch>
            <a:fillRect/>
          </a:stretch>
        </p:blipFill>
        <p:spPr>
          <a:xfrm>
            <a:off x="2330720" y="-508517"/>
            <a:ext cx="11319578" cy="8005665"/>
          </a:xfrm>
          <a:prstGeom prst="rect">
            <a:avLst/>
          </a:prstGeom>
        </p:spPr>
      </p:pic>
      <p:sp>
        <p:nvSpPr>
          <p:cNvPr id="2" name="Title 1">
            <a:extLst>
              <a:ext uri="{FF2B5EF4-FFF2-40B4-BE49-F238E27FC236}">
                <a16:creationId xmlns:a16="http://schemas.microsoft.com/office/drawing/2014/main" id="{7CD054BE-B63C-B248-A010-D04767679CD8}"/>
              </a:ext>
            </a:extLst>
          </p:cNvPr>
          <p:cNvSpPr>
            <a:spLocks noGrp="1"/>
          </p:cNvSpPr>
          <p:nvPr>
            <p:ph type="ctrTitle" hasCustomPrompt="1"/>
          </p:nvPr>
        </p:nvSpPr>
        <p:spPr>
          <a:xfrm>
            <a:off x="432000" y="1002268"/>
            <a:ext cx="4643853" cy="2507695"/>
          </a:xfrm>
          <a:prstGeom prst="rect">
            <a:avLst/>
          </a:prstGeom>
        </p:spPr>
        <p:txBody>
          <a:bodyPr lIns="0" tIns="0" rIns="0" bIns="0" anchor="b">
            <a:noAutofit/>
          </a:bodyPr>
          <a:lstStyle>
            <a:lvl1pPr algn="l">
              <a:defRPr sz="5400" b="1" spc="-30" baseline="0">
                <a:solidFill>
                  <a:schemeClr val="tx1"/>
                </a:solidFill>
              </a:defRPr>
            </a:lvl1pPr>
          </a:lstStyle>
          <a:p>
            <a:r>
              <a:rPr lang="en-GB"/>
              <a:t>Presentation title</a:t>
            </a:r>
          </a:p>
        </p:txBody>
      </p:sp>
      <p:sp>
        <p:nvSpPr>
          <p:cNvPr id="3" name="Subtitle 2">
            <a:extLst>
              <a:ext uri="{FF2B5EF4-FFF2-40B4-BE49-F238E27FC236}">
                <a16:creationId xmlns:a16="http://schemas.microsoft.com/office/drawing/2014/main" id="{AEB3AB80-4EA2-FC4A-9654-92EF4DFF45D6}"/>
              </a:ext>
            </a:extLst>
          </p:cNvPr>
          <p:cNvSpPr>
            <a:spLocks noGrp="1"/>
          </p:cNvSpPr>
          <p:nvPr>
            <p:ph type="subTitle" idx="1"/>
          </p:nvPr>
        </p:nvSpPr>
        <p:spPr>
          <a:xfrm>
            <a:off x="432000" y="3600000"/>
            <a:ext cx="7973051" cy="1024967"/>
          </a:xfrm>
          <a:prstGeom prst="rect">
            <a:avLst/>
          </a:prstGeom>
        </p:spPr>
        <p:txBody>
          <a:bodyPr lIns="0" tIns="0" rIns="0" bIns="0">
            <a:normAutofit/>
          </a:bodyPr>
          <a:lstStyle>
            <a:lvl1pPr marL="0" indent="0" algn="l">
              <a:buNone/>
              <a:defRPr sz="2800">
                <a:solidFill>
                  <a:schemeClr val="accent6"/>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p>
        </p:txBody>
      </p:sp>
      <p:sp>
        <p:nvSpPr>
          <p:cNvPr id="6" name="Slide Number Placeholder 5">
            <a:extLst>
              <a:ext uri="{FF2B5EF4-FFF2-40B4-BE49-F238E27FC236}">
                <a16:creationId xmlns:a16="http://schemas.microsoft.com/office/drawing/2014/main" id="{DA80857E-40D1-074A-8CBC-E3E38E695791}"/>
              </a:ext>
            </a:extLst>
          </p:cNvPr>
          <p:cNvSpPr>
            <a:spLocks noGrp="1"/>
          </p:cNvSpPr>
          <p:nvPr>
            <p:ph type="sldNum" sz="quarter" idx="12"/>
          </p:nvPr>
        </p:nvSpPr>
        <p:spPr>
          <a:xfrm>
            <a:off x="8610600" y="6356350"/>
            <a:ext cx="3002280" cy="365125"/>
          </a:xfrm>
          <a:prstGeom prst="rect">
            <a:avLst/>
          </a:prstGeom>
        </p:spPr>
        <p:txBody>
          <a:bodyPr/>
          <a:lstStyle/>
          <a:p>
            <a:fld id="{B8B67EA4-DCE3-FB49-A794-A4595EF638BC}" type="slidenum">
              <a:rPr lang="en-GB" smtClean="0"/>
              <a:t>‹#›</a:t>
            </a:fld>
            <a:endParaRPr lang="en-GB"/>
          </a:p>
        </p:txBody>
      </p:sp>
      <p:sp>
        <p:nvSpPr>
          <p:cNvPr id="12" name="TextBox 11">
            <a:extLst>
              <a:ext uri="{FF2B5EF4-FFF2-40B4-BE49-F238E27FC236}">
                <a16:creationId xmlns:a16="http://schemas.microsoft.com/office/drawing/2014/main" id="{391DEB39-6B31-D948-AF21-75D8DF423B1B}"/>
              </a:ext>
            </a:extLst>
          </p:cNvPr>
          <p:cNvSpPr txBox="1"/>
          <p:nvPr userDrawn="1"/>
        </p:nvSpPr>
        <p:spPr>
          <a:xfrm>
            <a:off x="3225114" y="6017741"/>
            <a:ext cx="0" cy="0"/>
          </a:xfrm>
          <a:prstGeom prst="rect">
            <a:avLst/>
          </a:prstGeom>
          <a:noFill/>
        </p:spPr>
        <p:txBody>
          <a:bodyPr wrap="none" lIns="0" tIns="0" rIns="0" bIns="0" rtlCol="0">
            <a:noAutofit/>
          </a:bodyPr>
          <a:lstStyle/>
          <a:p>
            <a:endParaRPr lang="en-GB" sz="1200" b="1">
              <a:solidFill>
                <a:schemeClr val="accent1"/>
              </a:solidFill>
            </a:endParaRPr>
          </a:p>
        </p:txBody>
      </p:sp>
      <p:sp>
        <p:nvSpPr>
          <p:cNvPr id="11" name="Text Placeholder 10">
            <a:extLst>
              <a:ext uri="{FF2B5EF4-FFF2-40B4-BE49-F238E27FC236}">
                <a16:creationId xmlns:a16="http://schemas.microsoft.com/office/drawing/2014/main" id="{78E63D1E-5669-124C-90CA-03B13A7D7AE0}"/>
              </a:ext>
            </a:extLst>
          </p:cNvPr>
          <p:cNvSpPr>
            <a:spLocks noGrp="1"/>
          </p:cNvSpPr>
          <p:nvPr>
            <p:ph type="body" sz="quarter" idx="13"/>
          </p:nvPr>
        </p:nvSpPr>
        <p:spPr>
          <a:xfrm>
            <a:off x="432000" y="5760000"/>
            <a:ext cx="6259513" cy="488950"/>
          </a:xfrm>
          <a:prstGeom prst="rect">
            <a:avLst/>
          </a:prstGeom>
        </p:spPr>
        <p:txBody>
          <a:bodyPr lIns="0" tIns="0" rIns="0" bIns="0">
            <a:normAutofit/>
          </a:bodyPr>
          <a:lstStyle>
            <a:lvl1pPr marL="0" indent="0">
              <a:lnSpc>
                <a:spcPct val="100000"/>
              </a:lnSpc>
              <a:spcBef>
                <a:spcPts val="0"/>
              </a:spcBef>
              <a:buNone/>
              <a:defRPr sz="2400">
                <a:solidFill>
                  <a:schemeClr val="accent6"/>
                </a:solidFill>
              </a:defRPr>
            </a:lvl1pPr>
            <a:lvl2pPr marL="357188" indent="0">
              <a:buNone/>
              <a:defRPr>
                <a:solidFill>
                  <a:schemeClr val="accent2"/>
                </a:solidFill>
              </a:defRPr>
            </a:lvl2pPr>
            <a:lvl3pPr marL="714375" indent="0">
              <a:buNone/>
              <a:defRPr>
                <a:solidFill>
                  <a:schemeClr val="accent2"/>
                </a:solidFill>
              </a:defRPr>
            </a:lvl3pPr>
            <a:lvl4pPr marL="1081087" indent="0">
              <a:buNone/>
              <a:defRPr>
                <a:solidFill>
                  <a:schemeClr val="accent2"/>
                </a:solidFill>
              </a:defRPr>
            </a:lvl4pPr>
            <a:lvl5pPr marL="1438275" indent="0">
              <a:buNone/>
              <a:defRPr>
                <a:solidFill>
                  <a:schemeClr val="accent2"/>
                </a:solidFill>
              </a:defRPr>
            </a:lvl5pPr>
          </a:lstStyle>
          <a:p>
            <a:pPr lvl="0"/>
            <a:r>
              <a:rPr lang="en-GB"/>
              <a:t>Click to edit Master text styles</a:t>
            </a:r>
          </a:p>
        </p:txBody>
      </p:sp>
      <p:sp>
        <p:nvSpPr>
          <p:cNvPr id="4" name="TextBox 3">
            <a:extLst>
              <a:ext uri="{FF2B5EF4-FFF2-40B4-BE49-F238E27FC236}">
                <a16:creationId xmlns:a16="http://schemas.microsoft.com/office/drawing/2014/main" id="{4DF2A1D7-0D87-D844-942F-FEAD20579184}"/>
              </a:ext>
            </a:extLst>
          </p:cNvPr>
          <p:cNvSpPr txBox="1"/>
          <p:nvPr userDrawn="1"/>
        </p:nvSpPr>
        <p:spPr>
          <a:xfrm>
            <a:off x="9233452" y="5486400"/>
            <a:ext cx="184731" cy="369332"/>
          </a:xfrm>
          <a:prstGeom prst="rect">
            <a:avLst/>
          </a:prstGeom>
          <a:noFill/>
        </p:spPr>
        <p:txBody>
          <a:bodyPr wrap="none" rtlCol="0">
            <a:spAutoFit/>
          </a:bodyPr>
          <a:lstStyle/>
          <a:p>
            <a:endParaRPr lang="en-US"/>
          </a:p>
        </p:txBody>
      </p:sp>
      <p:pic>
        <p:nvPicPr>
          <p:cNvPr id="9" name="Picture 8" descr="Logo&#10;&#10;Description automatically generated">
            <a:extLst>
              <a:ext uri="{FF2B5EF4-FFF2-40B4-BE49-F238E27FC236}">
                <a16:creationId xmlns:a16="http://schemas.microsoft.com/office/drawing/2014/main" id="{28D04FEF-6120-D9DF-6018-2393FD137B8B}"/>
              </a:ext>
            </a:extLst>
          </p:cNvPr>
          <p:cNvPicPr>
            <a:picLocks noChangeAspect="1"/>
          </p:cNvPicPr>
          <p:nvPr userDrawn="1"/>
        </p:nvPicPr>
        <p:blipFill>
          <a:blip r:embed="rId3"/>
          <a:stretch>
            <a:fillRect/>
          </a:stretch>
        </p:blipFill>
        <p:spPr>
          <a:xfrm>
            <a:off x="10551045" y="364425"/>
            <a:ext cx="1208955" cy="979789"/>
          </a:xfrm>
          <a:prstGeom prst="rect">
            <a:avLst/>
          </a:prstGeom>
        </p:spPr>
      </p:pic>
    </p:spTree>
    <p:extLst>
      <p:ext uri="{BB962C8B-B14F-4D97-AF65-F5344CB8AC3E}">
        <p14:creationId xmlns:p14="http://schemas.microsoft.com/office/powerpoint/2010/main" val="49104552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ICON Grid Boxes 2UP Grey">
    <p:spTree>
      <p:nvGrpSpPr>
        <p:cNvPr id="1" name=""/>
        <p:cNvGrpSpPr/>
        <p:nvPr/>
      </p:nvGrpSpPr>
      <p:grpSpPr>
        <a:xfrm>
          <a:off x="0" y="0"/>
          <a:ext cx="0" cy="0"/>
          <a:chOff x="0" y="0"/>
          <a:chExt cx="0" cy="0"/>
        </a:xfrm>
      </p:grpSpPr>
      <p:sp>
        <p:nvSpPr>
          <p:cNvPr id="15" name="Rectangle 14">
            <a:extLst>
              <a:ext uri="{FF2B5EF4-FFF2-40B4-BE49-F238E27FC236}">
                <a16:creationId xmlns:a16="http://schemas.microsoft.com/office/drawing/2014/main" id="{E9B26CA0-4967-284E-42B6-5686F8C6B07B}"/>
              </a:ext>
            </a:extLst>
          </p:cNvPr>
          <p:cNvSpPr/>
          <p:nvPr userDrawn="1"/>
        </p:nvSpPr>
        <p:spPr>
          <a:xfrm>
            <a:off x="0" y="0"/>
            <a:ext cx="12206636" cy="6872615"/>
          </a:xfrm>
          <a:prstGeom prst="rect">
            <a:avLst/>
          </a:prstGeom>
          <a:solidFill>
            <a:srgbClr val="F6F8F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TextBox 8">
            <a:extLst>
              <a:ext uri="{FF2B5EF4-FFF2-40B4-BE49-F238E27FC236}">
                <a16:creationId xmlns:a16="http://schemas.microsoft.com/office/drawing/2014/main" id="{990784B1-AA1E-DC4B-BEB4-EC05249AFE00}"/>
              </a:ext>
            </a:extLst>
          </p:cNvPr>
          <p:cNvSpPr txBox="1"/>
          <p:nvPr userDrawn="1"/>
        </p:nvSpPr>
        <p:spPr>
          <a:xfrm>
            <a:off x="4700954" y="4232031"/>
            <a:ext cx="0" cy="0"/>
          </a:xfrm>
          <a:prstGeom prst="rect">
            <a:avLst/>
          </a:prstGeom>
          <a:noFill/>
        </p:spPr>
        <p:txBody>
          <a:bodyPr wrap="none" lIns="0" tIns="0" rIns="0" bIns="0" rtlCol="0">
            <a:noAutofit/>
          </a:bodyPr>
          <a:lstStyle/>
          <a:p>
            <a:endParaRPr lang="en-GB" sz="1200" b="1">
              <a:solidFill>
                <a:schemeClr val="accent1"/>
              </a:solidFill>
            </a:endParaRPr>
          </a:p>
        </p:txBody>
      </p:sp>
      <p:sp>
        <p:nvSpPr>
          <p:cNvPr id="10" name="Rectangle 9">
            <a:extLst>
              <a:ext uri="{FF2B5EF4-FFF2-40B4-BE49-F238E27FC236}">
                <a16:creationId xmlns:a16="http://schemas.microsoft.com/office/drawing/2014/main" id="{E42CCDA4-D437-6B48-8BBD-CAC30F281160}"/>
              </a:ext>
            </a:extLst>
          </p:cNvPr>
          <p:cNvSpPr/>
          <p:nvPr userDrawn="1"/>
        </p:nvSpPr>
        <p:spPr>
          <a:xfrm>
            <a:off x="11444644" y="6404977"/>
            <a:ext cx="372218" cy="276999"/>
          </a:xfrm>
          <a:prstGeom prst="rect">
            <a:avLst/>
          </a:prstGeom>
        </p:spPr>
        <p:txBody>
          <a:bodyPr wrap="none">
            <a:spAutoFit/>
          </a:bodyPr>
          <a:lstStyle/>
          <a:p>
            <a:pPr algn="r"/>
            <a:fld id="{BA3B713D-1FBB-0E4F-91D0-D2B735266E79}" type="slidenum">
              <a:rPr lang="en-GB" sz="1200" smtClean="0">
                <a:solidFill>
                  <a:schemeClr val="accent6"/>
                </a:solidFill>
              </a:rPr>
              <a:pPr algn="r"/>
              <a:t>‹#›</a:t>
            </a:fld>
            <a:endParaRPr lang="en-GB" sz="1200">
              <a:solidFill>
                <a:schemeClr val="accent6"/>
              </a:solidFill>
            </a:endParaRPr>
          </a:p>
        </p:txBody>
      </p:sp>
      <p:sp>
        <p:nvSpPr>
          <p:cNvPr id="19" name="Text Placeholder 7">
            <a:extLst>
              <a:ext uri="{FF2B5EF4-FFF2-40B4-BE49-F238E27FC236}">
                <a16:creationId xmlns:a16="http://schemas.microsoft.com/office/drawing/2014/main" id="{7F90A04B-AAE8-A248-ADF6-A73BF8ECD7AE}"/>
              </a:ext>
            </a:extLst>
          </p:cNvPr>
          <p:cNvSpPr>
            <a:spLocks noGrp="1"/>
          </p:cNvSpPr>
          <p:nvPr>
            <p:ph type="body" sz="quarter" idx="14"/>
          </p:nvPr>
        </p:nvSpPr>
        <p:spPr>
          <a:xfrm>
            <a:off x="427151" y="2412755"/>
            <a:ext cx="3564000" cy="3311999"/>
          </a:xfrm>
          <a:prstGeom prst="rect">
            <a:avLst/>
          </a:prstGeom>
          <a:solidFill>
            <a:srgbClr val="F2F2F2"/>
          </a:solidFill>
        </p:spPr>
        <p:txBody>
          <a:bodyPr lIns="216000" tIns="216000" rIns="216000" bIns="216000">
            <a:noAutofit/>
          </a:bodyPr>
          <a:lstStyle>
            <a:lvl1pPr marL="0" indent="0">
              <a:lnSpc>
                <a:spcPts val="2200"/>
              </a:lnSpc>
              <a:spcBef>
                <a:spcPts val="0"/>
              </a:spcBef>
              <a:spcAft>
                <a:spcPts val="900"/>
              </a:spcAft>
              <a:buClr>
                <a:schemeClr val="tx1"/>
              </a:buClr>
              <a:buNone/>
              <a:defRPr sz="1800">
                <a:solidFill>
                  <a:schemeClr val="accent6"/>
                </a:solidFill>
              </a:defRPr>
            </a:lvl1pPr>
            <a:lvl2pPr marL="357188" indent="0">
              <a:buClr>
                <a:schemeClr val="tx1"/>
              </a:buClr>
              <a:buNone/>
              <a:defRPr sz="1800">
                <a:solidFill>
                  <a:schemeClr val="tx1"/>
                </a:solidFill>
              </a:defRPr>
            </a:lvl2pPr>
            <a:lvl3pPr marL="714375" indent="0">
              <a:buClr>
                <a:schemeClr val="tx1"/>
              </a:buClr>
              <a:buNone/>
              <a:defRPr sz="1800">
                <a:solidFill>
                  <a:schemeClr val="tx1"/>
                </a:solidFill>
              </a:defRPr>
            </a:lvl3pPr>
            <a:lvl4pPr marL="1081087" indent="0">
              <a:buClr>
                <a:schemeClr val="tx1"/>
              </a:buClr>
              <a:buNone/>
              <a:defRPr sz="1800">
                <a:solidFill>
                  <a:schemeClr val="tx1"/>
                </a:solidFill>
              </a:defRPr>
            </a:lvl4pPr>
            <a:lvl5pPr marL="1438275" indent="0">
              <a:buClr>
                <a:schemeClr val="tx1"/>
              </a:buClr>
              <a:buNone/>
              <a:defRPr sz="1800">
                <a:solidFill>
                  <a:schemeClr val="tx1"/>
                </a:solidFill>
              </a:defRPr>
            </a:lvl5pPr>
          </a:lstStyle>
          <a:p>
            <a:pPr lvl="0"/>
            <a:r>
              <a:rPr lang="en-GB"/>
              <a:t>Click to edit Master text styles</a:t>
            </a:r>
          </a:p>
        </p:txBody>
      </p:sp>
      <p:sp>
        <p:nvSpPr>
          <p:cNvPr id="20" name="Rectangle: Top Corners Rounded 19">
            <a:extLst>
              <a:ext uri="{FF2B5EF4-FFF2-40B4-BE49-F238E27FC236}">
                <a16:creationId xmlns:a16="http://schemas.microsoft.com/office/drawing/2014/main" id="{08FEBAA5-9C5F-2648-899B-9991822EBFF6}"/>
              </a:ext>
            </a:extLst>
          </p:cNvPr>
          <p:cNvSpPr/>
          <p:nvPr userDrawn="1"/>
        </p:nvSpPr>
        <p:spPr>
          <a:xfrm>
            <a:off x="427151" y="1234973"/>
            <a:ext cx="3564000" cy="1008000"/>
          </a:xfrm>
          <a:prstGeom prst="round2SameRect">
            <a:avLst/>
          </a:prstGeom>
          <a:solidFill>
            <a:srgbClr val="E4EBE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 name="Text Placeholder 7">
            <a:extLst>
              <a:ext uri="{FF2B5EF4-FFF2-40B4-BE49-F238E27FC236}">
                <a16:creationId xmlns:a16="http://schemas.microsoft.com/office/drawing/2014/main" id="{242484D6-4364-A442-9ABC-5042556E6205}"/>
              </a:ext>
            </a:extLst>
          </p:cNvPr>
          <p:cNvSpPr>
            <a:spLocks noGrp="1"/>
          </p:cNvSpPr>
          <p:nvPr>
            <p:ph type="body" sz="quarter" idx="15"/>
          </p:nvPr>
        </p:nvSpPr>
        <p:spPr>
          <a:xfrm>
            <a:off x="4319529" y="2412755"/>
            <a:ext cx="3564000" cy="3311999"/>
          </a:xfrm>
          <a:prstGeom prst="rect">
            <a:avLst/>
          </a:prstGeom>
          <a:solidFill>
            <a:srgbClr val="F2F2F2"/>
          </a:solidFill>
        </p:spPr>
        <p:txBody>
          <a:bodyPr lIns="216000" tIns="216000" rIns="216000" bIns="216000">
            <a:noAutofit/>
          </a:bodyPr>
          <a:lstStyle>
            <a:lvl1pPr marL="0" indent="0">
              <a:lnSpc>
                <a:spcPts val="2200"/>
              </a:lnSpc>
              <a:spcBef>
                <a:spcPts val="0"/>
              </a:spcBef>
              <a:spcAft>
                <a:spcPts val="900"/>
              </a:spcAft>
              <a:buClr>
                <a:schemeClr val="tx1"/>
              </a:buClr>
              <a:buNone/>
              <a:defRPr sz="1800">
                <a:solidFill>
                  <a:schemeClr val="accent6"/>
                </a:solidFill>
              </a:defRPr>
            </a:lvl1pPr>
            <a:lvl2pPr marL="357188" indent="0">
              <a:buClr>
                <a:schemeClr val="tx1"/>
              </a:buClr>
              <a:buNone/>
              <a:defRPr sz="1800">
                <a:solidFill>
                  <a:schemeClr val="tx1"/>
                </a:solidFill>
              </a:defRPr>
            </a:lvl2pPr>
            <a:lvl3pPr marL="714375" indent="0">
              <a:buClr>
                <a:schemeClr val="tx1"/>
              </a:buClr>
              <a:buNone/>
              <a:defRPr sz="1800">
                <a:solidFill>
                  <a:schemeClr val="tx1"/>
                </a:solidFill>
              </a:defRPr>
            </a:lvl3pPr>
            <a:lvl4pPr marL="1081087" indent="0">
              <a:buClr>
                <a:schemeClr val="tx1"/>
              </a:buClr>
              <a:buNone/>
              <a:defRPr sz="1800">
                <a:solidFill>
                  <a:schemeClr val="tx1"/>
                </a:solidFill>
              </a:defRPr>
            </a:lvl4pPr>
            <a:lvl5pPr marL="1438275" indent="0">
              <a:buClr>
                <a:schemeClr val="tx1"/>
              </a:buClr>
              <a:buNone/>
              <a:defRPr sz="1800">
                <a:solidFill>
                  <a:schemeClr val="tx1"/>
                </a:solidFill>
              </a:defRPr>
            </a:lvl5pPr>
          </a:lstStyle>
          <a:p>
            <a:pPr lvl="0"/>
            <a:r>
              <a:rPr lang="en-GB"/>
              <a:t>Click to edit Master text styles</a:t>
            </a:r>
          </a:p>
        </p:txBody>
      </p:sp>
      <p:sp>
        <p:nvSpPr>
          <p:cNvPr id="22" name="Rectangle: Top Corners Rounded 21">
            <a:extLst>
              <a:ext uri="{FF2B5EF4-FFF2-40B4-BE49-F238E27FC236}">
                <a16:creationId xmlns:a16="http://schemas.microsoft.com/office/drawing/2014/main" id="{9E7ED11E-4751-6140-AC11-8C5B88B96EE4}"/>
              </a:ext>
            </a:extLst>
          </p:cNvPr>
          <p:cNvSpPr/>
          <p:nvPr userDrawn="1"/>
        </p:nvSpPr>
        <p:spPr>
          <a:xfrm>
            <a:off x="4319529" y="1266241"/>
            <a:ext cx="3564000" cy="1008000"/>
          </a:xfrm>
          <a:prstGeom prst="round2SameRect">
            <a:avLst/>
          </a:prstGeom>
          <a:solidFill>
            <a:srgbClr val="E4EBE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4" name="TextBox 23">
            <a:extLst>
              <a:ext uri="{FF2B5EF4-FFF2-40B4-BE49-F238E27FC236}">
                <a16:creationId xmlns:a16="http://schemas.microsoft.com/office/drawing/2014/main" id="{7D87C9DF-7113-134C-B859-0141E7D1B2DB}"/>
              </a:ext>
            </a:extLst>
          </p:cNvPr>
          <p:cNvSpPr txBox="1"/>
          <p:nvPr userDrawn="1"/>
        </p:nvSpPr>
        <p:spPr>
          <a:xfrm>
            <a:off x="4700954" y="6530388"/>
            <a:ext cx="0" cy="0"/>
          </a:xfrm>
          <a:prstGeom prst="rect">
            <a:avLst/>
          </a:prstGeom>
          <a:noFill/>
        </p:spPr>
        <p:txBody>
          <a:bodyPr wrap="none" lIns="0" tIns="0" rIns="0" bIns="0" rtlCol="0">
            <a:noAutofit/>
          </a:bodyPr>
          <a:lstStyle/>
          <a:p>
            <a:endParaRPr lang="en-GB" sz="1200" b="1">
              <a:solidFill>
                <a:schemeClr val="accent1"/>
              </a:solidFill>
            </a:endParaRPr>
          </a:p>
        </p:txBody>
      </p:sp>
      <p:sp>
        <p:nvSpPr>
          <p:cNvPr id="11" name="Title 1">
            <a:extLst>
              <a:ext uri="{FF2B5EF4-FFF2-40B4-BE49-F238E27FC236}">
                <a16:creationId xmlns:a16="http://schemas.microsoft.com/office/drawing/2014/main" id="{C5DD270E-858A-0745-A4F5-3FE5B49194FA}"/>
              </a:ext>
            </a:extLst>
          </p:cNvPr>
          <p:cNvSpPr>
            <a:spLocks noGrp="1"/>
          </p:cNvSpPr>
          <p:nvPr>
            <p:ph type="title" hasCustomPrompt="1"/>
          </p:nvPr>
        </p:nvSpPr>
        <p:spPr>
          <a:xfrm>
            <a:off x="432000" y="432000"/>
            <a:ext cx="11404154" cy="695727"/>
          </a:xfrm>
          <a:prstGeom prst="rect">
            <a:avLst/>
          </a:prstGeom>
        </p:spPr>
        <p:txBody>
          <a:bodyPr lIns="0" tIns="0" rIns="0" bIns="0">
            <a:normAutofit/>
          </a:bodyPr>
          <a:lstStyle>
            <a:lvl1pPr>
              <a:defRPr sz="3600" b="1">
                <a:solidFill>
                  <a:schemeClr val="tx1"/>
                </a:solidFill>
              </a:defRPr>
            </a:lvl1pPr>
          </a:lstStyle>
          <a:p>
            <a:r>
              <a:rPr lang="en-GB"/>
              <a:t>Heading</a:t>
            </a:r>
          </a:p>
        </p:txBody>
      </p:sp>
      <p:pic>
        <p:nvPicPr>
          <p:cNvPr id="3" name="Picture 2">
            <a:extLst>
              <a:ext uri="{FF2B5EF4-FFF2-40B4-BE49-F238E27FC236}">
                <a16:creationId xmlns:a16="http://schemas.microsoft.com/office/drawing/2014/main" id="{6FD787DC-00EF-B13A-FE97-CE51273E8674}"/>
              </a:ext>
            </a:extLst>
          </p:cNvPr>
          <p:cNvPicPr>
            <a:picLocks noChangeAspect="1"/>
          </p:cNvPicPr>
          <p:nvPr userDrawn="1"/>
        </p:nvPicPr>
        <p:blipFill>
          <a:blip r:embed="rId2"/>
          <a:stretch>
            <a:fillRect/>
          </a:stretch>
        </p:blipFill>
        <p:spPr>
          <a:xfrm rot="10800000">
            <a:off x="9220370" y="244040"/>
            <a:ext cx="3064672" cy="187960"/>
          </a:xfrm>
          <a:prstGeom prst="rect">
            <a:avLst/>
          </a:prstGeom>
        </p:spPr>
      </p:pic>
      <p:sp>
        <p:nvSpPr>
          <p:cNvPr id="2" name="Text Placeholder 7">
            <a:extLst>
              <a:ext uri="{FF2B5EF4-FFF2-40B4-BE49-F238E27FC236}">
                <a16:creationId xmlns:a16="http://schemas.microsoft.com/office/drawing/2014/main" id="{731FA1E8-BEDB-A3E2-5B48-FDCF7CB46F16}"/>
              </a:ext>
            </a:extLst>
          </p:cNvPr>
          <p:cNvSpPr>
            <a:spLocks noGrp="1"/>
          </p:cNvSpPr>
          <p:nvPr>
            <p:ph type="body" sz="quarter" idx="16"/>
          </p:nvPr>
        </p:nvSpPr>
        <p:spPr>
          <a:xfrm>
            <a:off x="8211907" y="2412755"/>
            <a:ext cx="3564000" cy="3311999"/>
          </a:xfrm>
          <a:prstGeom prst="rect">
            <a:avLst/>
          </a:prstGeom>
          <a:solidFill>
            <a:srgbClr val="F2F2F2"/>
          </a:solidFill>
        </p:spPr>
        <p:txBody>
          <a:bodyPr lIns="216000" tIns="216000" rIns="216000" bIns="216000">
            <a:noAutofit/>
          </a:bodyPr>
          <a:lstStyle>
            <a:lvl1pPr marL="0" indent="0">
              <a:lnSpc>
                <a:spcPts val="2200"/>
              </a:lnSpc>
              <a:spcBef>
                <a:spcPts val="0"/>
              </a:spcBef>
              <a:spcAft>
                <a:spcPts val="900"/>
              </a:spcAft>
              <a:buClr>
                <a:schemeClr val="tx1"/>
              </a:buClr>
              <a:buNone/>
              <a:defRPr sz="1800">
                <a:solidFill>
                  <a:schemeClr val="accent6"/>
                </a:solidFill>
              </a:defRPr>
            </a:lvl1pPr>
            <a:lvl2pPr marL="357188" indent="0">
              <a:buClr>
                <a:schemeClr val="tx1"/>
              </a:buClr>
              <a:buNone/>
              <a:defRPr sz="1800">
                <a:solidFill>
                  <a:schemeClr val="tx1"/>
                </a:solidFill>
              </a:defRPr>
            </a:lvl2pPr>
            <a:lvl3pPr marL="714375" indent="0">
              <a:buClr>
                <a:schemeClr val="tx1"/>
              </a:buClr>
              <a:buNone/>
              <a:defRPr sz="1800">
                <a:solidFill>
                  <a:schemeClr val="tx1"/>
                </a:solidFill>
              </a:defRPr>
            </a:lvl3pPr>
            <a:lvl4pPr marL="1081087" indent="0">
              <a:buClr>
                <a:schemeClr val="tx1"/>
              </a:buClr>
              <a:buNone/>
              <a:defRPr sz="1800">
                <a:solidFill>
                  <a:schemeClr val="tx1"/>
                </a:solidFill>
              </a:defRPr>
            </a:lvl4pPr>
            <a:lvl5pPr marL="1438275" indent="0">
              <a:buClr>
                <a:schemeClr val="tx1"/>
              </a:buClr>
              <a:buNone/>
              <a:defRPr sz="1800">
                <a:solidFill>
                  <a:schemeClr val="tx1"/>
                </a:solidFill>
              </a:defRPr>
            </a:lvl5pPr>
          </a:lstStyle>
          <a:p>
            <a:pPr lvl="0"/>
            <a:r>
              <a:rPr lang="en-GB"/>
              <a:t>Click to edit Master text styles</a:t>
            </a:r>
          </a:p>
        </p:txBody>
      </p:sp>
      <p:sp>
        <p:nvSpPr>
          <p:cNvPr id="4" name="Rectangle: Top Corners Rounded 3">
            <a:extLst>
              <a:ext uri="{FF2B5EF4-FFF2-40B4-BE49-F238E27FC236}">
                <a16:creationId xmlns:a16="http://schemas.microsoft.com/office/drawing/2014/main" id="{9D8C8B58-3F52-29D3-AF9E-5824885DC10A}"/>
              </a:ext>
            </a:extLst>
          </p:cNvPr>
          <p:cNvSpPr/>
          <p:nvPr userDrawn="1"/>
        </p:nvSpPr>
        <p:spPr>
          <a:xfrm>
            <a:off x="8211907" y="1266241"/>
            <a:ext cx="3564000" cy="1008000"/>
          </a:xfrm>
          <a:prstGeom prst="round2SameRect">
            <a:avLst/>
          </a:prstGeom>
          <a:solidFill>
            <a:srgbClr val="E4EBE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230280327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userDrawn="1">
  <p:cSld name="1_Title, subhead, two columns">
    <p:bg>
      <p:bgPr>
        <a:solidFill>
          <a:srgbClr val="F6F8F8"/>
        </a:solidFill>
        <a:effectLst/>
      </p:bgPr>
    </p:bg>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EBB79D01-2A70-DAF1-6A65-BC0424C2FEEC}"/>
              </a:ext>
              <a:ext uri="{C183D7F6-B498-43B3-948B-1728B52AA6E4}">
                <adec:decorative xmlns:adec="http://schemas.microsoft.com/office/drawing/2017/decorative" val="1"/>
              </a:ext>
            </a:extLst>
          </p:cNvPr>
          <p:cNvPicPr>
            <a:picLocks noChangeAspect="1"/>
          </p:cNvPicPr>
          <p:nvPr userDrawn="1"/>
        </p:nvPicPr>
        <p:blipFill>
          <a:blip r:embed="rId2"/>
          <a:stretch>
            <a:fillRect/>
          </a:stretch>
        </p:blipFill>
        <p:spPr>
          <a:xfrm rot="10800000">
            <a:off x="9220370" y="244040"/>
            <a:ext cx="3064672" cy="187960"/>
          </a:xfrm>
          <a:prstGeom prst="rect">
            <a:avLst/>
          </a:prstGeom>
        </p:spPr>
      </p:pic>
      <p:sp>
        <p:nvSpPr>
          <p:cNvPr id="7" name="Title 1">
            <a:extLst>
              <a:ext uri="{FF2B5EF4-FFF2-40B4-BE49-F238E27FC236}">
                <a16:creationId xmlns:a16="http://schemas.microsoft.com/office/drawing/2014/main" id="{47E4AB90-2CB6-0646-B56C-4B58E33EC909}"/>
              </a:ext>
            </a:extLst>
          </p:cNvPr>
          <p:cNvSpPr>
            <a:spLocks noGrp="1"/>
          </p:cNvSpPr>
          <p:nvPr>
            <p:ph type="title" hasCustomPrompt="1"/>
          </p:nvPr>
        </p:nvSpPr>
        <p:spPr>
          <a:xfrm>
            <a:off x="432000" y="432000"/>
            <a:ext cx="11404154" cy="865186"/>
          </a:xfrm>
          <a:prstGeom prst="rect">
            <a:avLst/>
          </a:prstGeom>
        </p:spPr>
        <p:txBody>
          <a:bodyPr lIns="0" tIns="0" rIns="0" bIns="0">
            <a:normAutofit/>
          </a:bodyPr>
          <a:lstStyle>
            <a:lvl1pPr>
              <a:defRPr sz="3600" b="1">
                <a:solidFill>
                  <a:schemeClr val="tx1"/>
                </a:solidFill>
              </a:defRPr>
            </a:lvl1pPr>
          </a:lstStyle>
          <a:p>
            <a:r>
              <a:rPr lang="en-GB"/>
              <a:t>Heading</a:t>
            </a:r>
          </a:p>
        </p:txBody>
      </p:sp>
      <p:sp>
        <p:nvSpPr>
          <p:cNvPr id="8" name="Text Placeholder 7">
            <a:extLst>
              <a:ext uri="{FF2B5EF4-FFF2-40B4-BE49-F238E27FC236}">
                <a16:creationId xmlns:a16="http://schemas.microsoft.com/office/drawing/2014/main" id="{47286FFC-BD82-6E40-BA0C-B1C0F7127A99}"/>
              </a:ext>
            </a:extLst>
          </p:cNvPr>
          <p:cNvSpPr>
            <a:spLocks noGrp="1"/>
          </p:cNvSpPr>
          <p:nvPr>
            <p:ph type="body" sz="quarter" idx="13" hasCustomPrompt="1"/>
          </p:nvPr>
        </p:nvSpPr>
        <p:spPr>
          <a:xfrm>
            <a:off x="432000" y="2087999"/>
            <a:ext cx="11050700" cy="462017"/>
          </a:xfrm>
          <a:prstGeom prst="rect">
            <a:avLst/>
          </a:prstGeom>
        </p:spPr>
        <p:txBody>
          <a:bodyPr lIns="0" tIns="0" rIns="0" bIns="0" numCol="2" anchor="t">
            <a:noAutofit/>
          </a:bodyPr>
          <a:lstStyle>
            <a:lvl1pPr marL="0" indent="0">
              <a:lnSpc>
                <a:spcPct val="100000"/>
              </a:lnSpc>
              <a:spcBef>
                <a:spcPts val="0"/>
              </a:spcBef>
              <a:spcAft>
                <a:spcPts val="0"/>
              </a:spcAft>
              <a:buClr>
                <a:schemeClr val="tx1"/>
              </a:buClr>
              <a:buNone/>
              <a:defRPr sz="2400" b="1">
                <a:solidFill>
                  <a:schemeClr val="accent6"/>
                </a:solidFill>
              </a:defRPr>
            </a:lvl1pPr>
            <a:lvl2pPr marL="357188" indent="0">
              <a:buClr>
                <a:schemeClr val="tx1"/>
              </a:buClr>
              <a:buNone/>
              <a:defRPr sz="1800">
                <a:solidFill>
                  <a:schemeClr val="tx1"/>
                </a:solidFill>
              </a:defRPr>
            </a:lvl2pPr>
            <a:lvl3pPr marL="714375" indent="0">
              <a:buClr>
                <a:schemeClr val="tx1"/>
              </a:buClr>
              <a:buNone/>
              <a:defRPr sz="1800">
                <a:solidFill>
                  <a:schemeClr val="tx1"/>
                </a:solidFill>
              </a:defRPr>
            </a:lvl3pPr>
            <a:lvl4pPr marL="1081087" indent="0">
              <a:buClr>
                <a:schemeClr val="tx1"/>
              </a:buClr>
              <a:buNone/>
              <a:defRPr sz="1800">
                <a:solidFill>
                  <a:schemeClr val="tx1"/>
                </a:solidFill>
              </a:defRPr>
            </a:lvl4pPr>
            <a:lvl5pPr marL="1438275" indent="0">
              <a:buClr>
                <a:schemeClr val="tx1"/>
              </a:buClr>
              <a:buNone/>
              <a:defRPr sz="1800">
                <a:solidFill>
                  <a:schemeClr val="tx1"/>
                </a:solidFill>
              </a:defRPr>
            </a:lvl5pPr>
          </a:lstStyle>
          <a:p>
            <a:pPr lvl="0"/>
            <a:r>
              <a:rPr lang="en-GB"/>
              <a:t>Subhead if needed</a:t>
            </a:r>
          </a:p>
        </p:txBody>
      </p:sp>
      <p:sp>
        <p:nvSpPr>
          <p:cNvPr id="3" name="Content Placeholder 2"/>
          <p:cNvSpPr>
            <a:spLocks noGrp="1"/>
          </p:cNvSpPr>
          <p:nvPr>
            <p:ph idx="1"/>
          </p:nvPr>
        </p:nvSpPr>
        <p:spPr>
          <a:xfrm>
            <a:off x="432000" y="2735992"/>
            <a:ext cx="11088000" cy="3456000"/>
          </a:xfrm>
          <a:prstGeom prst="rect">
            <a:avLst/>
          </a:prstGeom>
        </p:spPr>
        <p:txBody>
          <a:bodyPr lIns="0" tIns="0" rIns="0" bIns="0" numCol="2" spcCol="432000">
            <a:noAutofit/>
          </a:bodyPr>
          <a:lstStyle>
            <a:lvl1pPr marL="0" indent="0">
              <a:lnSpc>
                <a:spcPct val="100000"/>
              </a:lnSpc>
              <a:spcBef>
                <a:spcPts val="0"/>
              </a:spcBef>
              <a:spcAft>
                <a:spcPts val="600"/>
              </a:spcAft>
              <a:buClr>
                <a:schemeClr val="tx1"/>
              </a:buClr>
              <a:buNone/>
              <a:defRPr sz="2200" b="0">
                <a:solidFill>
                  <a:schemeClr val="tx1"/>
                </a:solidFill>
              </a:defRPr>
            </a:lvl1pPr>
            <a:lvl2pPr>
              <a:buClr>
                <a:schemeClr val="tx1"/>
              </a:buClr>
              <a:defRPr sz="2200">
                <a:solidFill>
                  <a:schemeClr val="tx1"/>
                </a:solidFill>
              </a:defRPr>
            </a:lvl2pPr>
            <a:lvl3pPr>
              <a:buClr>
                <a:schemeClr val="tx1"/>
              </a:buClr>
              <a:defRPr sz="2200">
                <a:solidFill>
                  <a:schemeClr val="tx1"/>
                </a:solidFill>
              </a:defRPr>
            </a:lvl3pPr>
            <a:lvl4pPr>
              <a:buClr>
                <a:schemeClr val="tx1"/>
              </a:buClr>
              <a:defRPr sz="2200">
                <a:solidFill>
                  <a:schemeClr val="tx1"/>
                </a:solidFill>
              </a:defRPr>
            </a:lvl4pPr>
            <a:lvl5pPr>
              <a:buClr>
                <a:schemeClr val="tx1"/>
              </a:buClr>
              <a:defRPr sz="2200">
                <a:solidFill>
                  <a:schemeClr val="tx1"/>
                </a:solidFill>
              </a:defRPr>
            </a:lvl5pPr>
          </a:lstStyle>
          <a:p>
            <a:pPr lvl="0"/>
            <a:r>
              <a:rPr lang="en-GB"/>
              <a:t>Click to edit Master text styles</a:t>
            </a:r>
          </a:p>
          <a:p>
            <a:pPr lvl="1"/>
            <a:r>
              <a:rPr lang="en-GB"/>
              <a:t>Second level</a:t>
            </a:r>
          </a:p>
        </p:txBody>
      </p:sp>
      <p:sp>
        <p:nvSpPr>
          <p:cNvPr id="10" name="Rectangle 9">
            <a:extLst>
              <a:ext uri="{FF2B5EF4-FFF2-40B4-BE49-F238E27FC236}">
                <a16:creationId xmlns:a16="http://schemas.microsoft.com/office/drawing/2014/main" id="{E42CCDA4-D437-6B48-8BBD-CAC30F281160}"/>
              </a:ext>
            </a:extLst>
          </p:cNvPr>
          <p:cNvSpPr/>
          <p:nvPr userDrawn="1"/>
        </p:nvSpPr>
        <p:spPr>
          <a:xfrm>
            <a:off x="11444644" y="6404977"/>
            <a:ext cx="372218" cy="276999"/>
          </a:xfrm>
          <a:prstGeom prst="rect">
            <a:avLst/>
          </a:prstGeom>
        </p:spPr>
        <p:txBody>
          <a:bodyPr wrap="none">
            <a:spAutoFit/>
          </a:bodyPr>
          <a:lstStyle/>
          <a:p>
            <a:pPr algn="r"/>
            <a:fld id="{BA3B713D-1FBB-0E4F-91D0-D2B735266E79}" type="slidenum">
              <a:rPr lang="en-GB" sz="1200" smtClean="0">
                <a:solidFill>
                  <a:schemeClr val="accent6"/>
                </a:solidFill>
              </a:rPr>
              <a:pPr algn="r"/>
              <a:t>‹#›</a:t>
            </a:fld>
            <a:endParaRPr lang="en-GB" sz="1200">
              <a:solidFill>
                <a:schemeClr val="accent6"/>
              </a:solidFill>
            </a:endParaRPr>
          </a:p>
        </p:txBody>
      </p:sp>
    </p:spTree>
    <p:extLst>
      <p:ext uri="{BB962C8B-B14F-4D97-AF65-F5344CB8AC3E}">
        <p14:creationId xmlns:p14="http://schemas.microsoft.com/office/powerpoint/2010/main" val="421592898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Heading, subhead, bullets one column">
    <p:bg>
      <p:bgPr>
        <a:solidFill>
          <a:srgbClr val="F6F8F8"/>
        </a:solid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432000" y="2771999"/>
            <a:ext cx="11088000" cy="3456000"/>
          </a:xfrm>
          <a:prstGeom prst="rect">
            <a:avLst/>
          </a:prstGeom>
        </p:spPr>
        <p:txBody>
          <a:bodyPr lIns="0" tIns="0" rIns="0" bIns="0">
            <a:normAutofit/>
          </a:bodyPr>
          <a:lstStyle>
            <a:lvl1pPr marL="0" indent="0">
              <a:lnSpc>
                <a:spcPct val="100000"/>
              </a:lnSpc>
              <a:spcBef>
                <a:spcPts val="0"/>
              </a:spcBef>
              <a:spcAft>
                <a:spcPts val="600"/>
              </a:spcAft>
              <a:buClr>
                <a:schemeClr val="tx1"/>
              </a:buClr>
              <a:buNone/>
              <a:defRPr sz="2200" b="0">
                <a:solidFill>
                  <a:schemeClr val="tx1"/>
                </a:solidFill>
              </a:defRPr>
            </a:lvl1pPr>
            <a:lvl2pPr>
              <a:buClr>
                <a:schemeClr val="tx1"/>
              </a:buClr>
              <a:defRPr sz="2200">
                <a:solidFill>
                  <a:schemeClr val="tx1"/>
                </a:solidFill>
              </a:defRPr>
            </a:lvl2pPr>
            <a:lvl3pPr>
              <a:buClr>
                <a:schemeClr val="tx1"/>
              </a:buClr>
              <a:defRPr sz="2200">
                <a:solidFill>
                  <a:schemeClr val="tx1"/>
                </a:solidFill>
              </a:defRPr>
            </a:lvl3pPr>
            <a:lvl4pPr>
              <a:buClr>
                <a:schemeClr val="tx1"/>
              </a:buClr>
              <a:defRPr sz="2200">
                <a:solidFill>
                  <a:schemeClr val="tx1"/>
                </a:solidFill>
              </a:defRPr>
            </a:lvl4pPr>
            <a:lvl5pPr>
              <a:buClr>
                <a:schemeClr val="tx1"/>
              </a:buClr>
              <a:defRPr sz="2200">
                <a:solidFill>
                  <a:schemeClr val="tx1"/>
                </a:solidFill>
              </a:defRPr>
            </a:lvl5pPr>
          </a:lstStyle>
          <a:p>
            <a:pPr lvl="0"/>
            <a:r>
              <a:rPr lang="en-GB"/>
              <a:t>Click to edit Master text styles</a:t>
            </a:r>
          </a:p>
          <a:p>
            <a:pPr lvl="1"/>
            <a:r>
              <a:rPr lang="en-GB"/>
              <a:t>Second level</a:t>
            </a:r>
          </a:p>
        </p:txBody>
      </p:sp>
      <p:sp>
        <p:nvSpPr>
          <p:cNvPr id="8" name="Text Placeholder 7">
            <a:extLst>
              <a:ext uri="{FF2B5EF4-FFF2-40B4-BE49-F238E27FC236}">
                <a16:creationId xmlns:a16="http://schemas.microsoft.com/office/drawing/2014/main" id="{47286FFC-BD82-6E40-BA0C-B1C0F7127A99}"/>
              </a:ext>
            </a:extLst>
          </p:cNvPr>
          <p:cNvSpPr>
            <a:spLocks noGrp="1"/>
          </p:cNvSpPr>
          <p:nvPr>
            <p:ph type="body" sz="quarter" idx="13" hasCustomPrompt="1"/>
          </p:nvPr>
        </p:nvSpPr>
        <p:spPr>
          <a:xfrm>
            <a:off x="432001" y="2088000"/>
            <a:ext cx="11012644" cy="577927"/>
          </a:xfrm>
          <a:prstGeom prst="rect">
            <a:avLst/>
          </a:prstGeom>
        </p:spPr>
        <p:txBody>
          <a:bodyPr lIns="0" tIns="0" rIns="0" bIns="0">
            <a:noAutofit/>
          </a:bodyPr>
          <a:lstStyle>
            <a:lvl1pPr marL="0" indent="0">
              <a:lnSpc>
                <a:spcPts val="2200"/>
              </a:lnSpc>
              <a:spcBef>
                <a:spcPts val="0"/>
              </a:spcBef>
              <a:spcAft>
                <a:spcPts val="900"/>
              </a:spcAft>
              <a:buClr>
                <a:schemeClr val="tx1"/>
              </a:buClr>
              <a:buNone/>
              <a:defRPr sz="2400" b="1">
                <a:solidFill>
                  <a:schemeClr val="accent6"/>
                </a:solidFill>
              </a:defRPr>
            </a:lvl1pPr>
            <a:lvl2pPr marL="357188" indent="0">
              <a:buClr>
                <a:schemeClr val="tx1"/>
              </a:buClr>
              <a:buNone/>
              <a:defRPr sz="1800">
                <a:solidFill>
                  <a:schemeClr val="tx1"/>
                </a:solidFill>
              </a:defRPr>
            </a:lvl2pPr>
            <a:lvl3pPr marL="714375" indent="0">
              <a:buClr>
                <a:schemeClr val="tx1"/>
              </a:buClr>
              <a:buNone/>
              <a:defRPr sz="1800">
                <a:solidFill>
                  <a:schemeClr val="tx1"/>
                </a:solidFill>
              </a:defRPr>
            </a:lvl3pPr>
            <a:lvl4pPr marL="1081087" indent="0">
              <a:buClr>
                <a:schemeClr val="tx1"/>
              </a:buClr>
              <a:buNone/>
              <a:defRPr sz="1800">
                <a:solidFill>
                  <a:schemeClr val="tx1"/>
                </a:solidFill>
              </a:defRPr>
            </a:lvl4pPr>
            <a:lvl5pPr marL="1438275" indent="0">
              <a:buClr>
                <a:schemeClr val="tx1"/>
              </a:buClr>
              <a:buNone/>
              <a:defRPr sz="1800">
                <a:solidFill>
                  <a:schemeClr val="tx1"/>
                </a:solidFill>
              </a:defRPr>
            </a:lvl5pPr>
          </a:lstStyle>
          <a:p>
            <a:pPr lvl="0"/>
            <a:r>
              <a:rPr lang="en-GB"/>
              <a:t>Subhead</a:t>
            </a:r>
          </a:p>
        </p:txBody>
      </p:sp>
      <p:sp>
        <p:nvSpPr>
          <p:cNvPr id="9" name="TextBox 8">
            <a:extLst>
              <a:ext uri="{FF2B5EF4-FFF2-40B4-BE49-F238E27FC236}">
                <a16:creationId xmlns:a16="http://schemas.microsoft.com/office/drawing/2014/main" id="{990784B1-AA1E-DC4B-BEB4-EC05249AFE00}"/>
              </a:ext>
            </a:extLst>
          </p:cNvPr>
          <p:cNvSpPr txBox="1"/>
          <p:nvPr userDrawn="1"/>
        </p:nvSpPr>
        <p:spPr>
          <a:xfrm>
            <a:off x="4700954" y="4232031"/>
            <a:ext cx="0" cy="0"/>
          </a:xfrm>
          <a:prstGeom prst="rect">
            <a:avLst/>
          </a:prstGeom>
          <a:noFill/>
        </p:spPr>
        <p:txBody>
          <a:bodyPr wrap="none" lIns="0" tIns="0" rIns="0" bIns="0" rtlCol="0">
            <a:noAutofit/>
          </a:bodyPr>
          <a:lstStyle/>
          <a:p>
            <a:endParaRPr lang="en-GB" sz="1200" b="1">
              <a:solidFill>
                <a:schemeClr val="accent1"/>
              </a:solidFill>
            </a:endParaRPr>
          </a:p>
        </p:txBody>
      </p:sp>
      <p:sp>
        <p:nvSpPr>
          <p:cNvPr id="10" name="Rectangle 9">
            <a:extLst>
              <a:ext uri="{FF2B5EF4-FFF2-40B4-BE49-F238E27FC236}">
                <a16:creationId xmlns:a16="http://schemas.microsoft.com/office/drawing/2014/main" id="{E42CCDA4-D437-6B48-8BBD-CAC30F281160}"/>
              </a:ext>
            </a:extLst>
          </p:cNvPr>
          <p:cNvSpPr/>
          <p:nvPr userDrawn="1"/>
        </p:nvSpPr>
        <p:spPr>
          <a:xfrm>
            <a:off x="11444644" y="6404977"/>
            <a:ext cx="372218" cy="276999"/>
          </a:xfrm>
          <a:prstGeom prst="rect">
            <a:avLst/>
          </a:prstGeom>
        </p:spPr>
        <p:txBody>
          <a:bodyPr wrap="none">
            <a:spAutoFit/>
          </a:bodyPr>
          <a:lstStyle/>
          <a:p>
            <a:pPr algn="r"/>
            <a:fld id="{BA3B713D-1FBB-0E4F-91D0-D2B735266E79}" type="slidenum">
              <a:rPr lang="en-GB" sz="1200" smtClean="0">
                <a:solidFill>
                  <a:schemeClr val="accent6"/>
                </a:solidFill>
              </a:rPr>
              <a:pPr algn="r"/>
              <a:t>‹#›</a:t>
            </a:fld>
            <a:endParaRPr lang="en-GB" sz="1200">
              <a:solidFill>
                <a:schemeClr val="accent6"/>
              </a:solidFill>
            </a:endParaRPr>
          </a:p>
        </p:txBody>
      </p:sp>
      <p:sp>
        <p:nvSpPr>
          <p:cNvPr id="7" name="Title 1">
            <a:extLst>
              <a:ext uri="{FF2B5EF4-FFF2-40B4-BE49-F238E27FC236}">
                <a16:creationId xmlns:a16="http://schemas.microsoft.com/office/drawing/2014/main" id="{4F771D90-A686-C949-8872-F69893BCF8E4}"/>
              </a:ext>
            </a:extLst>
          </p:cNvPr>
          <p:cNvSpPr>
            <a:spLocks noGrp="1"/>
          </p:cNvSpPr>
          <p:nvPr>
            <p:ph type="title" hasCustomPrompt="1"/>
          </p:nvPr>
        </p:nvSpPr>
        <p:spPr>
          <a:xfrm>
            <a:off x="432000" y="432000"/>
            <a:ext cx="11404154" cy="865186"/>
          </a:xfrm>
          <a:prstGeom prst="rect">
            <a:avLst/>
          </a:prstGeom>
        </p:spPr>
        <p:txBody>
          <a:bodyPr lIns="0" tIns="0" rIns="0" bIns="0">
            <a:normAutofit/>
          </a:bodyPr>
          <a:lstStyle>
            <a:lvl1pPr>
              <a:defRPr sz="3600" b="1">
                <a:solidFill>
                  <a:schemeClr val="tx1"/>
                </a:solidFill>
              </a:defRPr>
            </a:lvl1pPr>
          </a:lstStyle>
          <a:p>
            <a:r>
              <a:rPr lang="en-GB"/>
              <a:t>Heading</a:t>
            </a:r>
          </a:p>
        </p:txBody>
      </p:sp>
      <p:pic>
        <p:nvPicPr>
          <p:cNvPr id="15" name="Picture 14">
            <a:extLst>
              <a:ext uri="{FF2B5EF4-FFF2-40B4-BE49-F238E27FC236}">
                <a16:creationId xmlns:a16="http://schemas.microsoft.com/office/drawing/2014/main" id="{64955267-CD3E-4484-1B20-32E90EB4EDCE}"/>
              </a:ext>
              <a:ext uri="{C183D7F6-B498-43B3-948B-1728B52AA6E4}">
                <adec:decorative xmlns:adec="http://schemas.microsoft.com/office/drawing/2017/decorative" val="1"/>
              </a:ext>
            </a:extLst>
          </p:cNvPr>
          <p:cNvPicPr>
            <a:picLocks noChangeAspect="1"/>
          </p:cNvPicPr>
          <p:nvPr userDrawn="1"/>
        </p:nvPicPr>
        <p:blipFill>
          <a:blip r:embed="rId2"/>
          <a:stretch>
            <a:fillRect/>
          </a:stretch>
        </p:blipFill>
        <p:spPr>
          <a:xfrm rot="10800000">
            <a:off x="9220370" y="244040"/>
            <a:ext cx="3064672" cy="187960"/>
          </a:xfrm>
          <a:prstGeom prst="rect">
            <a:avLst/>
          </a:prstGeom>
        </p:spPr>
      </p:pic>
    </p:spTree>
    <p:extLst>
      <p:ext uri="{BB962C8B-B14F-4D97-AF65-F5344CB8AC3E}">
        <p14:creationId xmlns:p14="http://schemas.microsoft.com/office/powerpoint/2010/main" val="163574640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userDrawn="1">
  <p:cSld name="2_Title, subhead, two columns">
    <p:spTree>
      <p:nvGrpSpPr>
        <p:cNvPr id="1" name=""/>
        <p:cNvGrpSpPr/>
        <p:nvPr/>
      </p:nvGrpSpPr>
      <p:grpSpPr>
        <a:xfrm>
          <a:off x="0" y="0"/>
          <a:ext cx="0" cy="0"/>
          <a:chOff x="0" y="0"/>
          <a:chExt cx="0" cy="0"/>
        </a:xfrm>
      </p:grpSpPr>
      <p:sp>
        <p:nvSpPr>
          <p:cNvPr id="3" name="Content Placeholder 2"/>
          <p:cNvSpPr>
            <a:spLocks noGrp="1"/>
          </p:cNvSpPr>
          <p:nvPr>
            <p:ph idx="1" hasCustomPrompt="1"/>
          </p:nvPr>
        </p:nvSpPr>
        <p:spPr>
          <a:xfrm>
            <a:off x="432000" y="1476375"/>
            <a:ext cx="11088000" cy="4715617"/>
          </a:xfrm>
          <a:prstGeom prst="rect">
            <a:avLst/>
          </a:prstGeom>
        </p:spPr>
        <p:txBody>
          <a:bodyPr lIns="0" tIns="0" rIns="0" bIns="0" numCol="1" spcCol="432000">
            <a:noAutofit/>
          </a:bodyPr>
          <a:lstStyle>
            <a:lvl1pPr marL="360000" indent="-180000">
              <a:lnSpc>
                <a:spcPct val="100000"/>
              </a:lnSpc>
              <a:spcBef>
                <a:spcPts val="0"/>
              </a:spcBef>
              <a:spcAft>
                <a:spcPts val="0"/>
              </a:spcAft>
              <a:buClr>
                <a:schemeClr val="tx1"/>
              </a:buClr>
              <a:buFont typeface="Arial" panose="020B0604020202020204" pitchFamily="34" charset="0"/>
              <a:buChar char="•"/>
              <a:defRPr sz="1400" b="0">
                <a:solidFill>
                  <a:schemeClr val="tx1"/>
                </a:solidFill>
              </a:defRPr>
            </a:lvl1pPr>
            <a:lvl2pPr marL="180000" indent="180000">
              <a:lnSpc>
                <a:spcPct val="100000"/>
              </a:lnSpc>
              <a:spcBef>
                <a:spcPts val="0"/>
              </a:spcBef>
              <a:spcAft>
                <a:spcPts val="0"/>
              </a:spcAft>
              <a:buClr>
                <a:schemeClr val="tx1"/>
              </a:buClr>
              <a:buFont typeface="Arial" panose="020B0604020202020204" pitchFamily="34" charset="0"/>
              <a:buChar char="•"/>
              <a:defRPr sz="1400">
                <a:solidFill>
                  <a:schemeClr val="tx1"/>
                </a:solidFill>
              </a:defRPr>
            </a:lvl2pPr>
            <a:lvl3pPr marL="720000" indent="-180000">
              <a:lnSpc>
                <a:spcPct val="100000"/>
              </a:lnSpc>
              <a:spcBef>
                <a:spcPts val="0"/>
              </a:spcBef>
              <a:buClr>
                <a:schemeClr val="tx1"/>
              </a:buClr>
              <a:defRPr sz="1400">
                <a:solidFill>
                  <a:schemeClr val="tx1"/>
                </a:solidFill>
              </a:defRPr>
            </a:lvl3pPr>
            <a:lvl4pPr marL="1080000" indent="-180000">
              <a:lnSpc>
                <a:spcPct val="100000"/>
              </a:lnSpc>
              <a:spcBef>
                <a:spcPts val="0"/>
              </a:spcBef>
              <a:buClr>
                <a:schemeClr val="tx1"/>
              </a:buClr>
              <a:defRPr sz="1400">
                <a:solidFill>
                  <a:schemeClr val="tx1"/>
                </a:solidFill>
              </a:defRPr>
            </a:lvl4pPr>
            <a:lvl5pPr marL="1440000" indent="-180000">
              <a:lnSpc>
                <a:spcPct val="100000"/>
              </a:lnSpc>
              <a:spcBef>
                <a:spcPts val="0"/>
              </a:spcBef>
              <a:buClr>
                <a:schemeClr val="tx1"/>
              </a:buClr>
              <a:defRPr sz="1400">
                <a:solidFill>
                  <a:schemeClr val="tx1"/>
                </a:solidFill>
              </a:defRPr>
            </a:lvl5pPr>
          </a:lstStyle>
          <a:p>
            <a:pPr lvl="0"/>
            <a:r>
              <a:rPr lang="en-GB"/>
              <a:t>First level</a:t>
            </a:r>
          </a:p>
          <a:p>
            <a:pPr lvl="2"/>
            <a:r>
              <a:rPr lang="en-GB"/>
              <a:t>Second level</a:t>
            </a:r>
          </a:p>
          <a:p>
            <a:pPr lvl="3"/>
            <a:r>
              <a:rPr lang="en-GB"/>
              <a:t>Third level</a:t>
            </a:r>
          </a:p>
          <a:p>
            <a:pPr lvl="4"/>
            <a:r>
              <a:rPr lang="en-GB"/>
              <a:t>Fourth level</a:t>
            </a:r>
          </a:p>
        </p:txBody>
      </p:sp>
      <p:sp>
        <p:nvSpPr>
          <p:cNvPr id="9" name="TextBox 8">
            <a:extLst>
              <a:ext uri="{FF2B5EF4-FFF2-40B4-BE49-F238E27FC236}">
                <a16:creationId xmlns:a16="http://schemas.microsoft.com/office/drawing/2014/main" id="{990784B1-AA1E-DC4B-BEB4-EC05249AFE00}"/>
              </a:ext>
            </a:extLst>
          </p:cNvPr>
          <p:cNvSpPr txBox="1"/>
          <p:nvPr userDrawn="1"/>
        </p:nvSpPr>
        <p:spPr>
          <a:xfrm>
            <a:off x="4700954" y="4232031"/>
            <a:ext cx="0" cy="0"/>
          </a:xfrm>
          <a:prstGeom prst="rect">
            <a:avLst/>
          </a:prstGeom>
          <a:noFill/>
        </p:spPr>
        <p:txBody>
          <a:bodyPr wrap="none" lIns="0" tIns="0" rIns="0" bIns="0" rtlCol="0">
            <a:noAutofit/>
          </a:bodyPr>
          <a:lstStyle/>
          <a:p>
            <a:endParaRPr lang="en-GB" sz="1200" b="1">
              <a:solidFill>
                <a:schemeClr val="accent1"/>
              </a:solidFill>
            </a:endParaRPr>
          </a:p>
        </p:txBody>
      </p:sp>
      <p:sp>
        <p:nvSpPr>
          <p:cNvPr id="10" name="Rectangle 9">
            <a:extLst>
              <a:ext uri="{FF2B5EF4-FFF2-40B4-BE49-F238E27FC236}">
                <a16:creationId xmlns:a16="http://schemas.microsoft.com/office/drawing/2014/main" id="{E42CCDA4-D437-6B48-8BBD-CAC30F281160}"/>
              </a:ext>
            </a:extLst>
          </p:cNvPr>
          <p:cNvSpPr/>
          <p:nvPr userDrawn="1"/>
        </p:nvSpPr>
        <p:spPr>
          <a:xfrm>
            <a:off x="11444644" y="6404977"/>
            <a:ext cx="372218" cy="276999"/>
          </a:xfrm>
          <a:prstGeom prst="rect">
            <a:avLst/>
          </a:prstGeom>
        </p:spPr>
        <p:txBody>
          <a:bodyPr wrap="none">
            <a:spAutoFit/>
          </a:bodyPr>
          <a:lstStyle/>
          <a:p>
            <a:pPr algn="r"/>
            <a:fld id="{BA3B713D-1FBB-0E4F-91D0-D2B735266E79}" type="slidenum">
              <a:rPr lang="en-GB" sz="1200" smtClean="0">
                <a:solidFill>
                  <a:schemeClr val="accent6"/>
                </a:solidFill>
              </a:rPr>
              <a:pPr algn="r"/>
              <a:t>‹#›</a:t>
            </a:fld>
            <a:endParaRPr lang="en-GB" sz="1200">
              <a:solidFill>
                <a:schemeClr val="accent6"/>
              </a:solidFill>
            </a:endParaRPr>
          </a:p>
        </p:txBody>
      </p:sp>
      <p:sp>
        <p:nvSpPr>
          <p:cNvPr id="7" name="Title 1">
            <a:extLst>
              <a:ext uri="{FF2B5EF4-FFF2-40B4-BE49-F238E27FC236}">
                <a16:creationId xmlns:a16="http://schemas.microsoft.com/office/drawing/2014/main" id="{47E4AB90-2CB6-0646-B56C-4B58E33EC909}"/>
              </a:ext>
            </a:extLst>
          </p:cNvPr>
          <p:cNvSpPr>
            <a:spLocks noGrp="1"/>
          </p:cNvSpPr>
          <p:nvPr>
            <p:ph type="title" hasCustomPrompt="1"/>
          </p:nvPr>
        </p:nvSpPr>
        <p:spPr>
          <a:xfrm>
            <a:off x="432000" y="431999"/>
            <a:ext cx="11404154" cy="949125"/>
          </a:xfrm>
          <a:prstGeom prst="rect">
            <a:avLst/>
          </a:prstGeom>
        </p:spPr>
        <p:txBody>
          <a:bodyPr lIns="0" tIns="0" rIns="0" bIns="0" anchor="t">
            <a:normAutofit/>
          </a:bodyPr>
          <a:lstStyle>
            <a:lvl1pPr>
              <a:defRPr sz="3200" b="1">
                <a:solidFill>
                  <a:schemeClr val="tx1"/>
                </a:solidFill>
              </a:defRPr>
            </a:lvl1pPr>
          </a:lstStyle>
          <a:p>
            <a:r>
              <a:rPr lang="en-GB"/>
              <a:t>Heading</a:t>
            </a:r>
          </a:p>
        </p:txBody>
      </p:sp>
      <p:pic>
        <p:nvPicPr>
          <p:cNvPr id="4" name="Picture 3">
            <a:extLst>
              <a:ext uri="{FF2B5EF4-FFF2-40B4-BE49-F238E27FC236}">
                <a16:creationId xmlns:a16="http://schemas.microsoft.com/office/drawing/2014/main" id="{129FE9CC-24C2-9AAC-6340-A9E7BC324939}"/>
              </a:ext>
            </a:extLst>
          </p:cNvPr>
          <p:cNvPicPr>
            <a:picLocks noChangeAspect="1"/>
          </p:cNvPicPr>
          <p:nvPr userDrawn="1"/>
        </p:nvPicPr>
        <p:blipFill>
          <a:blip r:embed="rId2"/>
          <a:stretch>
            <a:fillRect/>
          </a:stretch>
        </p:blipFill>
        <p:spPr>
          <a:xfrm rot="10800000">
            <a:off x="9220370" y="244040"/>
            <a:ext cx="3064672" cy="187960"/>
          </a:xfrm>
          <a:prstGeom prst="rect">
            <a:avLst/>
          </a:prstGeom>
        </p:spPr>
      </p:pic>
    </p:spTree>
    <p:extLst>
      <p:ext uri="{BB962C8B-B14F-4D97-AF65-F5344CB8AC3E}">
        <p14:creationId xmlns:p14="http://schemas.microsoft.com/office/powerpoint/2010/main" val="113023104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3569A5-91A6-449D-9B6D-7600D58EC474}"/>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849AB3FA-C2FE-4AB1-9F31-414E954D2DB2}"/>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DBB2F418-749B-4FD1-BB81-AF330B9D0336}"/>
              </a:ext>
            </a:extLst>
          </p:cNvPr>
          <p:cNvSpPr>
            <a:spLocks noGrp="1"/>
          </p:cNvSpPr>
          <p:nvPr>
            <p:ph type="dt" sz="half" idx="10"/>
          </p:nvPr>
        </p:nvSpPr>
        <p:spPr>
          <a:xfrm>
            <a:off x="838200" y="6356350"/>
            <a:ext cx="2743200" cy="365125"/>
          </a:xfrm>
          <a:prstGeom prst="rect">
            <a:avLst/>
          </a:prstGeom>
        </p:spPr>
        <p:txBody>
          <a:bodyPr/>
          <a:lstStyle/>
          <a:p>
            <a:fld id="{A79F50FA-4610-426F-917C-D2D33AA07FAC}" type="datetimeFigureOut">
              <a:rPr lang="en-GB" smtClean="0"/>
              <a:t>05/02/2025</a:t>
            </a:fld>
            <a:endParaRPr lang="en-GB" dirty="0"/>
          </a:p>
        </p:txBody>
      </p:sp>
      <p:sp>
        <p:nvSpPr>
          <p:cNvPr id="5" name="Footer Placeholder 4">
            <a:extLst>
              <a:ext uri="{FF2B5EF4-FFF2-40B4-BE49-F238E27FC236}">
                <a16:creationId xmlns:a16="http://schemas.microsoft.com/office/drawing/2014/main" id="{B4B3BAFC-C5EE-4B49-8369-36092AF3BBD3}"/>
              </a:ext>
            </a:extLst>
          </p:cNvPr>
          <p:cNvSpPr>
            <a:spLocks noGrp="1"/>
          </p:cNvSpPr>
          <p:nvPr>
            <p:ph type="ftr" sz="quarter" idx="11"/>
          </p:nvPr>
        </p:nvSpPr>
        <p:spPr>
          <a:xfrm>
            <a:off x="4038600" y="6356350"/>
            <a:ext cx="4114800" cy="365125"/>
          </a:xfrm>
          <a:prstGeom prst="rect">
            <a:avLst/>
          </a:prstGeom>
        </p:spPr>
        <p:txBody>
          <a:bodyPr/>
          <a:lstStyle/>
          <a:p>
            <a:endParaRPr lang="en-GB" dirty="0"/>
          </a:p>
        </p:txBody>
      </p:sp>
      <p:sp>
        <p:nvSpPr>
          <p:cNvPr id="6" name="Slide Number Placeholder 5">
            <a:extLst>
              <a:ext uri="{FF2B5EF4-FFF2-40B4-BE49-F238E27FC236}">
                <a16:creationId xmlns:a16="http://schemas.microsoft.com/office/drawing/2014/main" id="{2289E0B5-22EB-40C1-B203-D8E58985A2E0}"/>
              </a:ext>
            </a:extLst>
          </p:cNvPr>
          <p:cNvSpPr>
            <a:spLocks noGrp="1"/>
          </p:cNvSpPr>
          <p:nvPr>
            <p:ph type="sldNum" sz="quarter" idx="12"/>
          </p:nvPr>
        </p:nvSpPr>
        <p:spPr>
          <a:xfrm>
            <a:off x="8610600" y="6356350"/>
            <a:ext cx="2743200" cy="365125"/>
          </a:xfrm>
          <a:prstGeom prst="rect">
            <a:avLst/>
          </a:prstGeom>
        </p:spPr>
        <p:txBody>
          <a:bodyPr/>
          <a:lstStyle/>
          <a:p>
            <a:fld id="{AB1DEC67-29E1-476B-AB6D-E26001334326}" type="slidenum">
              <a:rPr lang="en-GB" smtClean="0"/>
              <a:t>‹#›</a:t>
            </a:fld>
            <a:endParaRPr lang="en-GB" dirty="0"/>
          </a:p>
        </p:txBody>
      </p:sp>
    </p:spTree>
    <p:extLst>
      <p:ext uri="{BB962C8B-B14F-4D97-AF65-F5344CB8AC3E}">
        <p14:creationId xmlns:p14="http://schemas.microsoft.com/office/powerpoint/2010/main" val="120307859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1E27A8-ABAD-42C6-B4C0-BAB22094739E}"/>
              </a:ext>
            </a:extLst>
          </p:cNvPr>
          <p:cNvSpPr>
            <a:spLocks noGrp="1"/>
          </p:cNvSpPr>
          <p:nvPr>
            <p:ph type="title"/>
          </p:nvPr>
        </p:nvSpPr>
        <p:spPr>
          <a:xfrm>
            <a:off x="359999" y="365126"/>
            <a:ext cx="9857397" cy="899998"/>
          </a:xfrm>
        </p:spPr>
        <p:txBody>
          <a:bodyPr/>
          <a:lstStyle>
            <a:lvl1pPr>
              <a:defRPr b="1"/>
            </a:lvl1pPr>
          </a:lstStyle>
          <a:p>
            <a:r>
              <a:rPr lang="en-US" dirty="0"/>
              <a:t>Click to edit Master title style</a:t>
            </a:r>
            <a:endParaRPr lang="en-GB" dirty="0"/>
          </a:p>
        </p:txBody>
      </p:sp>
      <p:sp>
        <p:nvSpPr>
          <p:cNvPr id="3" name="Content Placeholder 2">
            <a:extLst>
              <a:ext uri="{FF2B5EF4-FFF2-40B4-BE49-F238E27FC236}">
                <a16:creationId xmlns:a16="http://schemas.microsoft.com/office/drawing/2014/main" id="{7168FA6D-88BD-413F-8797-A34CC2712E77}"/>
              </a:ext>
            </a:extLst>
          </p:cNvPr>
          <p:cNvSpPr>
            <a:spLocks noGrp="1"/>
          </p:cNvSpPr>
          <p:nvPr>
            <p:ph idx="1"/>
          </p:nvPr>
        </p:nvSpPr>
        <p:spPr>
          <a:xfrm>
            <a:off x="359999" y="1430216"/>
            <a:ext cx="11468585" cy="474674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9" name="Rectangle 8">
            <a:extLst>
              <a:ext uri="{FF2B5EF4-FFF2-40B4-BE49-F238E27FC236}">
                <a16:creationId xmlns:a16="http://schemas.microsoft.com/office/drawing/2014/main" id="{CF276EC5-8AF5-46CD-92C4-D299E8AEC5BC}"/>
              </a:ext>
            </a:extLst>
          </p:cNvPr>
          <p:cNvSpPr/>
          <p:nvPr userDrawn="1"/>
        </p:nvSpPr>
        <p:spPr>
          <a:xfrm>
            <a:off x="0" y="365124"/>
            <a:ext cx="360000" cy="899999"/>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1" name="Rectangle 10">
            <a:extLst>
              <a:ext uri="{FF2B5EF4-FFF2-40B4-BE49-F238E27FC236}">
                <a16:creationId xmlns:a16="http://schemas.microsoft.com/office/drawing/2014/main" id="{D9FC4B35-C2EC-4641-814B-13A0A78C4E82}"/>
              </a:ext>
            </a:extLst>
          </p:cNvPr>
          <p:cNvSpPr/>
          <p:nvPr userDrawn="1"/>
        </p:nvSpPr>
        <p:spPr>
          <a:xfrm>
            <a:off x="-2" y="6542090"/>
            <a:ext cx="12188586" cy="31591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endParaRPr lang="en-GB" sz="1800" b="1" dirty="0"/>
          </a:p>
        </p:txBody>
      </p:sp>
      <p:pic>
        <p:nvPicPr>
          <p:cNvPr id="7" name="Picture 6">
            <a:extLst>
              <a:ext uri="{FF2B5EF4-FFF2-40B4-BE49-F238E27FC236}">
                <a16:creationId xmlns:a16="http://schemas.microsoft.com/office/drawing/2014/main" id="{A6B8D9A4-0731-429D-B9F0-4E62B4B584AF}"/>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bwMode="auto">
          <a:xfrm>
            <a:off x="10061702" y="393592"/>
            <a:ext cx="1766882" cy="843062"/>
          </a:xfrm>
          <a:prstGeom prst="rect">
            <a:avLst/>
          </a:prstGeom>
          <a:noFill/>
        </p:spPr>
      </p:pic>
    </p:spTree>
    <p:extLst>
      <p:ext uri="{BB962C8B-B14F-4D97-AF65-F5344CB8AC3E}">
        <p14:creationId xmlns:p14="http://schemas.microsoft.com/office/powerpoint/2010/main" val="955727356"/>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EEB86726-7BC7-49B0-9058-5D680AE79570}"/>
              </a:ext>
            </a:extLst>
          </p:cNvPr>
          <p:cNvSpPr/>
          <p:nvPr userDrawn="1"/>
        </p:nvSpPr>
        <p:spPr>
          <a:xfrm>
            <a:off x="0" y="0"/>
            <a:ext cx="12192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2" name="Title 1">
            <a:extLst>
              <a:ext uri="{FF2B5EF4-FFF2-40B4-BE49-F238E27FC236}">
                <a16:creationId xmlns:a16="http://schemas.microsoft.com/office/drawing/2014/main" id="{7F8D99C1-C374-4CA0-991C-0502EE078144}"/>
              </a:ext>
            </a:extLst>
          </p:cNvPr>
          <p:cNvSpPr>
            <a:spLocks noGrp="1"/>
          </p:cNvSpPr>
          <p:nvPr>
            <p:ph type="title"/>
          </p:nvPr>
        </p:nvSpPr>
        <p:spPr>
          <a:xfrm>
            <a:off x="831850" y="1709738"/>
            <a:ext cx="10515600" cy="2852737"/>
          </a:xfrm>
        </p:spPr>
        <p:txBody>
          <a:bodyPr anchor="b"/>
          <a:lstStyle>
            <a:lvl1pPr>
              <a:defRPr sz="6000" b="1">
                <a:solidFill>
                  <a:schemeClr val="bg1"/>
                </a:solidFill>
              </a:defRPr>
            </a:lvl1pPr>
          </a:lstStyle>
          <a:p>
            <a:r>
              <a:rPr lang="en-US" dirty="0"/>
              <a:t>Click to edit Master title style</a:t>
            </a:r>
            <a:endParaRPr lang="en-GB" dirty="0"/>
          </a:p>
        </p:txBody>
      </p:sp>
      <p:sp>
        <p:nvSpPr>
          <p:cNvPr id="3" name="Text Placeholder 2">
            <a:extLst>
              <a:ext uri="{FF2B5EF4-FFF2-40B4-BE49-F238E27FC236}">
                <a16:creationId xmlns:a16="http://schemas.microsoft.com/office/drawing/2014/main" id="{D3F7484A-5F61-452A-9CF8-BE25C88EABE4}"/>
              </a:ext>
            </a:extLst>
          </p:cNvPr>
          <p:cNvSpPr>
            <a:spLocks noGrp="1"/>
          </p:cNvSpPr>
          <p:nvPr>
            <p:ph type="body" idx="1"/>
          </p:nvPr>
        </p:nvSpPr>
        <p:spPr>
          <a:xfrm>
            <a:off x="831850" y="4589463"/>
            <a:ext cx="10515600" cy="1500187"/>
          </a:xfrm>
        </p:spPr>
        <p:txBody>
          <a:bodyPr>
            <a:normAutofit/>
          </a:bodyPr>
          <a:lstStyle>
            <a:lvl1pPr marL="0" indent="0">
              <a:buNone/>
              <a:defRPr sz="2800" b="1">
                <a:solidFill>
                  <a:schemeClr val="bg1">
                    <a:lumMod val="6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Master text styles</a:t>
            </a:r>
          </a:p>
        </p:txBody>
      </p:sp>
      <p:sp>
        <p:nvSpPr>
          <p:cNvPr id="4" name="Date Placeholder 3">
            <a:extLst>
              <a:ext uri="{FF2B5EF4-FFF2-40B4-BE49-F238E27FC236}">
                <a16:creationId xmlns:a16="http://schemas.microsoft.com/office/drawing/2014/main" id="{5A60BEF5-7D27-481A-8FE2-904D21DBD3EC}"/>
              </a:ext>
            </a:extLst>
          </p:cNvPr>
          <p:cNvSpPr>
            <a:spLocks noGrp="1"/>
          </p:cNvSpPr>
          <p:nvPr>
            <p:ph type="dt" sz="half" idx="10"/>
          </p:nvPr>
        </p:nvSpPr>
        <p:spPr>
          <a:xfrm>
            <a:off x="838200" y="6356350"/>
            <a:ext cx="2743200" cy="365125"/>
          </a:xfrm>
          <a:prstGeom prst="rect">
            <a:avLst/>
          </a:prstGeom>
        </p:spPr>
        <p:txBody>
          <a:bodyPr/>
          <a:lstStyle/>
          <a:p>
            <a:fld id="{A79F50FA-4610-426F-917C-D2D33AA07FAC}" type="datetimeFigureOut">
              <a:rPr lang="en-GB" smtClean="0"/>
              <a:t>05/02/2025</a:t>
            </a:fld>
            <a:endParaRPr lang="en-GB" dirty="0"/>
          </a:p>
        </p:txBody>
      </p:sp>
      <p:sp>
        <p:nvSpPr>
          <p:cNvPr id="5" name="Footer Placeholder 4">
            <a:extLst>
              <a:ext uri="{FF2B5EF4-FFF2-40B4-BE49-F238E27FC236}">
                <a16:creationId xmlns:a16="http://schemas.microsoft.com/office/drawing/2014/main" id="{280009AE-03B5-492D-991A-7829FD7E758C}"/>
              </a:ext>
            </a:extLst>
          </p:cNvPr>
          <p:cNvSpPr>
            <a:spLocks noGrp="1"/>
          </p:cNvSpPr>
          <p:nvPr>
            <p:ph type="ftr" sz="quarter" idx="11"/>
          </p:nvPr>
        </p:nvSpPr>
        <p:spPr>
          <a:xfrm>
            <a:off x="4038600" y="6356350"/>
            <a:ext cx="4114800" cy="365125"/>
          </a:xfrm>
          <a:prstGeom prst="rect">
            <a:avLst/>
          </a:prstGeom>
        </p:spPr>
        <p:txBody>
          <a:bodyPr/>
          <a:lstStyle/>
          <a:p>
            <a:endParaRPr lang="en-GB" dirty="0"/>
          </a:p>
        </p:txBody>
      </p:sp>
      <p:sp>
        <p:nvSpPr>
          <p:cNvPr id="6" name="Slide Number Placeholder 5">
            <a:extLst>
              <a:ext uri="{FF2B5EF4-FFF2-40B4-BE49-F238E27FC236}">
                <a16:creationId xmlns:a16="http://schemas.microsoft.com/office/drawing/2014/main" id="{A8CE2441-A34B-453A-9D59-9059EA268CC8}"/>
              </a:ext>
            </a:extLst>
          </p:cNvPr>
          <p:cNvSpPr>
            <a:spLocks noGrp="1"/>
          </p:cNvSpPr>
          <p:nvPr>
            <p:ph type="sldNum" sz="quarter" idx="12"/>
          </p:nvPr>
        </p:nvSpPr>
        <p:spPr>
          <a:xfrm>
            <a:off x="8610600" y="6356350"/>
            <a:ext cx="2743200" cy="365125"/>
          </a:xfrm>
          <a:prstGeom prst="rect">
            <a:avLst/>
          </a:prstGeom>
        </p:spPr>
        <p:txBody>
          <a:bodyPr/>
          <a:lstStyle/>
          <a:p>
            <a:fld id="{AB1DEC67-29E1-476B-AB6D-E26001334326}" type="slidenum">
              <a:rPr lang="en-GB" smtClean="0"/>
              <a:t>‹#›</a:t>
            </a:fld>
            <a:endParaRPr lang="en-GB" dirty="0"/>
          </a:p>
        </p:txBody>
      </p:sp>
      <p:pic>
        <p:nvPicPr>
          <p:cNvPr id="9" name="Picture 8">
            <a:extLst>
              <a:ext uri="{FF2B5EF4-FFF2-40B4-BE49-F238E27FC236}">
                <a16:creationId xmlns:a16="http://schemas.microsoft.com/office/drawing/2014/main" id="{885A642D-246D-98B0-E9EC-82E5E890E441}"/>
              </a:ext>
            </a:extLst>
          </p:cNvPr>
          <p:cNvPicPr>
            <a:picLocks noChangeAspect="1"/>
          </p:cNvPicPr>
          <p:nvPr userDrawn="1"/>
        </p:nvPicPr>
        <p:blipFill>
          <a:blip r:embed="rId2">
            <a:extLst>
              <a:ext uri="{28A0092B-C50C-407E-A947-70E740481C1C}">
                <a14:useLocalDpi xmlns:a14="http://schemas.microsoft.com/office/drawing/2010/main" val="0"/>
              </a:ext>
            </a:extLst>
          </a:blip>
          <a:srcRect/>
          <a:stretch/>
        </p:blipFill>
        <p:spPr>
          <a:xfrm>
            <a:off x="9242043" y="891240"/>
            <a:ext cx="2118107" cy="833122"/>
          </a:xfrm>
          <a:prstGeom prst="rect">
            <a:avLst/>
          </a:prstGeom>
        </p:spPr>
      </p:pic>
    </p:spTree>
    <p:extLst>
      <p:ext uri="{BB962C8B-B14F-4D97-AF65-F5344CB8AC3E}">
        <p14:creationId xmlns:p14="http://schemas.microsoft.com/office/powerpoint/2010/main" val="266136204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764DE79-268F-4C1A-8933-263129D2AF90}" type="datetimeFigureOut">
              <a:rPr lang="en-US" dirty="0"/>
              <a:t>2/5/2025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97527894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9691A0-2E91-4395-A58B-FF420FF2D083}"/>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494F91AB-3B37-4E19-B924-F3C4B0837426}"/>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C4C55EF8-F2B9-4412-9B8D-AE086A39EF40}"/>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F95EF762-FA64-4EC4-B895-96D904448A46}"/>
              </a:ext>
            </a:extLst>
          </p:cNvPr>
          <p:cNvSpPr>
            <a:spLocks noGrp="1"/>
          </p:cNvSpPr>
          <p:nvPr>
            <p:ph type="dt" sz="half" idx="10"/>
          </p:nvPr>
        </p:nvSpPr>
        <p:spPr>
          <a:xfrm>
            <a:off x="838200" y="6356350"/>
            <a:ext cx="2743200" cy="365125"/>
          </a:xfrm>
          <a:prstGeom prst="rect">
            <a:avLst/>
          </a:prstGeom>
        </p:spPr>
        <p:txBody>
          <a:bodyPr/>
          <a:lstStyle/>
          <a:p>
            <a:fld id="{A79F50FA-4610-426F-917C-D2D33AA07FAC}" type="datetimeFigureOut">
              <a:rPr lang="en-GB" smtClean="0"/>
              <a:t>05/02/2025</a:t>
            </a:fld>
            <a:endParaRPr lang="en-GB" dirty="0"/>
          </a:p>
        </p:txBody>
      </p:sp>
      <p:sp>
        <p:nvSpPr>
          <p:cNvPr id="6" name="Footer Placeholder 5">
            <a:extLst>
              <a:ext uri="{FF2B5EF4-FFF2-40B4-BE49-F238E27FC236}">
                <a16:creationId xmlns:a16="http://schemas.microsoft.com/office/drawing/2014/main" id="{452E2DDD-B219-41B5-92C1-DBAB4C2ED3FB}"/>
              </a:ext>
            </a:extLst>
          </p:cNvPr>
          <p:cNvSpPr>
            <a:spLocks noGrp="1"/>
          </p:cNvSpPr>
          <p:nvPr>
            <p:ph type="ftr" sz="quarter" idx="11"/>
          </p:nvPr>
        </p:nvSpPr>
        <p:spPr>
          <a:xfrm>
            <a:off x="4038600" y="6356350"/>
            <a:ext cx="4114800" cy="365125"/>
          </a:xfrm>
          <a:prstGeom prst="rect">
            <a:avLst/>
          </a:prstGeom>
        </p:spPr>
        <p:txBody>
          <a:bodyPr/>
          <a:lstStyle/>
          <a:p>
            <a:endParaRPr lang="en-GB" dirty="0"/>
          </a:p>
        </p:txBody>
      </p:sp>
      <p:sp>
        <p:nvSpPr>
          <p:cNvPr id="7" name="Slide Number Placeholder 6">
            <a:extLst>
              <a:ext uri="{FF2B5EF4-FFF2-40B4-BE49-F238E27FC236}">
                <a16:creationId xmlns:a16="http://schemas.microsoft.com/office/drawing/2014/main" id="{F806D966-8ECB-4B93-8A41-84AF9E9687F3}"/>
              </a:ext>
            </a:extLst>
          </p:cNvPr>
          <p:cNvSpPr>
            <a:spLocks noGrp="1"/>
          </p:cNvSpPr>
          <p:nvPr>
            <p:ph type="sldNum" sz="quarter" idx="12"/>
          </p:nvPr>
        </p:nvSpPr>
        <p:spPr>
          <a:xfrm>
            <a:off x="8610600" y="6356350"/>
            <a:ext cx="2743200" cy="365125"/>
          </a:xfrm>
          <a:prstGeom prst="rect">
            <a:avLst/>
          </a:prstGeom>
        </p:spPr>
        <p:txBody>
          <a:bodyPr/>
          <a:lstStyle/>
          <a:p>
            <a:fld id="{AB1DEC67-29E1-476B-AB6D-E26001334326}" type="slidenum">
              <a:rPr lang="en-GB" smtClean="0"/>
              <a:t>‹#›</a:t>
            </a:fld>
            <a:endParaRPr lang="en-GB" dirty="0"/>
          </a:p>
        </p:txBody>
      </p:sp>
    </p:spTree>
    <p:extLst>
      <p:ext uri="{BB962C8B-B14F-4D97-AF65-F5344CB8AC3E}">
        <p14:creationId xmlns:p14="http://schemas.microsoft.com/office/powerpoint/2010/main" val="335515155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06A873-FFA0-4E70-9561-395F2789C423}"/>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362DB570-CE9C-4D5D-9FB9-FBF7E452AD6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F30FE5A6-186A-4AF7-82CD-34DE6FEBB06A}"/>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C1933A01-AA10-48A4-94EF-B1C5837C343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6055CF34-37F8-4394-970E-360913902563}"/>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E6E49BD2-5D3E-46A1-B83C-07E6B8F05023}"/>
              </a:ext>
            </a:extLst>
          </p:cNvPr>
          <p:cNvSpPr>
            <a:spLocks noGrp="1"/>
          </p:cNvSpPr>
          <p:nvPr>
            <p:ph type="dt" sz="half" idx="10"/>
          </p:nvPr>
        </p:nvSpPr>
        <p:spPr>
          <a:xfrm>
            <a:off x="838200" y="6356350"/>
            <a:ext cx="2743200" cy="365125"/>
          </a:xfrm>
          <a:prstGeom prst="rect">
            <a:avLst/>
          </a:prstGeom>
        </p:spPr>
        <p:txBody>
          <a:bodyPr/>
          <a:lstStyle/>
          <a:p>
            <a:fld id="{A79F50FA-4610-426F-917C-D2D33AA07FAC}" type="datetimeFigureOut">
              <a:rPr lang="en-GB" smtClean="0"/>
              <a:t>05/02/2025</a:t>
            </a:fld>
            <a:endParaRPr lang="en-GB" dirty="0"/>
          </a:p>
        </p:txBody>
      </p:sp>
      <p:sp>
        <p:nvSpPr>
          <p:cNvPr id="8" name="Footer Placeholder 7">
            <a:extLst>
              <a:ext uri="{FF2B5EF4-FFF2-40B4-BE49-F238E27FC236}">
                <a16:creationId xmlns:a16="http://schemas.microsoft.com/office/drawing/2014/main" id="{DA529812-D4EF-45CB-B991-9630BC084937}"/>
              </a:ext>
            </a:extLst>
          </p:cNvPr>
          <p:cNvSpPr>
            <a:spLocks noGrp="1"/>
          </p:cNvSpPr>
          <p:nvPr>
            <p:ph type="ftr" sz="quarter" idx="11"/>
          </p:nvPr>
        </p:nvSpPr>
        <p:spPr>
          <a:xfrm>
            <a:off x="4038600" y="6356350"/>
            <a:ext cx="4114800" cy="365125"/>
          </a:xfrm>
          <a:prstGeom prst="rect">
            <a:avLst/>
          </a:prstGeom>
        </p:spPr>
        <p:txBody>
          <a:bodyPr/>
          <a:lstStyle/>
          <a:p>
            <a:endParaRPr lang="en-GB" dirty="0"/>
          </a:p>
        </p:txBody>
      </p:sp>
      <p:sp>
        <p:nvSpPr>
          <p:cNvPr id="9" name="Slide Number Placeholder 8">
            <a:extLst>
              <a:ext uri="{FF2B5EF4-FFF2-40B4-BE49-F238E27FC236}">
                <a16:creationId xmlns:a16="http://schemas.microsoft.com/office/drawing/2014/main" id="{8EE26662-A45D-4E7C-A874-22D1E830E450}"/>
              </a:ext>
            </a:extLst>
          </p:cNvPr>
          <p:cNvSpPr>
            <a:spLocks noGrp="1"/>
          </p:cNvSpPr>
          <p:nvPr>
            <p:ph type="sldNum" sz="quarter" idx="12"/>
          </p:nvPr>
        </p:nvSpPr>
        <p:spPr>
          <a:xfrm>
            <a:off x="8610600" y="6356350"/>
            <a:ext cx="2743200" cy="365125"/>
          </a:xfrm>
          <a:prstGeom prst="rect">
            <a:avLst/>
          </a:prstGeom>
        </p:spPr>
        <p:txBody>
          <a:bodyPr/>
          <a:lstStyle/>
          <a:p>
            <a:fld id="{AB1DEC67-29E1-476B-AB6D-E26001334326}" type="slidenum">
              <a:rPr lang="en-GB" smtClean="0"/>
              <a:t>‹#›</a:t>
            </a:fld>
            <a:endParaRPr lang="en-GB" dirty="0"/>
          </a:p>
        </p:txBody>
      </p:sp>
    </p:spTree>
    <p:extLst>
      <p:ext uri="{BB962C8B-B14F-4D97-AF65-F5344CB8AC3E}">
        <p14:creationId xmlns:p14="http://schemas.microsoft.com/office/powerpoint/2010/main" val="146344522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551093-77E2-4C27-A15E-1B3B9438EF10}"/>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229BA704-CEEF-4078-B1E3-996CAB4E169B}"/>
              </a:ext>
            </a:extLst>
          </p:cNvPr>
          <p:cNvSpPr>
            <a:spLocks noGrp="1"/>
          </p:cNvSpPr>
          <p:nvPr>
            <p:ph type="dt" sz="half" idx="10"/>
          </p:nvPr>
        </p:nvSpPr>
        <p:spPr>
          <a:xfrm>
            <a:off x="838200" y="6356350"/>
            <a:ext cx="2743200" cy="365125"/>
          </a:xfrm>
          <a:prstGeom prst="rect">
            <a:avLst/>
          </a:prstGeom>
        </p:spPr>
        <p:txBody>
          <a:bodyPr/>
          <a:lstStyle/>
          <a:p>
            <a:fld id="{A79F50FA-4610-426F-917C-D2D33AA07FAC}" type="datetimeFigureOut">
              <a:rPr lang="en-GB" smtClean="0"/>
              <a:t>05/02/2025</a:t>
            </a:fld>
            <a:endParaRPr lang="en-GB" dirty="0"/>
          </a:p>
        </p:txBody>
      </p:sp>
      <p:sp>
        <p:nvSpPr>
          <p:cNvPr id="4" name="Footer Placeholder 3">
            <a:extLst>
              <a:ext uri="{FF2B5EF4-FFF2-40B4-BE49-F238E27FC236}">
                <a16:creationId xmlns:a16="http://schemas.microsoft.com/office/drawing/2014/main" id="{88E015FC-76B8-4969-83E2-B780719CD9C6}"/>
              </a:ext>
            </a:extLst>
          </p:cNvPr>
          <p:cNvSpPr>
            <a:spLocks noGrp="1"/>
          </p:cNvSpPr>
          <p:nvPr>
            <p:ph type="ftr" sz="quarter" idx="11"/>
          </p:nvPr>
        </p:nvSpPr>
        <p:spPr>
          <a:xfrm>
            <a:off x="4038600" y="6356350"/>
            <a:ext cx="4114800" cy="365125"/>
          </a:xfrm>
          <a:prstGeom prst="rect">
            <a:avLst/>
          </a:prstGeom>
        </p:spPr>
        <p:txBody>
          <a:bodyPr/>
          <a:lstStyle/>
          <a:p>
            <a:endParaRPr lang="en-GB" dirty="0"/>
          </a:p>
        </p:txBody>
      </p:sp>
      <p:sp>
        <p:nvSpPr>
          <p:cNvPr id="5" name="Slide Number Placeholder 4">
            <a:extLst>
              <a:ext uri="{FF2B5EF4-FFF2-40B4-BE49-F238E27FC236}">
                <a16:creationId xmlns:a16="http://schemas.microsoft.com/office/drawing/2014/main" id="{6033EA8C-FD94-43DE-89BD-B9D1F05FB94F}"/>
              </a:ext>
            </a:extLst>
          </p:cNvPr>
          <p:cNvSpPr>
            <a:spLocks noGrp="1"/>
          </p:cNvSpPr>
          <p:nvPr>
            <p:ph type="sldNum" sz="quarter" idx="12"/>
          </p:nvPr>
        </p:nvSpPr>
        <p:spPr>
          <a:xfrm>
            <a:off x="8610600" y="6356350"/>
            <a:ext cx="2743200" cy="365125"/>
          </a:xfrm>
          <a:prstGeom prst="rect">
            <a:avLst/>
          </a:prstGeom>
        </p:spPr>
        <p:txBody>
          <a:bodyPr/>
          <a:lstStyle/>
          <a:p>
            <a:fld id="{AB1DEC67-29E1-476B-AB6D-E26001334326}" type="slidenum">
              <a:rPr lang="en-GB" smtClean="0"/>
              <a:t>‹#›</a:t>
            </a:fld>
            <a:endParaRPr lang="en-GB" dirty="0"/>
          </a:p>
        </p:txBody>
      </p:sp>
    </p:spTree>
    <p:extLst>
      <p:ext uri="{BB962C8B-B14F-4D97-AF65-F5344CB8AC3E}">
        <p14:creationId xmlns:p14="http://schemas.microsoft.com/office/powerpoint/2010/main" val="3664010563"/>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A106544-0A13-452D-9E77-77764E8219B5}"/>
              </a:ext>
            </a:extLst>
          </p:cNvPr>
          <p:cNvSpPr>
            <a:spLocks noGrp="1"/>
          </p:cNvSpPr>
          <p:nvPr>
            <p:ph type="dt" sz="half" idx="10"/>
          </p:nvPr>
        </p:nvSpPr>
        <p:spPr>
          <a:xfrm>
            <a:off x="838200" y="6356350"/>
            <a:ext cx="2743200" cy="365125"/>
          </a:xfrm>
          <a:prstGeom prst="rect">
            <a:avLst/>
          </a:prstGeom>
        </p:spPr>
        <p:txBody>
          <a:bodyPr/>
          <a:lstStyle/>
          <a:p>
            <a:fld id="{A79F50FA-4610-426F-917C-D2D33AA07FAC}" type="datetimeFigureOut">
              <a:rPr lang="en-GB" smtClean="0"/>
              <a:t>05/02/2025</a:t>
            </a:fld>
            <a:endParaRPr lang="en-GB" dirty="0"/>
          </a:p>
        </p:txBody>
      </p:sp>
      <p:sp>
        <p:nvSpPr>
          <p:cNvPr id="3" name="Footer Placeholder 2">
            <a:extLst>
              <a:ext uri="{FF2B5EF4-FFF2-40B4-BE49-F238E27FC236}">
                <a16:creationId xmlns:a16="http://schemas.microsoft.com/office/drawing/2014/main" id="{E2EE3436-2E63-4530-99A9-CC580F459B5E}"/>
              </a:ext>
            </a:extLst>
          </p:cNvPr>
          <p:cNvSpPr>
            <a:spLocks noGrp="1"/>
          </p:cNvSpPr>
          <p:nvPr>
            <p:ph type="ftr" sz="quarter" idx="11"/>
          </p:nvPr>
        </p:nvSpPr>
        <p:spPr>
          <a:xfrm>
            <a:off x="4038600" y="6356350"/>
            <a:ext cx="4114800" cy="365125"/>
          </a:xfrm>
          <a:prstGeom prst="rect">
            <a:avLst/>
          </a:prstGeom>
        </p:spPr>
        <p:txBody>
          <a:bodyPr/>
          <a:lstStyle/>
          <a:p>
            <a:endParaRPr lang="en-GB" dirty="0"/>
          </a:p>
        </p:txBody>
      </p:sp>
      <p:sp>
        <p:nvSpPr>
          <p:cNvPr id="4" name="Slide Number Placeholder 3">
            <a:extLst>
              <a:ext uri="{FF2B5EF4-FFF2-40B4-BE49-F238E27FC236}">
                <a16:creationId xmlns:a16="http://schemas.microsoft.com/office/drawing/2014/main" id="{1F007182-4942-4E62-8C48-0F2A79D7673A}"/>
              </a:ext>
            </a:extLst>
          </p:cNvPr>
          <p:cNvSpPr>
            <a:spLocks noGrp="1"/>
          </p:cNvSpPr>
          <p:nvPr>
            <p:ph type="sldNum" sz="quarter" idx="12"/>
          </p:nvPr>
        </p:nvSpPr>
        <p:spPr>
          <a:xfrm>
            <a:off x="8610600" y="6356350"/>
            <a:ext cx="2743200" cy="365125"/>
          </a:xfrm>
          <a:prstGeom prst="rect">
            <a:avLst/>
          </a:prstGeom>
        </p:spPr>
        <p:txBody>
          <a:bodyPr/>
          <a:lstStyle/>
          <a:p>
            <a:fld id="{AB1DEC67-29E1-476B-AB6D-E26001334326}" type="slidenum">
              <a:rPr lang="en-GB" smtClean="0"/>
              <a:t>‹#›</a:t>
            </a:fld>
            <a:endParaRPr lang="en-GB" dirty="0"/>
          </a:p>
        </p:txBody>
      </p:sp>
    </p:spTree>
    <p:extLst>
      <p:ext uri="{BB962C8B-B14F-4D97-AF65-F5344CB8AC3E}">
        <p14:creationId xmlns:p14="http://schemas.microsoft.com/office/powerpoint/2010/main" val="2230287039"/>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50181E-84F1-4A55-B0E3-8A56574FC76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F4783A6F-2A85-4254-8DC8-78D50AAF47B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2A1EBF71-77D7-4FE3-9EAA-1D90810024A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A657190-30F8-4EF8-9415-DE497C96E724}"/>
              </a:ext>
            </a:extLst>
          </p:cNvPr>
          <p:cNvSpPr>
            <a:spLocks noGrp="1"/>
          </p:cNvSpPr>
          <p:nvPr>
            <p:ph type="dt" sz="half" idx="10"/>
          </p:nvPr>
        </p:nvSpPr>
        <p:spPr>
          <a:xfrm>
            <a:off x="838200" y="6356350"/>
            <a:ext cx="2743200" cy="365125"/>
          </a:xfrm>
          <a:prstGeom prst="rect">
            <a:avLst/>
          </a:prstGeom>
        </p:spPr>
        <p:txBody>
          <a:bodyPr/>
          <a:lstStyle/>
          <a:p>
            <a:fld id="{A79F50FA-4610-426F-917C-D2D33AA07FAC}" type="datetimeFigureOut">
              <a:rPr lang="en-GB" smtClean="0"/>
              <a:t>05/02/2025</a:t>
            </a:fld>
            <a:endParaRPr lang="en-GB" dirty="0"/>
          </a:p>
        </p:txBody>
      </p:sp>
      <p:sp>
        <p:nvSpPr>
          <p:cNvPr id="6" name="Footer Placeholder 5">
            <a:extLst>
              <a:ext uri="{FF2B5EF4-FFF2-40B4-BE49-F238E27FC236}">
                <a16:creationId xmlns:a16="http://schemas.microsoft.com/office/drawing/2014/main" id="{44638F06-6078-4A09-B955-B3CBD0CB8A14}"/>
              </a:ext>
            </a:extLst>
          </p:cNvPr>
          <p:cNvSpPr>
            <a:spLocks noGrp="1"/>
          </p:cNvSpPr>
          <p:nvPr>
            <p:ph type="ftr" sz="quarter" idx="11"/>
          </p:nvPr>
        </p:nvSpPr>
        <p:spPr>
          <a:xfrm>
            <a:off x="4038600" y="6356350"/>
            <a:ext cx="4114800" cy="365125"/>
          </a:xfrm>
          <a:prstGeom prst="rect">
            <a:avLst/>
          </a:prstGeom>
        </p:spPr>
        <p:txBody>
          <a:bodyPr/>
          <a:lstStyle/>
          <a:p>
            <a:endParaRPr lang="en-GB" dirty="0"/>
          </a:p>
        </p:txBody>
      </p:sp>
      <p:sp>
        <p:nvSpPr>
          <p:cNvPr id="7" name="Slide Number Placeholder 6">
            <a:extLst>
              <a:ext uri="{FF2B5EF4-FFF2-40B4-BE49-F238E27FC236}">
                <a16:creationId xmlns:a16="http://schemas.microsoft.com/office/drawing/2014/main" id="{DE398DB2-5DB1-4CC7-B0C8-EC81403B63E9}"/>
              </a:ext>
            </a:extLst>
          </p:cNvPr>
          <p:cNvSpPr>
            <a:spLocks noGrp="1"/>
          </p:cNvSpPr>
          <p:nvPr>
            <p:ph type="sldNum" sz="quarter" idx="12"/>
          </p:nvPr>
        </p:nvSpPr>
        <p:spPr>
          <a:xfrm>
            <a:off x="8610600" y="6356350"/>
            <a:ext cx="2743200" cy="365125"/>
          </a:xfrm>
          <a:prstGeom prst="rect">
            <a:avLst/>
          </a:prstGeom>
        </p:spPr>
        <p:txBody>
          <a:bodyPr/>
          <a:lstStyle/>
          <a:p>
            <a:fld id="{AB1DEC67-29E1-476B-AB6D-E26001334326}" type="slidenum">
              <a:rPr lang="en-GB" smtClean="0"/>
              <a:t>‹#›</a:t>
            </a:fld>
            <a:endParaRPr lang="en-GB" dirty="0"/>
          </a:p>
        </p:txBody>
      </p:sp>
    </p:spTree>
    <p:extLst>
      <p:ext uri="{BB962C8B-B14F-4D97-AF65-F5344CB8AC3E}">
        <p14:creationId xmlns:p14="http://schemas.microsoft.com/office/powerpoint/2010/main" val="3518997034"/>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10B467-BD24-42E1-B790-7CAC68EADC0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71E73784-17F6-4ED0-B1D9-93A7F70F544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dirty="0"/>
          </a:p>
        </p:txBody>
      </p:sp>
      <p:sp>
        <p:nvSpPr>
          <p:cNvPr id="4" name="Text Placeholder 3">
            <a:extLst>
              <a:ext uri="{FF2B5EF4-FFF2-40B4-BE49-F238E27FC236}">
                <a16:creationId xmlns:a16="http://schemas.microsoft.com/office/drawing/2014/main" id="{9CE58085-FABF-4D80-8BE9-DCC181D7AFA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011E4D5-CD09-4D6E-9F9D-652A3F945294}"/>
              </a:ext>
            </a:extLst>
          </p:cNvPr>
          <p:cNvSpPr>
            <a:spLocks noGrp="1"/>
          </p:cNvSpPr>
          <p:nvPr>
            <p:ph type="dt" sz="half" idx="10"/>
          </p:nvPr>
        </p:nvSpPr>
        <p:spPr>
          <a:xfrm>
            <a:off x="838200" y="6356350"/>
            <a:ext cx="2743200" cy="365125"/>
          </a:xfrm>
          <a:prstGeom prst="rect">
            <a:avLst/>
          </a:prstGeom>
        </p:spPr>
        <p:txBody>
          <a:bodyPr/>
          <a:lstStyle/>
          <a:p>
            <a:fld id="{A79F50FA-4610-426F-917C-D2D33AA07FAC}" type="datetimeFigureOut">
              <a:rPr lang="en-GB" smtClean="0"/>
              <a:t>05/02/2025</a:t>
            </a:fld>
            <a:endParaRPr lang="en-GB" dirty="0"/>
          </a:p>
        </p:txBody>
      </p:sp>
      <p:sp>
        <p:nvSpPr>
          <p:cNvPr id="6" name="Footer Placeholder 5">
            <a:extLst>
              <a:ext uri="{FF2B5EF4-FFF2-40B4-BE49-F238E27FC236}">
                <a16:creationId xmlns:a16="http://schemas.microsoft.com/office/drawing/2014/main" id="{67C1ED52-FD7D-4430-8E54-D1E9562BB6CC}"/>
              </a:ext>
            </a:extLst>
          </p:cNvPr>
          <p:cNvSpPr>
            <a:spLocks noGrp="1"/>
          </p:cNvSpPr>
          <p:nvPr>
            <p:ph type="ftr" sz="quarter" idx="11"/>
          </p:nvPr>
        </p:nvSpPr>
        <p:spPr>
          <a:xfrm>
            <a:off x="4038600" y="6356350"/>
            <a:ext cx="4114800" cy="365125"/>
          </a:xfrm>
          <a:prstGeom prst="rect">
            <a:avLst/>
          </a:prstGeom>
        </p:spPr>
        <p:txBody>
          <a:bodyPr/>
          <a:lstStyle/>
          <a:p>
            <a:endParaRPr lang="en-GB" dirty="0"/>
          </a:p>
        </p:txBody>
      </p:sp>
      <p:sp>
        <p:nvSpPr>
          <p:cNvPr id="7" name="Slide Number Placeholder 6">
            <a:extLst>
              <a:ext uri="{FF2B5EF4-FFF2-40B4-BE49-F238E27FC236}">
                <a16:creationId xmlns:a16="http://schemas.microsoft.com/office/drawing/2014/main" id="{580963D1-DA12-498F-81AF-8E276493F002}"/>
              </a:ext>
            </a:extLst>
          </p:cNvPr>
          <p:cNvSpPr>
            <a:spLocks noGrp="1"/>
          </p:cNvSpPr>
          <p:nvPr>
            <p:ph type="sldNum" sz="quarter" idx="12"/>
          </p:nvPr>
        </p:nvSpPr>
        <p:spPr>
          <a:xfrm>
            <a:off x="8610600" y="6356350"/>
            <a:ext cx="2743200" cy="365125"/>
          </a:xfrm>
          <a:prstGeom prst="rect">
            <a:avLst/>
          </a:prstGeom>
        </p:spPr>
        <p:txBody>
          <a:bodyPr/>
          <a:lstStyle/>
          <a:p>
            <a:fld id="{AB1DEC67-29E1-476B-AB6D-E26001334326}" type="slidenum">
              <a:rPr lang="en-GB" smtClean="0"/>
              <a:t>‹#›</a:t>
            </a:fld>
            <a:endParaRPr lang="en-GB" dirty="0"/>
          </a:p>
        </p:txBody>
      </p:sp>
    </p:spTree>
    <p:extLst>
      <p:ext uri="{BB962C8B-B14F-4D97-AF65-F5344CB8AC3E}">
        <p14:creationId xmlns:p14="http://schemas.microsoft.com/office/powerpoint/2010/main" val="2159888137"/>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763D18-F2CC-426B-8F6E-28DC09172BA8}"/>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B1EF11AA-7FE5-4E18-8EC8-651BC0EEE3C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13262784-D591-4495-A42C-70A8FD733D0F}"/>
              </a:ext>
            </a:extLst>
          </p:cNvPr>
          <p:cNvSpPr>
            <a:spLocks noGrp="1"/>
          </p:cNvSpPr>
          <p:nvPr>
            <p:ph type="dt" sz="half" idx="10"/>
          </p:nvPr>
        </p:nvSpPr>
        <p:spPr>
          <a:xfrm>
            <a:off x="838200" y="6356350"/>
            <a:ext cx="2743200" cy="365125"/>
          </a:xfrm>
          <a:prstGeom prst="rect">
            <a:avLst/>
          </a:prstGeom>
        </p:spPr>
        <p:txBody>
          <a:bodyPr/>
          <a:lstStyle/>
          <a:p>
            <a:fld id="{A79F50FA-4610-426F-917C-D2D33AA07FAC}" type="datetimeFigureOut">
              <a:rPr lang="en-GB" smtClean="0"/>
              <a:t>05/02/2025</a:t>
            </a:fld>
            <a:endParaRPr lang="en-GB" dirty="0"/>
          </a:p>
        </p:txBody>
      </p:sp>
      <p:sp>
        <p:nvSpPr>
          <p:cNvPr id="5" name="Footer Placeholder 4">
            <a:extLst>
              <a:ext uri="{FF2B5EF4-FFF2-40B4-BE49-F238E27FC236}">
                <a16:creationId xmlns:a16="http://schemas.microsoft.com/office/drawing/2014/main" id="{ACB46A35-6CC6-4054-A21B-A2BF370715EB}"/>
              </a:ext>
            </a:extLst>
          </p:cNvPr>
          <p:cNvSpPr>
            <a:spLocks noGrp="1"/>
          </p:cNvSpPr>
          <p:nvPr>
            <p:ph type="ftr" sz="quarter" idx="11"/>
          </p:nvPr>
        </p:nvSpPr>
        <p:spPr>
          <a:xfrm>
            <a:off x="4038600" y="6356350"/>
            <a:ext cx="4114800" cy="365125"/>
          </a:xfrm>
          <a:prstGeom prst="rect">
            <a:avLst/>
          </a:prstGeom>
        </p:spPr>
        <p:txBody>
          <a:bodyPr/>
          <a:lstStyle/>
          <a:p>
            <a:endParaRPr lang="en-GB" dirty="0"/>
          </a:p>
        </p:txBody>
      </p:sp>
      <p:sp>
        <p:nvSpPr>
          <p:cNvPr id="6" name="Slide Number Placeholder 5">
            <a:extLst>
              <a:ext uri="{FF2B5EF4-FFF2-40B4-BE49-F238E27FC236}">
                <a16:creationId xmlns:a16="http://schemas.microsoft.com/office/drawing/2014/main" id="{E043E4FF-011A-4C74-B289-70FC97BA7F97}"/>
              </a:ext>
            </a:extLst>
          </p:cNvPr>
          <p:cNvSpPr>
            <a:spLocks noGrp="1"/>
          </p:cNvSpPr>
          <p:nvPr>
            <p:ph type="sldNum" sz="quarter" idx="12"/>
          </p:nvPr>
        </p:nvSpPr>
        <p:spPr>
          <a:xfrm>
            <a:off x="8610600" y="6356350"/>
            <a:ext cx="2743200" cy="365125"/>
          </a:xfrm>
          <a:prstGeom prst="rect">
            <a:avLst/>
          </a:prstGeom>
        </p:spPr>
        <p:txBody>
          <a:bodyPr/>
          <a:lstStyle/>
          <a:p>
            <a:fld id="{AB1DEC67-29E1-476B-AB6D-E26001334326}" type="slidenum">
              <a:rPr lang="en-GB" smtClean="0"/>
              <a:t>‹#›</a:t>
            </a:fld>
            <a:endParaRPr lang="en-GB" dirty="0"/>
          </a:p>
        </p:txBody>
      </p:sp>
    </p:spTree>
    <p:extLst>
      <p:ext uri="{BB962C8B-B14F-4D97-AF65-F5344CB8AC3E}">
        <p14:creationId xmlns:p14="http://schemas.microsoft.com/office/powerpoint/2010/main" val="2631129219"/>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05C8792-CAA9-4722-BB24-58466B032E19}"/>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A4EB8DE0-E314-4386-8B22-BB52A07FC9F6}"/>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E72D9BF5-708E-47C3-806E-722B66EC769F}"/>
              </a:ext>
            </a:extLst>
          </p:cNvPr>
          <p:cNvSpPr>
            <a:spLocks noGrp="1"/>
          </p:cNvSpPr>
          <p:nvPr>
            <p:ph type="dt" sz="half" idx="10"/>
          </p:nvPr>
        </p:nvSpPr>
        <p:spPr>
          <a:xfrm>
            <a:off x="838200" y="6356350"/>
            <a:ext cx="2743200" cy="365125"/>
          </a:xfrm>
          <a:prstGeom prst="rect">
            <a:avLst/>
          </a:prstGeom>
        </p:spPr>
        <p:txBody>
          <a:bodyPr/>
          <a:lstStyle/>
          <a:p>
            <a:fld id="{A79F50FA-4610-426F-917C-D2D33AA07FAC}" type="datetimeFigureOut">
              <a:rPr lang="en-GB" smtClean="0"/>
              <a:t>05/02/2025</a:t>
            </a:fld>
            <a:endParaRPr lang="en-GB" dirty="0"/>
          </a:p>
        </p:txBody>
      </p:sp>
      <p:sp>
        <p:nvSpPr>
          <p:cNvPr id="5" name="Footer Placeholder 4">
            <a:extLst>
              <a:ext uri="{FF2B5EF4-FFF2-40B4-BE49-F238E27FC236}">
                <a16:creationId xmlns:a16="http://schemas.microsoft.com/office/drawing/2014/main" id="{F6AC9318-82F6-47F0-BE97-2986BF785FFB}"/>
              </a:ext>
            </a:extLst>
          </p:cNvPr>
          <p:cNvSpPr>
            <a:spLocks noGrp="1"/>
          </p:cNvSpPr>
          <p:nvPr>
            <p:ph type="ftr" sz="quarter" idx="11"/>
          </p:nvPr>
        </p:nvSpPr>
        <p:spPr>
          <a:xfrm>
            <a:off x="4038600" y="6356350"/>
            <a:ext cx="4114800" cy="365125"/>
          </a:xfrm>
          <a:prstGeom prst="rect">
            <a:avLst/>
          </a:prstGeom>
        </p:spPr>
        <p:txBody>
          <a:bodyPr/>
          <a:lstStyle/>
          <a:p>
            <a:endParaRPr lang="en-GB" dirty="0"/>
          </a:p>
        </p:txBody>
      </p:sp>
      <p:sp>
        <p:nvSpPr>
          <p:cNvPr id="6" name="Slide Number Placeholder 5">
            <a:extLst>
              <a:ext uri="{FF2B5EF4-FFF2-40B4-BE49-F238E27FC236}">
                <a16:creationId xmlns:a16="http://schemas.microsoft.com/office/drawing/2014/main" id="{EB62B4DC-4960-46CE-82F2-DFE616239C31}"/>
              </a:ext>
            </a:extLst>
          </p:cNvPr>
          <p:cNvSpPr>
            <a:spLocks noGrp="1"/>
          </p:cNvSpPr>
          <p:nvPr>
            <p:ph type="sldNum" sz="quarter" idx="12"/>
          </p:nvPr>
        </p:nvSpPr>
        <p:spPr>
          <a:xfrm>
            <a:off x="8610600" y="6356350"/>
            <a:ext cx="2743200" cy="365125"/>
          </a:xfrm>
          <a:prstGeom prst="rect">
            <a:avLst/>
          </a:prstGeom>
        </p:spPr>
        <p:txBody>
          <a:bodyPr/>
          <a:lstStyle/>
          <a:p>
            <a:fld id="{AB1DEC67-29E1-476B-AB6D-E26001334326}" type="slidenum">
              <a:rPr lang="en-GB" smtClean="0"/>
              <a:t>‹#›</a:t>
            </a:fld>
            <a:endParaRPr lang="en-GB" dirty="0"/>
          </a:p>
        </p:txBody>
      </p:sp>
    </p:spTree>
    <p:extLst>
      <p:ext uri="{BB962C8B-B14F-4D97-AF65-F5344CB8AC3E}">
        <p14:creationId xmlns:p14="http://schemas.microsoft.com/office/powerpoint/2010/main" val="1362704688"/>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3569A5-91A6-449D-9B6D-7600D58EC474}"/>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849AB3FA-C2FE-4AB1-9F31-414E954D2DB2}"/>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DBB2F418-749B-4FD1-BB81-AF330B9D0336}"/>
              </a:ext>
            </a:extLst>
          </p:cNvPr>
          <p:cNvSpPr>
            <a:spLocks noGrp="1"/>
          </p:cNvSpPr>
          <p:nvPr>
            <p:ph type="dt" sz="half" idx="10"/>
          </p:nvPr>
        </p:nvSpPr>
        <p:spPr>
          <a:xfrm>
            <a:off x="838200" y="6356350"/>
            <a:ext cx="2743200" cy="365125"/>
          </a:xfrm>
          <a:prstGeom prst="rect">
            <a:avLst/>
          </a:prstGeom>
        </p:spPr>
        <p:txBody>
          <a:bodyPr/>
          <a:lstStyle/>
          <a:p>
            <a:fld id="{A79F50FA-4610-426F-917C-D2D33AA07FAC}" type="datetimeFigureOut">
              <a:rPr lang="en-GB" smtClean="0"/>
              <a:t>05/02/2025</a:t>
            </a:fld>
            <a:endParaRPr lang="en-GB" dirty="0"/>
          </a:p>
        </p:txBody>
      </p:sp>
      <p:sp>
        <p:nvSpPr>
          <p:cNvPr id="5" name="Footer Placeholder 4">
            <a:extLst>
              <a:ext uri="{FF2B5EF4-FFF2-40B4-BE49-F238E27FC236}">
                <a16:creationId xmlns:a16="http://schemas.microsoft.com/office/drawing/2014/main" id="{B4B3BAFC-C5EE-4B49-8369-36092AF3BBD3}"/>
              </a:ext>
            </a:extLst>
          </p:cNvPr>
          <p:cNvSpPr>
            <a:spLocks noGrp="1"/>
          </p:cNvSpPr>
          <p:nvPr>
            <p:ph type="ftr" sz="quarter" idx="11"/>
          </p:nvPr>
        </p:nvSpPr>
        <p:spPr>
          <a:xfrm>
            <a:off x="4038600" y="6356350"/>
            <a:ext cx="4114800" cy="365125"/>
          </a:xfrm>
          <a:prstGeom prst="rect">
            <a:avLst/>
          </a:prstGeom>
        </p:spPr>
        <p:txBody>
          <a:bodyPr/>
          <a:lstStyle/>
          <a:p>
            <a:endParaRPr lang="en-GB" dirty="0"/>
          </a:p>
        </p:txBody>
      </p:sp>
      <p:sp>
        <p:nvSpPr>
          <p:cNvPr id="6" name="Slide Number Placeholder 5">
            <a:extLst>
              <a:ext uri="{FF2B5EF4-FFF2-40B4-BE49-F238E27FC236}">
                <a16:creationId xmlns:a16="http://schemas.microsoft.com/office/drawing/2014/main" id="{2289E0B5-22EB-40C1-B203-D8E58985A2E0}"/>
              </a:ext>
            </a:extLst>
          </p:cNvPr>
          <p:cNvSpPr>
            <a:spLocks noGrp="1"/>
          </p:cNvSpPr>
          <p:nvPr>
            <p:ph type="sldNum" sz="quarter" idx="12"/>
          </p:nvPr>
        </p:nvSpPr>
        <p:spPr>
          <a:xfrm>
            <a:off x="8610600" y="6356350"/>
            <a:ext cx="2743200" cy="365125"/>
          </a:xfrm>
          <a:prstGeom prst="rect">
            <a:avLst/>
          </a:prstGeom>
        </p:spPr>
        <p:txBody>
          <a:bodyPr/>
          <a:lstStyle/>
          <a:p>
            <a:fld id="{AB1DEC67-29E1-476B-AB6D-E26001334326}" type="slidenum">
              <a:rPr lang="en-GB" smtClean="0"/>
              <a:t>‹#›</a:t>
            </a:fld>
            <a:endParaRPr lang="en-GB" dirty="0"/>
          </a:p>
        </p:txBody>
      </p:sp>
    </p:spTree>
    <p:extLst>
      <p:ext uri="{BB962C8B-B14F-4D97-AF65-F5344CB8AC3E}">
        <p14:creationId xmlns:p14="http://schemas.microsoft.com/office/powerpoint/2010/main" val="3658799249"/>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1E27A8-ABAD-42C6-B4C0-BAB22094739E}"/>
              </a:ext>
            </a:extLst>
          </p:cNvPr>
          <p:cNvSpPr>
            <a:spLocks noGrp="1"/>
          </p:cNvSpPr>
          <p:nvPr>
            <p:ph type="title"/>
          </p:nvPr>
        </p:nvSpPr>
        <p:spPr>
          <a:xfrm>
            <a:off x="359999" y="365126"/>
            <a:ext cx="9857397" cy="899998"/>
          </a:xfrm>
        </p:spPr>
        <p:txBody>
          <a:bodyPr/>
          <a:lstStyle>
            <a:lvl1pPr>
              <a:defRPr b="1"/>
            </a:lvl1pPr>
          </a:lstStyle>
          <a:p>
            <a:r>
              <a:rPr lang="en-US" dirty="0"/>
              <a:t>Click to edit Master title style</a:t>
            </a:r>
            <a:endParaRPr lang="en-GB" dirty="0"/>
          </a:p>
        </p:txBody>
      </p:sp>
      <p:sp>
        <p:nvSpPr>
          <p:cNvPr id="3" name="Content Placeholder 2">
            <a:extLst>
              <a:ext uri="{FF2B5EF4-FFF2-40B4-BE49-F238E27FC236}">
                <a16:creationId xmlns:a16="http://schemas.microsoft.com/office/drawing/2014/main" id="{7168FA6D-88BD-413F-8797-A34CC2712E77}"/>
              </a:ext>
            </a:extLst>
          </p:cNvPr>
          <p:cNvSpPr>
            <a:spLocks noGrp="1"/>
          </p:cNvSpPr>
          <p:nvPr>
            <p:ph idx="1"/>
          </p:nvPr>
        </p:nvSpPr>
        <p:spPr>
          <a:xfrm>
            <a:off x="359999" y="1430216"/>
            <a:ext cx="11468585" cy="474674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9" name="Rectangle 8">
            <a:extLst>
              <a:ext uri="{FF2B5EF4-FFF2-40B4-BE49-F238E27FC236}">
                <a16:creationId xmlns:a16="http://schemas.microsoft.com/office/drawing/2014/main" id="{CF276EC5-8AF5-46CD-92C4-D299E8AEC5BC}"/>
              </a:ext>
            </a:extLst>
          </p:cNvPr>
          <p:cNvSpPr/>
          <p:nvPr userDrawn="1"/>
        </p:nvSpPr>
        <p:spPr>
          <a:xfrm>
            <a:off x="0" y="365124"/>
            <a:ext cx="360000" cy="899999"/>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1" name="Rectangle 10">
            <a:extLst>
              <a:ext uri="{FF2B5EF4-FFF2-40B4-BE49-F238E27FC236}">
                <a16:creationId xmlns:a16="http://schemas.microsoft.com/office/drawing/2014/main" id="{D9FC4B35-C2EC-4641-814B-13A0A78C4E82}"/>
              </a:ext>
            </a:extLst>
          </p:cNvPr>
          <p:cNvSpPr/>
          <p:nvPr userDrawn="1"/>
        </p:nvSpPr>
        <p:spPr>
          <a:xfrm>
            <a:off x="-2" y="6542090"/>
            <a:ext cx="12188586" cy="31591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endParaRPr lang="en-GB" sz="1800" b="1" dirty="0"/>
          </a:p>
        </p:txBody>
      </p:sp>
      <p:pic>
        <p:nvPicPr>
          <p:cNvPr id="7" name="Picture 6">
            <a:extLst>
              <a:ext uri="{FF2B5EF4-FFF2-40B4-BE49-F238E27FC236}">
                <a16:creationId xmlns:a16="http://schemas.microsoft.com/office/drawing/2014/main" id="{A6B8D9A4-0731-429D-B9F0-4E62B4B584AF}"/>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bwMode="auto">
          <a:xfrm>
            <a:off x="10061702" y="393592"/>
            <a:ext cx="1766882" cy="843062"/>
          </a:xfrm>
          <a:prstGeom prst="rect">
            <a:avLst/>
          </a:prstGeom>
          <a:noFill/>
        </p:spPr>
      </p:pic>
    </p:spTree>
    <p:extLst>
      <p:ext uri="{BB962C8B-B14F-4D97-AF65-F5344CB8AC3E}">
        <p14:creationId xmlns:p14="http://schemas.microsoft.com/office/powerpoint/2010/main" val="24283498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764DE79-268F-4C1A-8933-263129D2AF90}" type="datetimeFigureOut">
              <a:rPr lang="en-US" dirty="0"/>
              <a:t>2/5/2025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2931890072"/>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EEB86726-7BC7-49B0-9058-5D680AE79570}"/>
              </a:ext>
            </a:extLst>
          </p:cNvPr>
          <p:cNvSpPr/>
          <p:nvPr userDrawn="1"/>
        </p:nvSpPr>
        <p:spPr>
          <a:xfrm>
            <a:off x="0" y="0"/>
            <a:ext cx="12192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2" name="Title 1">
            <a:extLst>
              <a:ext uri="{FF2B5EF4-FFF2-40B4-BE49-F238E27FC236}">
                <a16:creationId xmlns:a16="http://schemas.microsoft.com/office/drawing/2014/main" id="{7F8D99C1-C374-4CA0-991C-0502EE078144}"/>
              </a:ext>
            </a:extLst>
          </p:cNvPr>
          <p:cNvSpPr>
            <a:spLocks noGrp="1"/>
          </p:cNvSpPr>
          <p:nvPr>
            <p:ph type="title"/>
          </p:nvPr>
        </p:nvSpPr>
        <p:spPr>
          <a:xfrm>
            <a:off x="831850" y="1709738"/>
            <a:ext cx="10515600" cy="2852737"/>
          </a:xfrm>
        </p:spPr>
        <p:txBody>
          <a:bodyPr anchor="b"/>
          <a:lstStyle>
            <a:lvl1pPr>
              <a:defRPr sz="6000" b="1">
                <a:solidFill>
                  <a:schemeClr val="bg1"/>
                </a:solidFill>
              </a:defRPr>
            </a:lvl1pPr>
          </a:lstStyle>
          <a:p>
            <a:r>
              <a:rPr lang="en-US" dirty="0"/>
              <a:t>Click to edit Master title style</a:t>
            </a:r>
            <a:endParaRPr lang="en-GB" dirty="0"/>
          </a:p>
        </p:txBody>
      </p:sp>
      <p:sp>
        <p:nvSpPr>
          <p:cNvPr id="3" name="Text Placeholder 2">
            <a:extLst>
              <a:ext uri="{FF2B5EF4-FFF2-40B4-BE49-F238E27FC236}">
                <a16:creationId xmlns:a16="http://schemas.microsoft.com/office/drawing/2014/main" id="{D3F7484A-5F61-452A-9CF8-BE25C88EABE4}"/>
              </a:ext>
            </a:extLst>
          </p:cNvPr>
          <p:cNvSpPr>
            <a:spLocks noGrp="1"/>
          </p:cNvSpPr>
          <p:nvPr>
            <p:ph type="body" idx="1"/>
          </p:nvPr>
        </p:nvSpPr>
        <p:spPr>
          <a:xfrm>
            <a:off x="831850" y="4589463"/>
            <a:ext cx="10515600" cy="1500187"/>
          </a:xfrm>
        </p:spPr>
        <p:txBody>
          <a:bodyPr>
            <a:normAutofit/>
          </a:bodyPr>
          <a:lstStyle>
            <a:lvl1pPr marL="0" indent="0">
              <a:buNone/>
              <a:defRPr sz="2800" b="1">
                <a:solidFill>
                  <a:schemeClr val="bg1">
                    <a:lumMod val="6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Master text styles</a:t>
            </a:r>
          </a:p>
        </p:txBody>
      </p:sp>
      <p:sp>
        <p:nvSpPr>
          <p:cNvPr id="4" name="Date Placeholder 3">
            <a:extLst>
              <a:ext uri="{FF2B5EF4-FFF2-40B4-BE49-F238E27FC236}">
                <a16:creationId xmlns:a16="http://schemas.microsoft.com/office/drawing/2014/main" id="{5A60BEF5-7D27-481A-8FE2-904D21DBD3EC}"/>
              </a:ext>
            </a:extLst>
          </p:cNvPr>
          <p:cNvSpPr>
            <a:spLocks noGrp="1"/>
          </p:cNvSpPr>
          <p:nvPr>
            <p:ph type="dt" sz="half" idx="10"/>
          </p:nvPr>
        </p:nvSpPr>
        <p:spPr>
          <a:xfrm>
            <a:off x="838200" y="6356350"/>
            <a:ext cx="2743200" cy="365125"/>
          </a:xfrm>
          <a:prstGeom prst="rect">
            <a:avLst/>
          </a:prstGeom>
        </p:spPr>
        <p:txBody>
          <a:bodyPr/>
          <a:lstStyle/>
          <a:p>
            <a:fld id="{A79F50FA-4610-426F-917C-D2D33AA07FAC}" type="datetimeFigureOut">
              <a:rPr lang="en-GB" smtClean="0"/>
              <a:t>05/02/2025</a:t>
            </a:fld>
            <a:endParaRPr lang="en-GB" dirty="0"/>
          </a:p>
        </p:txBody>
      </p:sp>
      <p:sp>
        <p:nvSpPr>
          <p:cNvPr id="5" name="Footer Placeholder 4">
            <a:extLst>
              <a:ext uri="{FF2B5EF4-FFF2-40B4-BE49-F238E27FC236}">
                <a16:creationId xmlns:a16="http://schemas.microsoft.com/office/drawing/2014/main" id="{280009AE-03B5-492D-991A-7829FD7E758C}"/>
              </a:ext>
            </a:extLst>
          </p:cNvPr>
          <p:cNvSpPr>
            <a:spLocks noGrp="1"/>
          </p:cNvSpPr>
          <p:nvPr>
            <p:ph type="ftr" sz="quarter" idx="11"/>
          </p:nvPr>
        </p:nvSpPr>
        <p:spPr>
          <a:xfrm>
            <a:off x="4038600" y="6356350"/>
            <a:ext cx="4114800" cy="365125"/>
          </a:xfrm>
          <a:prstGeom prst="rect">
            <a:avLst/>
          </a:prstGeom>
        </p:spPr>
        <p:txBody>
          <a:bodyPr/>
          <a:lstStyle/>
          <a:p>
            <a:endParaRPr lang="en-GB" dirty="0"/>
          </a:p>
        </p:txBody>
      </p:sp>
      <p:sp>
        <p:nvSpPr>
          <p:cNvPr id="6" name="Slide Number Placeholder 5">
            <a:extLst>
              <a:ext uri="{FF2B5EF4-FFF2-40B4-BE49-F238E27FC236}">
                <a16:creationId xmlns:a16="http://schemas.microsoft.com/office/drawing/2014/main" id="{A8CE2441-A34B-453A-9D59-9059EA268CC8}"/>
              </a:ext>
            </a:extLst>
          </p:cNvPr>
          <p:cNvSpPr>
            <a:spLocks noGrp="1"/>
          </p:cNvSpPr>
          <p:nvPr>
            <p:ph type="sldNum" sz="quarter" idx="12"/>
          </p:nvPr>
        </p:nvSpPr>
        <p:spPr>
          <a:xfrm>
            <a:off x="8610600" y="6356350"/>
            <a:ext cx="2743200" cy="365125"/>
          </a:xfrm>
          <a:prstGeom prst="rect">
            <a:avLst/>
          </a:prstGeom>
        </p:spPr>
        <p:txBody>
          <a:bodyPr/>
          <a:lstStyle/>
          <a:p>
            <a:fld id="{AB1DEC67-29E1-476B-AB6D-E26001334326}" type="slidenum">
              <a:rPr lang="en-GB" smtClean="0"/>
              <a:t>‹#›</a:t>
            </a:fld>
            <a:endParaRPr lang="en-GB" dirty="0"/>
          </a:p>
        </p:txBody>
      </p:sp>
      <p:pic>
        <p:nvPicPr>
          <p:cNvPr id="9" name="Picture 8">
            <a:extLst>
              <a:ext uri="{FF2B5EF4-FFF2-40B4-BE49-F238E27FC236}">
                <a16:creationId xmlns:a16="http://schemas.microsoft.com/office/drawing/2014/main" id="{885A642D-246D-98B0-E9EC-82E5E890E441}"/>
              </a:ext>
            </a:extLst>
          </p:cNvPr>
          <p:cNvPicPr>
            <a:picLocks noChangeAspect="1"/>
          </p:cNvPicPr>
          <p:nvPr userDrawn="1"/>
        </p:nvPicPr>
        <p:blipFill>
          <a:blip r:embed="rId2">
            <a:extLst>
              <a:ext uri="{28A0092B-C50C-407E-A947-70E740481C1C}">
                <a14:useLocalDpi xmlns:a14="http://schemas.microsoft.com/office/drawing/2010/main" val="0"/>
              </a:ext>
            </a:extLst>
          </a:blip>
          <a:srcRect/>
          <a:stretch/>
        </p:blipFill>
        <p:spPr>
          <a:xfrm>
            <a:off x="9242043" y="891240"/>
            <a:ext cx="2118107" cy="833122"/>
          </a:xfrm>
          <a:prstGeom prst="rect">
            <a:avLst/>
          </a:prstGeom>
        </p:spPr>
      </p:pic>
    </p:spTree>
    <p:extLst>
      <p:ext uri="{BB962C8B-B14F-4D97-AF65-F5344CB8AC3E}">
        <p14:creationId xmlns:p14="http://schemas.microsoft.com/office/powerpoint/2010/main" val="3402333629"/>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9691A0-2E91-4395-A58B-FF420FF2D083}"/>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494F91AB-3B37-4E19-B924-F3C4B0837426}"/>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C4C55EF8-F2B9-4412-9B8D-AE086A39EF40}"/>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F95EF762-FA64-4EC4-B895-96D904448A46}"/>
              </a:ext>
            </a:extLst>
          </p:cNvPr>
          <p:cNvSpPr>
            <a:spLocks noGrp="1"/>
          </p:cNvSpPr>
          <p:nvPr>
            <p:ph type="dt" sz="half" idx="10"/>
          </p:nvPr>
        </p:nvSpPr>
        <p:spPr>
          <a:xfrm>
            <a:off x="838200" y="6356350"/>
            <a:ext cx="2743200" cy="365125"/>
          </a:xfrm>
          <a:prstGeom prst="rect">
            <a:avLst/>
          </a:prstGeom>
        </p:spPr>
        <p:txBody>
          <a:bodyPr/>
          <a:lstStyle/>
          <a:p>
            <a:fld id="{A79F50FA-4610-426F-917C-D2D33AA07FAC}" type="datetimeFigureOut">
              <a:rPr lang="en-GB" smtClean="0"/>
              <a:t>05/02/2025</a:t>
            </a:fld>
            <a:endParaRPr lang="en-GB" dirty="0"/>
          </a:p>
        </p:txBody>
      </p:sp>
      <p:sp>
        <p:nvSpPr>
          <p:cNvPr id="6" name="Footer Placeholder 5">
            <a:extLst>
              <a:ext uri="{FF2B5EF4-FFF2-40B4-BE49-F238E27FC236}">
                <a16:creationId xmlns:a16="http://schemas.microsoft.com/office/drawing/2014/main" id="{452E2DDD-B219-41B5-92C1-DBAB4C2ED3FB}"/>
              </a:ext>
            </a:extLst>
          </p:cNvPr>
          <p:cNvSpPr>
            <a:spLocks noGrp="1"/>
          </p:cNvSpPr>
          <p:nvPr>
            <p:ph type="ftr" sz="quarter" idx="11"/>
          </p:nvPr>
        </p:nvSpPr>
        <p:spPr>
          <a:xfrm>
            <a:off x="4038600" y="6356350"/>
            <a:ext cx="4114800" cy="365125"/>
          </a:xfrm>
          <a:prstGeom prst="rect">
            <a:avLst/>
          </a:prstGeom>
        </p:spPr>
        <p:txBody>
          <a:bodyPr/>
          <a:lstStyle/>
          <a:p>
            <a:endParaRPr lang="en-GB" dirty="0"/>
          </a:p>
        </p:txBody>
      </p:sp>
      <p:sp>
        <p:nvSpPr>
          <p:cNvPr id="7" name="Slide Number Placeholder 6">
            <a:extLst>
              <a:ext uri="{FF2B5EF4-FFF2-40B4-BE49-F238E27FC236}">
                <a16:creationId xmlns:a16="http://schemas.microsoft.com/office/drawing/2014/main" id="{F806D966-8ECB-4B93-8A41-84AF9E9687F3}"/>
              </a:ext>
            </a:extLst>
          </p:cNvPr>
          <p:cNvSpPr>
            <a:spLocks noGrp="1"/>
          </p:cNvSpPr>
          <p:nvPr>
            <p:ph type="sldNum" sz="quarter" idx="12"/>
          </p:nvPr>
        </p:nvSpPr>
        <p:spPr>
          <a:xfrm>
            <a:off x="8610600" y="6356350"/>
            <a:ext cx="2743200" cy="365125"/>
          </a:xfrm>
          <a:prstGeom prst="rect">
            <a:avLst/>
          </a:prstGeom>
        </p:spPr>
        <p:txBody>
          <a:bodyPr/>
          <a:lstStyle/>
          <a:p>
            <a:fld id="{AB1DEC67-29E1-476B-AB6D-E26001334326}" type="slidenum">
              <a:rPr lang="en-GB" smtClean="0"/>
              <a:t>‹#›</a:t>
            </a:fld>
            <a:endParaRPr lang="en-GB" dirty="0"/>
          </a:p>
        </p:txBody>
      </p:sp>
    </p:spTree>
    <p:extLst>
      <p:ext uri="{BB962C8B-B14F-4D97-AF65-F5344CB8AC3E}">
        <p14:creationId xmlns:p14="http://schemas.microsoft.com/office/powerpoint/2010/main" val="2528289613"/>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06A873-FFA0-4E70-9561-395F2789C423}"/>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362DB570-CE9C-4D5D-9FB9-FBF7E452AD6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F30FE5A6-186A-4AF7-82CD-34DE6FEBB06A}"/>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C1933A01-AA10-48A4-94EF-B1C5837C343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6055CF34-37F8-4394-970E-360913902563}"/>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E6E49BD2-5D3E-46A1-B83C-07E6B8F05023}"/>
              </a:ext>
            </a:extLst>
          </p:cNvPr>
          <p:cNvSpPr>
            <a:spLocks noGrp="1"/>
          </p:cNvSpPr>
          <p:nvPr>
            <p:ph type="dt" sz="half" idx="10"/>
          </p:nvPr>
        </p:nvSpPr>
        <p:spPr>
          <a:xfrm>
            <a:off x="838200" y="6356350"/>
            <a:ext cx="2743200" cy="365125"/>
          </a:xfrm>
          <a:prstGeom prst="rect">
            <a:avLst/>
          </a:prstGeom>
        </p:spPr>
        <p:txBody>
          <a:bodyPr/>
          <a:lstStyle/>
          <a:p>
            <a:fld id="{A79F50FA-4610-426F-917C-D2D33AA07FAC}" type="datetimeFigureOut">
              <a:rPr lang="en-GB" smtClean="0"/>
              <a:t>05/02/2025</a:t>
            </a:fld>
            <a:endParaRPr lang="en-GB" dirty="0"/>
          </a:p>
        </p:txBody>
      </p:sp>
      <p:sp>
        <p:nvSpPr>
          <p:cNvPr id="8" name="Footer Placeholder 7">
            <a:extLst>
              <a:ext uri="{FF2B5EF4-FFF2-40B4-BE49-F238E27FC236}">
                <a16:creationId xmlns:a16="http://schemas.microsoft.com/office/drawing/2014/main" id="{DA529812-D4EF-45CB-B991-9630BC084937}"/>
              </a:ext>
            </a:extLst>
          </p:cNvPr>
          <p:cNvSpPr>
            <a:spLocks noGrp="1"/>
          </p:cNvSpPr>
          <p:nvPr>
            <p:ph type="ftr" sz="quarter" idx="11"/>
          </p:nvPr>
        </p:nvSpPr>
        <p:spPr>
          <a:xfrm>
            <a:off x="4038600" y="6356350"/>
            <a:ext cx="4114800" cy="365125"/>
          </a:xfrm>
          <a:prstGeom prst="rect">
            <a:avLst/>
          </a:prstGeom>
        </p:spPr>
        <p:txBody>
          <a:bodyPr/>
          <a:lstStyle/>
          <a:p>
            <a:endParaRPr lang="en-GB" dirty="0"/>
          </a:p>
        </p:txBody>
      </p:sp>
      <p:sp>
        <p:nvSpPr>
          <p:cNvPr id="9" name="Slide Number Placeholder 8">
            <a:extLst>
              <a:ext uri="{FF2B5EF4-FFF2-40B4-BE49-F238E27FC236}">
                <a16:creationId xmlns:a16="http://schemas.microsoft.com/office/drawing/2014/main" id="{8EE26662-A45D-4E7C-A874-22D1E830E450}"/>
              </a:ext>
            </a:extLst>
          </p:cNvPr>
          <p:cNvSpPr>
            <a:spLocks noGrp="1"/>
          </p:cNvSpPr>
          <p:nvPr>
            <p:ph type="sldNum" sz="quarter" idx="12"/>
          </p:nvPr>
        </p:nvSpPr>
        <p:spPr>
          <a:xfrm>
            <a:off x="8610600" y="6356350"/>
            <a:ext cx="2743200" cy="365125"/>
          </a:xfrm>
          <a:prstGeom prst="rect">
            <a:avLst/>
          </a:prstGeom>
        </p:spPr>
        <p:txBody>
          <a:bodyPr/>
          <a:lstStyle/>
          <a:p>
            <a:fld id="{AB1DEC67-29E1-476B-AB6D-E26001334326}" type="slidenum">
              <a:rPr lang="en-GB" smtClean="0"/>
              <a:t>‹#›</a:t>
            </a:fld>
            <a:endParaRPr lang="en-GB" dirty="0"/>
          </a:p>
        </p:txBody>
      </p:sp>
    </p:spTree>
    <p:extLst>
      <p:ext uri="{BB962C8B-B14F-4D97-AF65-F5344CB8AC3E}">
        <p14:creationId xmlns:p14="http://schemas.microsoft.com/office/powerpoint/2010/main" val="432563486"/>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551093-77E2-4C27-A15E-1B3B9438EF10}"/>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229BA704-CEEF-4078-B1E3-996CAB4E169B}"/>
              </a:ext>
            </a:extLst>
          </p:cNvPr>
          <p:cNvSpPr>
            <a:spLocks noGrp="1"/>
          </p:cNvSpPr>
          <p:nvPr>
            <p:ph type="dt" sz="half" idx="10"/>
          </p:nvPr>
        </p:nvSpPr>
        <p:spPr>
          <a:xfrm>
            <a:off x="838200" y="6356350"/>
            <a:ext cx="2743200" cy="365125"/>
          </a:xfrm>
          <a:prstGeom prst="rect">
            <a:avLst/>
          </a:prstGeom>
        </p:spPr>
        <p:txBody>
          <a:bodyPr/>
          <a:lstStyle/>
          <a:p>
            <a:fld id="{A79F50FA-4610-426F-917C-D2D33AA07FAC}" type="datetimeFigureOut">
              <a:rPr lang="en-GB" smtClean="0"/>
              <a:t>05/02/2025</a:t>
            </a:fld>
            <a:endParaRPr lang="en-GB" dirty="0"/>
          </a:p>
        </p:txBody>
      </p:sp>
      <p:sp>
        <p:nvSpPr>
          <p:cNvPr id="4" name="Footer Placeholder 3">
            <a:extLst>
              <a:ext uri="{FF2B5EF4-FFF2-40B4-BE49-F238E27FC236}">
                <a16:creationId xmlns:a16="http://schemas.microsoft.com/office/drawing/2014/main" id="{88E015FC-76B8-4969-83E2-B780719CD9C6}"/>
              </a:ext>
            </a:extLst>
          </p:cNvPr>
          <p:cNvSpPr>
            <a:spLocks noGrp="1"/>
          </p:cNvSpPr>
          <p:nvPr>
            <p:ph type="ftr" sz="quarter" idx="11"/>
          </p:nvPr>
        </p:nvSpPr>
        <p:spPr>
          <a:xfrm>
            <a:off x="4038600" y="6356350"/>
            <a:ext cx="4114800" cy="365125"/>
          </a:xfrm>
          <a:prstGeom prst="rect">
            <a:avLst/>
          </a:prstGeom>
        </p:spPr>
        <p:txBody>
          <a:bodyPr/>
          <a:lstStyle/>
          <a:p>
            <a:endParaRPr lang="en-GB" dirty="0"/>
          </a:p>
        </p:txBody>
      </p:sp>
      <p:sp>
        <p:nvSpPr>
          <p:cNvPr id="5" name="Slide Number Placeholder 4">
            <a:extLst>
              <a:ext uri="{FF2B5EF4-FFF2-40B4-BE49-F238E27FC236}">
                <a16:creationId xmlns:a16="http://schemas.microsoft.com/office/drawing/2014/main" id="{6033EA8C-FD94-43DE-89BD-B9D1F05FB94F}"/>
              </a:ext>
            </a:extLst>
          </p:cNvPr>
          <p:cNvSpPr>
            <a:spLocks noGrp="1"/>
          </p:cNvSpPr>
          <p:nvPr>
            <p:ph type="sldNum" sz="quarter" idx="12"/>
          </p:nvPr>
        </p:nvSpPr>
        <p:spPr>
          <a:xfrm>
            <a:off x="8610600" y="6356350"/>
            <a:ext cx="2743200" cy="365125"/>
          </a:xfrm>
          <a:prstGeom prst="rect">
            <a:avLst/>
          </a:prstGeom>
        </p:spPr>
        <p:txBody>
          <a:bodyPr/>
          <a:lstStyle/>
          <a:p>
            <a:fld id="{AB1DEC67-29E1-476B-AB6D-E26001334326}" type="slidenum">
              <a:rPr lang="en-GB" smtClean="0"/>
              <a:t>‹#›</a:t>
            </a:fld>
            <a:endParaRPr lang="en-GB" dirty="0"/>
          </a:p>
        </p:txBody>
      </p:sp>
    </p:spTree>
    <p:extLst>
      <p:ext uri="{BB962C8B-B14F-4D97-AF65-F5344CB8AC3E}">
        <p14:creationId xmlns:p14="http://schemas.microsoft.com/office/powerpoint/2010/main" val="3084067574"/>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A106544-0A13-452D-9E77-77764E8219B5}"/>
              </a:ext>
            </a:extLst>
          </p:cNvPr>
          <p:cNvSpPr>
            <a:spLocks noGrp="1"/>
          </p:cNvSpPr>
          <p:nvPr>
            <p:ph type="dt" sz="half" idx="10"/>
          </p:nvPr>
        </p:nvSpPr>
        <p:spPr>
          <a:xfrm>
            <a:off x="838200" y="6356350"/>
            <a:ext cx="2743200" cy="365125"/>
          </a:xfrm>
          <a:prstGeom prst="rect">
            <a:avLst/>
          </a:prstGeom>
        </p:spPr>
        <p:txBody>
          <a:bodyPr/>
          <a:lstStyle/>
          <a:p>
            <a:fld id="{A79F50FA-4610-426F-917C-D2D33AA07FAC}" type="datetimeFigureOut">
              <a:rPr lang="en-GB" smtClean="0"/>
              <a:t>05/02/2025</a:t>
            </a:fld>
            <a:endParaRPr lang="en-GB" dirty="0"/>
          </a:p>
        </p:txBody>
      </p:sp>
      <p:sp>
        <p:nvSpPr>
          <p:cNvPr id="3" name="Footer Placeholder 2">
            <a:extLst>
              <a:ext uri="{FF2B5EF4-FFF2-40B4-BE49-F238E27FC236}">
                <a16:creationId xmlns:a16="http://schemas.microsoft.com/office/drawing/2014/main" id="{E2EE3436-2E63-4530-99A9-CC580F459B5E}"/>
              </a:ext>
            </a:extLst>
          </p:cNvPr>
          <p:cNvSpPr>
            <a:spLocks noGrp="1"/>
          </p:cNvSpPr>
          <p:nvPr>
            <p:ph type="ftr" sz="quarter" idx="11"/>
          </p:nvPr>
        </p:nvSpPr>
        <p:spPr>
          <a:xfrm>
            <a:off x="4038600" y="6356350"/>
            <a:ext cx="4114800" cy="365125"/>
          </a:xfrm>
          <a:prstGeom prst="rect">
            <a:avLst/>
          </a:prstGeom>
        </p:spPr>
        <p:txBody>
          <a:bodyPr/>
          <a:lstStyle/>
          <a:p>
            <a:endParaRPr lang="en-GB" dirty="0"/>
          </a:p>
        </p:txBody>
      </p:sp>
      <p:sp>
        <p:nvSpPr>
          <p:cNvPr id="4" name="Slide Number Placeholder 3">
            <a:extLst>
              <a:ext uri="{FF2B5EF4-FFF2-40B4-BE49-F238E27FC236}">
                <a16:creationId xmlns:a16="http://schemas.microsoft.com/office/drawing/2014/main" id="{1F007182-4942-4E62-8C48-0F2A79D7673A}"/>
              </a:ext>
            </a:extLst>
          </p:cNvPr>
          <p:cNvSpPr>
            <a:spLocks noGrp="1"/>
          </p:cNvSpPr>
          <p:nvPr>
            <p:ph type="sldNum" sz="quarter" idx="12"/>
          </p:nvPr>
        </p:nvSpPr>
        <p:spPr>
          <a:xfrm>
            <a:off x="8610600" y="6356350"/>
            <a:ext cx="2743200" cy="365125"/>
          </a:xfrm>
          <a:prstGeom prst="rect">
            <a:avLst/>
          </a:prstGeom>
        </p:spPr>
        <p:txBody>
          <a:bodyPr/>
          <a:lstStyle/>
          <a:p>
            <a:fld id="{AB1DEC67-29E1-476B-AB6D-E26001334326}" type="slidenum">
              <a:rPr lang="en-GB" smtClean="0"/>
              <a:t>‹#›</a:t>
            </a:fld>
            <a:endParaRPr lang="en-GB" dirty="0"/>
          </a:p>
        </p:txBody>
      </p:sp>
    </p:spTree>
    <p:extLst>
      <p:ext uri="{BB962C8B-B14F-4D97-AF65-F5344CB8AC3E}">
        <p14:creationId xmlns:p14="http://schemas.microsoft.com/office/powerpoint/2010/main" val="630242070"/>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50181E-84F1-4A55-B0E3-8A56574FC76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F4783A6F-2A85-4254-8DC8-78D50AAF47B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2A1EBF71-77D7-4FE3-9EAA-1D90810024A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A657190-30F8-4EF8-9415-DE497C96E724}"/>
              </a:ext>
            </a:extLst>
          </p:cNvPr>
          <p:cNvSpPr>
            <a:spLocks noGrp="1"/>
          </p:cNvSpPr>
          <p:nvPr>
            <p:ph type="dt" sz="half" idx="10"/>
          </p:nvPr>
        </p:nvSpPr>
        <p:spPr>
          <a:xfrm>
            <a:off x="838200" y="6356350"/>
            <a:ext cx="2743200" cy="365125"/>
          </a:xfrm>
          <a:prstGeom prst="rect">
            <a:avLst/>
          </a:prstGeom>
        </p:spPr>
        <p:txBody>
          <a:bodyPr/>
          <a:lstStyle/>
          <a:p>
            <a:fld id="{A79F50FA-4610-426F-917C-D2D33AA07FAC}" type="datetimeFigureOut">
              <a:rPr lang="en-GB" smtClean="0"/>
              <a:t>05/02/2025</a:t>
            </a:fld>
            <a:endParaRPr lang="en-GB" dirty="0"/>
          </a:p>
        </p:txBody>
      </p:sp>
      <p:sp>
        <p:nvSpPr>
          <p:cNvPr id="6" name="Footer Placeholder 5">
            <a:extLst>
              <a:ext uri="{FF2B5EF4-FFF2-40B4-BE49-F238E27FC236}">
                <a16:creationId xmlns:a16="http://schemas.microsoft.com/office/drawing/2014/main" id="{44638F06-6078-4A09-B955-B3CBD0CB8A14}"/>
              </a:ext>
            </a:extLst>
          </p:cNvPr>
          <p:cNvSpPr>
            <a:spLocks noGrp="1"/>
          </p:cNvSpPr>
          <p:nvPr>
            <p:ph type="ftr" sz="quarter" idx="11"/>
          </p:nvPr>
        </p:nvSpPr>
        <p:spPr>
          <a:xfrm>
            <a:off x="4038600" y="6356350"/>
            <a:ext cx="4114800" cy="365125"/>
          </a:xfrm>
          <a:prstGeom prst="rect">
            <a:avLst/>
          </a:prstGeom>
        </p:spPr>
        <p:txBody>
          <a:bodyPr/>
          <a:lstStyle/>
          <a:p>
            <a:endParaRPr lang="en-GB" dirty="0"/>
          </a:p>
        </p:txBody>
      </p:sp>
      <p:sp>
        <p:nvSpPr>
          <p:cNvPr id="7" name="Slide Number Placeholder 6">
            <a:extLst>
              <a:ext uri="{FF2B5EF4-FFF2-40B4-BE49-F238E27FC236}">
                <a16:creationId xmlns:a16="http://schemas.microsoft.com/office/drawing/2014/main" id="{DE398DB2-5DB1-4CC7-B0C8-EC81403B63E9}"/>
              </a:ext>
            </a:extLst>
          </p:cNvPr>
          <p:cNvSpPr>
            <a:spLocks noGrp="1"/>
          </p:cNvSpPr>
          <p:nvPr>
            <p:ph type="sldNum" sz="quarter" idx="12"/>
          </p:nvPr>
        </p:nvSpPr>
        <p:spPr>
          <a:xfrm>
            <a:off x="8610600" y="6356350"/>
            <a:ext cx="2743200" cy="365125"/>
          </a:xfrm>
          <a:prstGeom prst="rect">
            <a:avLst/>
          </a:prstGeom>
        </p:spPr>
        <p:txBody>
          <a:bodyPr/>
          <a:lstStyle/>
          <a:p>
            <a:fld id="{AB1DEC67-29E1-476B-AB6D-E26001334326}" type="slidenum">
              <a:rPr lang="en-GB" smtClean="0"/>
              <a:t>‹#›</a:t>
            </a:fld>
            <a:endParaRPr lang="en-GB" dirty="0"/>
          </a:p>
        </p:txBody>
      </p:sp>
    </p:spTree>
    <p:extLst>
      <p:ext uri="{BB962C8B-B14F-4D97-AF65-F5344CB8AC3E}">
        <p14:creationId xmlns:p14="http://schemas.microsoft.com/office/powerpoint/2010/main" val="705616339"/>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10B467-BD24-42E1-B790-7CAC68EADC0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71E73784-17F6-4ED0-B1D9-93A7F70F544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dirty="0"/>
          </a:p>
        </p:txBody>
      </p:sp>
      <p:sp>
        <p:nvSpPr>
          <p:cNvPr id="4" name="Text Placeholder 3">
            <a:extLst>
              <a:ext uri="{FF2B5EF4-FFF2-40B4-BE49-F238E27FC236}">
                <a16:creationId xmlns:a16="http://schemas.microsoft.com/office/drawing/2014/main" id="{9CE58085-FABF-4D80-8BE9-DCC181D7AFA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011E4D5-CD09-4D6E-9F9D-652A3F945294}"/>
              </a:ext>
            </a:extLst>
          </p:cNvPr>
          <p:cNvSpPr>
            <a:spLocks noGrp="1"/>
          </p:cNvSpPr>
          <p:nvPr>
            <p:ph type="dt" sz="half" idx="10"/>
          </p:nvPr>
        </p:nvSpPr>
        <p:spPr>
          <a:xfrm>
            <a:off x="838200" y="6356350"/>
            <a:ext cx="2743200" cy="365125"/>
          </a:xfrm>
          <a:prstGeom prst="rect">
            <a:avLst/>
          </a:prstGeom>
        </p:spPr>
        <p:txBody>
          <a:bodyPr/>
          <a:lstStyle/>
          <a:p>
            <a:fld id="{A79F50FA-4610-426F-917C-D2D33AA07FAC}" type="datetimeFigureOut">
              <a:rPr lang="en-GB" smtClean="0"/>
              <a:t>05/02/2025</a:t>
            </a:fld>
            <a:endParaRPr lang="en-GB" dirty="0"/>
          </a:p>
        </p:txBody>
      </p:sp>
      <p:sp>
        <p:nvSpPr>
          <p:cNvPr id="6" name="Footer Placeholder 5">
            <a:extLst>
              <a:ext uri="{FF2B5EF4-FFF2-40B4-BE49-F238E27FC236}">
                <a16:creationId xmlns:a16="http://schemas.microsoft.com/office/drawing/2014/main" id="{67C1ED52-FD7D-4430-8E54-D1E9562BB6CC}"/>
              </a:ext>
            </a:extLst>
          </p:cNvPr>
          <p:cNvSpPr>
            <a:spLocks noGrp="1"/>
          </p:cNvSpPr>
          <p:nvPr>
            <p:ph type="ftr" sz="quarter" idx="11"/>
          </p:nvPr>
        </p:nvSpPr>
        <p:spPr>
          <a:xfrm>
            <a:off x="4038600" y="6356350"/>
            <a:ext cx="4114800" cy="365125"/>
          </a:xfrm>
          <a:prstGeom prst="rect">
            <a:avLst/>
          </a:prstGeom>
        </p:spPr>
        <p:txBody>
          <a:bodyPr/>
          <a:lstStyle/>
          <a:p>
            <a:endParaRPr lang="en-GB" dirty="0"/>
          </a:p>
        </p:txBody>
      </p:sp>
      <p:sp>
        <p:nvSpPr>
          <p:cNvPr id="7" name="Slide Number Placeholder 6">
            <a:extLst>
              <a:ext uri="{FF2B5EF4-FFF2-40B4-BE49-F238E27FC236}">
                <a16:creationId xmlns:a16="http://schemas.microsoft.com/office/drawing/2014/main" id="{580963D1-DA12-498F-81AF-8E276493F002}"/>
              </a:ext>
            </a:extLst>
          </p:cNvPr>
          <p:cNvSpPr>
            <a:spLocks noGrp="1"/>
          </p:cNvSpPr>
          <p:nvPr>
            <p:ph type="sldNum" sz="quarter" idx="12"/>
          </p:nvPr>
        </p:nvSpPr>
        <p:spPr>
          <a:xfrm>
            <a:off x="8610600" y="6356350"/>
            <a:ext cx="2743200" cy="365125"/>
          </a:xfrm>
          <a:prstGeom prst="rect">
            <a:avLst/>
          </a:prstGeom>
        </p:spPr>
        <p:txBody>
          <a:bodyPr/>
          <a:lstStyle/>
          <a:p>
            <a:fld id="{AB1DEC67-29E1-476B-AB6D-E26001334326}" type="slidenum">
              <a:rPr lang="en-GB" smtClean="0"/>
              <a:t>‹#›</a:t>
            </a:fld>
            <a:endParaRPr lang="en-GB" dirty="0"/>
          </a:p>
        </p:txBody>
      </p:sp>
    </p:spTree>
    <p:extLst>
      <p:ext uri="{BB962C8B-B14F-4D97-AF65-F5344CB8AC3E}">
        <p14:creationId xmlns:p14="http://schemas.microsoft.com/office/powerpoint/2010/main" val="3173351367"/>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763D18-F2CC-426B-8F6E-28DC09172BA8}"/>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B1EF11AA-7FE5-4E18-8EC8-651BC0EEE3C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13262784-D591-4495-A42C-70A8FD733D0F}"/>
              </a:ext>
            </a:extLst>
          </p:cNvPr>
          <p:cNvSpPr>
            <a:spLocks noGrp="1"/>
          </p:cNvSpPr>
          <p:nvPr>
            <p:ph type="dt" sz="half" idx="10"/>
          </p:nvPr>
        </p:nvSpPr>
        <p:spPr>
          <a:xfrm>
            <a:off x="838200" y="6356350"/>
            <a:ext cx="2743200" cy="365125"/>
          </a:xfrm>
          <a:prstGeom prst="rect">
            <a:avLst/>
          </a:prstGeom>
        </p:spPr>
        <p:txBody>
          <a:bodyPr/>
          <a:lstStyle/>
          <a:p>
            <a:fld id="{A79F50FA-4610-426F-917C-D2D33AA07FAC}" type="datetimeFigureOut">
              <a:rPr lang="en-GB" smtClean="0"/>
              <a:t>05/02/2025</a:t>
            </a:fld>
            <a:endParaRPr lang="en-GB" dirty="0"/>
          </a:p>
        </p:txBody>
      </p:sp>
      <p:sp>
        <p:nvSpPr>
          <p:cNvPr id="5" name="Footer Placeholder 4">
            <a:extLst>
              <a:ext uri="{FF2B5EF4-FFF2-40B4-BE49-F238E27FC236}">
                <a16:creationId xmlns:a16="http://schemas.microsoft.com/office/drawing/2014/main" id="{ACB46A35-6CC6-4054-A21B-A2BF370715EB}"/>
              </a:ext>
            </a:extLst>
          </p:cNvPr>
          <p:cNvSpPr>
            <a:spLocks noGrp="1"/>
          </p:cNvSpPr>
          <p:nvPr>
            <p:ph type="ftr" sz="quarter" idx="11"/>
          </p:nvPr>
        </p:nvSpPr>
        <p:spPr>
          <a:xfrm>
            <a:off x="4038600" y="6356350"/>
            <a:ext cx="4114800" cy="365125"/>
          </a:xfrm>
          <a:prstGeom prst="rect">
            <a:avLst/>
          </a:prstGeom>
        </p:spPr>
        <p:txBody>
          <a:bodyPr/>
          <a:lstStyle/>
          <a:p>
            <a:endParaRPr lang="en-GB" dirty="0"/>
          </a:p>
        </p:txBody>
      </p:sp>
      <p:sp>
        <p:nvSpPr>
          <p:cNvPr id="6" name="Slide Number Placeholder 5">
            <a:extLst>
              <a:ext uri="{FF2B5EF4-FFF2-40B4-BE49-F238E27FC236}">
                <a16:creationId xmlns:a16="http://schemas.microsoft.com/office/drawing/2014/main" id="{E043E4FF-011A-4C74-B289-70FC97BA7F97}"/>
              </a:ext>
            </a:extLst>
          </p:cNvPr>
          <p:cNvSpPr>
            <a:spLocks noGrp="1"/>
          </p:cNvSpPr>
          <p:nvPr>
            <p:ph type="sldNum" sz="quarter" idx="12"/>
          </p:nvPr>
        </p:nvSpPr>
        <p:spPr>
          <a:xfrm>
            <a:off x="8610600" y="6356350"/>
            <a:ext cx="2743200" cy="365125"/>
          </a:xfrm>
          <a:prstGeom prst="rect">
            <a:avLst/>
          </a:prstGeom>
        </p:spPr>
        <p:txBody>
          <a:bodyPr/>
          <a:lstStyle/>
          <a:p>
            <a:fld id="{AB1DEC67-29E1-476B-AB6D-E26001334326}" type="slidenum">
              <a:rPr lang="en-GB" smtClean="0"/>
              <a:t>‹#›</a:t>
            </a:fld>
            <a:endParaRPr lang="en-GB" dirty="0"/>
          </a:p>
        </p:txBody>
      </p:sp>
    </p:spTree>
    <p:extLst>
      <p:ext uri="{BB962C8B-B14F-4D97-AF65-F5344CB8AC3E}">
        <p14:creationId xmlns:p14="http://schemas.microsoft.com/office/powerpoint/2010/main" val="3989178873"/>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05C8792-CAA9-4722-BB24-58466B032E19}"/>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A4EB8DE0-E314-4386-8B22-BB52A07FC9F6}"/>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E72D9BF5-708E-47C3-806E-722B66EC769F}"/>
              </a:ext>
            </a:extLst>
          </p:cNvPr>
          <p:cNvSpPr>
            <a:spLocks noGrp="1"/>
          </p:cNvSpPr>
          <p:nvPr>
            <p:ph type="dt" sz="half" idx="10"/>
          </p:nvPr>
        </p:nvSpPr>
        <p:spPr>
          <a:xfrm>
            <a:off x="838200" y="6356350"/>
            <a:ext cx="2743200" cy="365125"/>
          </a:xfrm>
          <a:prstGeom prst="rect">
            <a:avLst/>
          </a:prstGeom>
        </p:spPr>
        <p:txBody>
          <a:bodyPr/>
          <a:lstStyle/>
          <a:p>
            <a:fld id="{A79F50FA-4610-426F-917C-D2D33AA07FAC}" type="datetimeFigureOut">
              <a:rPr lang="en-GB" smtClean="0"/>
              <a:t>05/02/2025</a:t>
            </a:fld>
            <a:endParaRPr lang="en-GB" dirty="0"/>
          </a:p>
        </p:txBody>
      </p:sp>
      <p:sp>
        <p:nvSpPr>
          <p:cNvPr id="5" name="Footer Placeholder 4">
            <a:extLst>
              <a:ext uri="{FF2B5EF4-FFF2-40B4-BE49-F238E27FC236}">
                <a16:creationId xmlns:a16="http://schemas.microsoft.com/office/drawing/2014/main" id="{F6AC9318-82F6-47F0-BE97-2986BF785FFB}"/>
              </a:ext>
            </a:extLst>
          </p:cNvPr>
          <p:cNvSpPr>
            <a:spLocks noGrp="1"/>
          </p:cNvSpPr>
          <p:nvPr>
            <p:ph type="ftr" sz="quarter" idx="11"/>
          </p:nvPr>
        </p:nvSpPr>
        <p:spPr>
          <a:xfrm>
            <a:off x="4038600" y="6356350"/>
            <a:ext cx="4114800" cy="365125"/>
          </a:xfrm>
          <a:prstGeom prst="rect">
            <a:avLst/>
          </a:prstGeom>
        </p:spPr>
        <p:txBody>
          <a:bodyPr/>
          <a:lstStyle/>
          <a:p>
            <a:endParaRPr lang="en-GB" dirty="0"/>
          </a:p>
        </p:txBody>
      </p:sp>
      <p:sp>
        <p:nvSpPr>
          <p:cNvPr id="6" name="Slide Number Placeholder 5">
            <a:extLst>
              <a:ext uri="{FF2B5EF4-FFF2-40B4-BE49-F238E27FC236}">
                <a16:creationId xmlns:a16="http://schemas.microsoft.com/office/drawing/2014/main" id="{EB62B4DC-4960-46CE-82F2-DFE616239C31}"/>
              </a:ext>
            </a:extLst>
          </p:cNvPr>
          <p:cNvSpPr>
            <a:spLocks noGrp="1"/>
          </p:cNvSpPr>
          <p:nvPr>
            <p:ph type="sldNum" sz="quarter" idx="12"/>
          </p:nvPr>
        </p:nvSpPr>
        <p:spPr>
          <a:xfrm>
            <a:off x="8610600" y="6356350"/>
            <a:ext cx="2743200" cy="365125"/>
          </a:xfrm>
          <a:prstGeom prst="rect">
            <a:avLst/>
          </a:prstGeom>
        </p:spPr>
        <p:txBody>
          <a:bodyPr/>
          <a:lstStyle/>
          <a:p>
            <a:fld id="{AB1DEC67-29E1-476B-AB6D-E26001334326}" type="slidenum">
              <a:rPr lang="en-GB" smtClean="0"/>
              <a:t>‹#›</a:t>
            </a:fld>
            <a:endParaRPr lang="en-GB" dirty="0"/>
          </a:p>
        </p:txBody>
      </p:sp>
    </p:spTree>
    <p:extLst>
      <p:ext uri="{BB962C8B-B14F-4D97-AF65-F5344CB8AC3E}">
        <p14:creationId xmlns:p14="http://schemas.microsoft.com/office/powerpoint/2010/main" val="400967399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C764DE79-268F-4C1A-8933-263129D2AF90}" type="datetimeFigureOut">
              <a:rPr lang="en-US" dirty="0"/>
              <a:t>2/5/2025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351125742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C764DE79-268F-4C1A-8933-263129D2AF90}" type="datetimeFigureOut">
              <a:rPr lang="en-US" dirty="0"/>
              <a:t>2/5/2025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22921155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C764DE79-268F-4C1A-8933-263129D2AF90}" type="datetimeFigureOut">
              <a:rPr lang="en-US" dirty="0"/>
              <a:t>2/5/2025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202581601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764DE79-268F-4C1A-8933-263129D2AF90}" type="datetimeFigureOut">
              <a:rPr lang="en-US" dirty="0"/>
              <a:t>2/5/2025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26310347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764DE79-268F-4C1A-8933-263129D2AF90}" type="datetimeFigureOut">
              <a:rPr lang="en-US" dirty="0"/>
              <a:t>2/5/2025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19878737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764DE79-268F-4C1A-8933-263129D2AF90}" type="datetimeFigureOut">
              <a:rPr lang="en-US" dirty="0"/>
              <a:t>2/5/2025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20296220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4.xml"/><Relationship Id="rId3" Type="http://schemas.openxmlformats.org/officeDocument/2006/relationships/slideLayout" Target="../slideLayouts/slideLayout19.xml"/><Relationship Id="rId7" Type="http://schemas.openxmlformats.org/officeDocument/2006/relationships/slideLayout" Target="../slideLayouts/slideLayout23.xml"/><Relationship Id="rId12" Type="http://schemas.openxmlformats.org/officeDocument/2006/relationships/theme" Target="../theme/theme2.xml"/><Relationship Id="rId2" Type="http://schemas.openxmlformats.org/officeDocument/2006/relationships/slideLayout" Target="../slideLayouts/slideLayout18.xml"/><Relationship Id="rId1" Type="http://schemas.openxmlformats.org/officeDocument/2006/relationships/slideLayout" Target="../slideLayouts/slideLayout17.xml"/><Relationship Id="rId6" Type="http://schemas.openxmlformats.org/officeDocument/2006/relationships/slideLayout" Target="../slideLayouts/slideLayout22.xml"/><Relationship Id="rId11" Type="http://schemas.openxmlformats.org/officeDocument/2006/relationships/slideLayout" Target="../slideLayouts/slideLayout27.xml"/><Relationship Id="rId5" Type="http://schemas.openxmlformats.org/officeDocument/2006/relationships/slideLayout" Target="../slideLayouts/slideLayout21.xml"/><Relationship Id="rId10" Type="http://schemas.openxmlformats.org/officeDocument/2006/relationships/slideLayout" Target="../slideLayouts/slideLayout26.xml"/><Relationship Id="rId4" Type="http://schemas.openxmlformats.org/officeDocument/2006/relationships/slideLayout" Target="../slideLayouts/slideLayout20.xml"/><Relationship Id="rId9" Type="http://schemas.openxmlformats.org/officeDocument/2006/relationships/slideLayout" Target="../slideLayouts/slideLayout25.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5.xml"/><Relationship Id="rId3" Type="http://schemas.openxmlformats.org/officeDocument/2006/relationships/slideLayout" Target="../slideLayouts/slideLayout30.xml"/><Relationship Id="rId7" Type="http://schemas.openxmlformats.org/officeDocument/2006/relationships/slideLayout" Target="../slideLayouts/slideLayout34.xml"/><Relationship Id="rId12" Type="http://schemas.openxmlformats.org/officeDocument/2006/relationships/theme" Target="../theme/theme3.xml"/><Relationship Id="rId2" Type="http://schemas.openxmlformats.org/officeDocument/2006/relationships/slideLayout" Target="../slideLayouts/slideLayout29.xml"/><Relationship Id="rId1" Type="http://schemas.openxmlformats.org/officeDocument/2006/relationships/slideLayout" Target="../slideLayouts/slideLayout28.xml"/><Relationship Id="rId6" Type="http://schemas.openxmlformats.org/officeDocument/2006/relationships/slideLayout" Target="../slideLayouts/slideLayout33.xml"/><Relationship Id="rId11" Type="http://schemas.openxmlformats.org/officeDocument/2006/relationships/slideLayout" Target="../slideLayouts/slideLayout38.xml"/><Relationship Id="rId5" Type="http://schemas.openxmlformats.org/officeDocument/2006/relationships/slideLayout" Target="../slideLayouts/slideLayout32.xml"/><Relationship Id="rId10" Type="http://schemas.openxmlformats.org/officeDocument/2006/relationships/slideLayout" Target="../slideLayouts/slideLayout37.xml"/><Relationship Id="rId4" Type="http://schemas.openxmlformats.org/officeDocument/2006/relationships/slideLayout" Target="../slideLayouts/slideLayout31.xml"/><Relationship Id="rId9" Type="http://schemas.openxmlformats.org/officeDocument/2006/relationships/slideLayout" Target="../slideLayouts/slideLayout36.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764DE79-268F-4C1A-8933-263129D2AF90}" type="datetimeFigureOut">
              <a:rPr lang="en-US" dirty="0"/>
              <a:t>2/5/2025</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8F63A3B-78C7-47BE-AE5E-E10140E04643}" type="slidenum">
              <a:rPr lang="en-US" dirty="0"/>
              <a:t>‹#›</a:t>
            </a:fld>
            <a:endParaRPr lang="en-US"/>
          </a:p>
        </p:txBody>
      </p:sp>
    </p:spTree>
    <p:extLst>
      <p:ext uri="{BB962C8B-B14F-4D97-AF65-F5344CB8AC3E}">
        <p14:creationId xmlns:p14="http://schemas.microsoft.com/office/powerpoint/2010/main" val="361073023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FDEC033-EC6F-438D-994F-8D81A71D464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012F7048-F7B2-4AFB-82C1-CCE28DE3B04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3099180248"/>
      </p:ext>
    </p:extLst>
  </p:cSld>
  <p:clrMap bg1="lt1" tx1="dk1" bg2="lt2" tx2="dk2" accent1="accent1" accent2="accent2" accent3="accent3" accent4="accent4" accent5="accent5" accent6="accent6" hlink="hlink" folHlink="folHlink"/>
  <p:sldLayoutIdLst>
    <p:sldLayoutId id="2147483678" r:id="rId1"/>
    <p:sldLayoutId id="2147483679" r:id="rId2"/>
    <p:sldLayoutId id="2147483680" r:id="rId3"/>
    <p:sldLayoutId id="2147483681" r:id="rId4"/>
    <p:sldLayoutId id="2147483682" r:id="rId5"/>
    <p:sldLayoutId id="2147483683" r:id="rId6"/>
    <p:sldLayoutId id="2147483684" r:id="rId7"/>
    <p:sldLayoutId id="2147483685" r:id="rId8"/>
    <p:sldLayoutId id="2147483686" r:id="rId9"/>
    <p:sldLayoutId id="2147483687" r:id="rId10"/>
    <p:sldLayoutId id="2147483688"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FDEC033-EC6F-438D-994F-8D81A71D464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012F7048-F7B2-4AFB-82C1-CCE28DE3B04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103504470"/>
      </p:ext>
    </p:extLst>
  </p:cSld>
  <p:clrMap bg1="lt1" tx1="dk1" bg2="lt2" tx2="dk2" accent1="accent1" accent2="accent2" accent3="accent3" accent4="accent4" accent5="accent5" accent6="accent6" hlink="hlink" folHlink="folHlink"/>
  <p:sldLayoutIdLst>
    <p:sldLayoutId id="2147483690" r:id="rId1"/>
    <p:sldLayoutId id="2147483691" r:id="rId2"/>
    <p:sldLayoutId id="2147483692" r:id="rId3"/>
    <p:sldLayoutId id="2147483693" r:id="rId4"/>
    <p:sldLayoutId id="2147483694" r:id="rId5"/>
    <p:sldLayoutId id="2147483695" r:id="rId6"/>
    <p:sldLayoutId id="2147483696" r:id="rId7"/>
    <p:sldLayoutId id="2147483697" r:id="rId8"/>
    <p:sldLayoutId id="2147483698" r:id="rId9"/>
    <p:sldLayoutId id="2147483699" r:id="rId10"/>
    <p:sldLayoutId id="2147483700"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8.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9.xml"/></Relationships>
</file>

<file path=ppt/slides/_rels/slide3.xml.rels><?xml version="1.0" encoding="UTF-8" standalone="yes"?>
<Relationships xmlns="http://schemas.openxmlformats.org/package/2006/relationships"><Relationship Id="rId3" Type="http://schemas.openxmlformats.org/officeDocument/2006/relationships/hyperlink" Target="https://www.hse.ie/eng/services/list/4/olderpeople/get-up-get-dressed-get-moving/" TargetMode="External"/><Relationship Id="rId2" Type="http://schemas.openxmlformats.org/officeDocument/2006/relationships/hyperlink" Target="https://future.nhs.uk/connect.ti/ECISTnetwork/view?objectID=37893328" TargetMode="External"/><Relationship Id="rId1" Type="http://schemas.openxmlformats.org/officeDocument/2006/relationships/slideLayout" Target="../slideLayouts/slideLayout1.xml"/><Relationship Id="rId5" Type="http://schemas.openxmlformats.org/officeDocument/2006/relationships/image" Target="../media/image6.jpeg"/><Relationship Id="rId4" Type="http://schemas.openxmlformats.org/officeDocument/2006/relationships/hyperlink" Target="https://future.nhs.uk/UniversalSupportOffer/viewdocument?docid=183980709" TargetMode="Externa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BABBC9-2EF0-4BBD-F7F5-0A9AD7C8EC52}"/>
              </a:ext>
            </a:extLst>
          </p:cNvPr>
          <p:cNvSpPr>
            <a:spLocks noGrp="1"/>
          </p:cNvSpPr>
          <p:nvPr>
            <p:ph type="title"/>
          </p:nvPr>
        </p:nvSpPr>
        <p:spPr>
          <a:xfrm>
            <a:off x="831850" y="842168"/>
            <a:ext cx="10515600" cy="2852737"/>
          </a:xfrm>
        </p:spPr>
        <p:txBody>
          <a:bodyPr/>
          <a:lstStyle/>
          <a:p>
            <a:r>
              <a:rPr lang="en-GB" sz="5400" dirty="0"/>
              <a:t>Internal Professional Standards </a:t>
            </a:r>
            <a:endParaRPr lang="en-GB" dirty="0"/>
          </a:p>
        </p:txBody>
      </p:sp>
      <p:sp>
        <p:nvSpPr>
          <p:cNvPr id="3" name="Text Placeholder 2">
            <a:extLst>
              <a:ext uri="{FF2B5EF4-FFF2-40B4-BE49-F238E27FC236}">
                <a16:creationId xmlns:a16="http://schemas.microsoft.com/office/drawing/2014/main" id="{AB58C017-7275-6F27-7FDF-D9284B933F6B}"/>
              </a:ext>
            </a:extLst>
          </p:cNvPr>
          <p:cNvSpPr>
            <a:spLocks noGrp="1"/>
          </p:cNvSpPr>
          <p:nvPr>
            <p:ph type="body" idx="1"/>
          </p:nvPr>
        </p:nvSpPr>
        <p:spPr/>
        <p:txBody>
          <a:bodyPr/>
          <a:lstStyle/>
          <a:p>
            <a:pPr algn="r"/>
            <a:endParaRPr lang="en-GB" dirty="0"/>
          </a:p>
          <a:p>
            <a:r>
              <a:rPr lang="en-GB" dirty="0"/>
              <a:t>Module 2</a:t>
            </a:r>
          </a:p>
        </p:txBody>
      </p:sp>
    </p:spTree>
    <p:extLst>
      <p:ext uri="{BB962C8B-B14F-4D97-AF65-F5344CB8AC3E}">
        <p14:creationId xmlns:p14="http://schemas.microsoft.com/office/powerpoint/2010/main" val="311673469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0122E44-6287-EAE7-939B-71269F84A12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0A16CAA-1174-6B3C-753E-C78166BB3B63}"/>
              </a:ext>
            </a:extLst>
          </p:cNvPr>
          <p:cNvSpPr>
            <a:spLocks noGrp="1"/>
          </p:cNvSpPr>
          <p:nvPr>
            <p:ph type="title"/>
          </p:nvPr>
        </p:nvSpPr>
        <p:spPr/>
        <p:txBody>
          <a:bodyPr>
            <a:normAutofit/>
          </a:bodyPr>
          <a:lstStyle/>
          <a:p>
            <a:r>
              <a:rPr lang="en-GB" sz="3600" dirty="0">
                <a:latin typeface="Calibri" panose="020F0502020204030204" pitchFamily="34" charset="0"/>
                <a:cs typeface="Calibri" panose="020F0502020204030204" pitchFamily="34" charset="0"/>
              </a:rPr>
              <a:t>Safeguarding Referrals </a:t>
            </a:r>
          </a:p>
        </p:txBody>
      </p:sp>
      <p:graphicFrame>
        <p:nvGraphicFramePr>
          <p:cNvPr id="3" name="Table 2">
            <a:extLst>
              <a:ext uri="{FF2B5EF4-FFF2-40B4-BE49-F238E27FC236}">
                <a16:creationId xmlns:a16="http://schemas.microsoft.com/office/drawing/2014/main" id="{6071C10F-9B03-C82E-D2C0-A9E2E8A82B76}"/>
              </a:ext>
            </a:extLst>
          </p:cNvPr>
          <p:cNvGraphicFramePr>
            <a:graphicFrameLocks noGrp="1"/>
          </p:cNvGraphicFramePr>
          <p:nvPr/>
        </p:nvGraphicFramePr>
        <p:xfrm>
          <a:off x="359999" y="1590040"/>
          <a:ext cx="11463702" cy="3901440"/>
        </p:xfrm>
        <a:graphic>
          <a:graphicData uri="http://schemas.openxmlformats.org/drawingml/2006/table">
            <a:tbl>
              <a:tblPr firstRow="1" bandRow="1">
                <a:tableStyleId>{21E4AEA4-8DFA-4A89-87EB-49C32662AFE0}</a:tableStyleId>
              </a:tblPr>
              <a:tblGrid>
                <a:gridCol w="2103801">
                  <a:extLst>
                    <a:ext uri="{9D8B030D-6E8A-4147-A177-3AD203B41FA5}">
                      <a16:colId xmlns:a16="http://schemas.microsoft.com/office/drawing/2014/main" val="4079847890"/>
                    </a:ext>
                  </a:extLst>
                </a:gridCol>
                <a:gridCol w="6858000">
                  <a:extLst>
                    <a:ext uri="{9D8B030D-6E8A-4147-A177-3AD203B41FA5}">
                      <a16:colId xmlns:a16="http://schemas.microsoft.com/office/drawing/2014/main" val="1039561746"/>
                    </a:ext>
                  </a:extLst>
                </a:gridCol>
                <a:gridCol w="2501901">
                  <a:extLst>
                    <a:ext uri="{9D8B030D-6E8A-4147-A177-3AD203B41FA5}">
                      <a16:colId xmlns:a16="http://schemas.microsoft.com/office/drawing/2014/main" val="1398502942"/>
                    </a:ext>
                  </a:extLst>
                </a:gridCol>
              </a:tblGrid>
              <a:tr h="370840">
                <a:tc>
                  <a:txBody>
                    <a:bodyPr/>
                    <a:lstStyle/>
                    <a:p>
                      <a:pPr algn="ctr"/>
                      <a:r>
                        <a:rPr lang="en-GB" sz="1400" dirty="0"/>
                        <a:t>Area</a:t>
                      </a:r>
                    </a:p>
                  </a:txBody>
                  <a:tcPr/>
                </a:tc>
                <a:tc>
                  <a:txBody>
                    <a:bodyPr/>
                    <a:lstStyle/>
                    <a:p>
                      <a:pPr algn="ctr"/>
                      <a:r>
                        <a:rPr lang="en-GB" sz="1400" dirty="0"/>
                        <a:t>Internal Professional Standard </a:t>
                      </a:r>
                    </a:p>
                    <a:p>
                      <a:pPr algn="ctr"/>
                      <a:r>
                        <a:rPr lang="en-GB" sz="1400" dirty="0"/>
                        <a:t>(In line with GIRFT)</a:t>
                      </a:r>
                    </a:p>
                  </a:txBody>
                  <a:tcPr/>
                </a:tc>
                <a:tc>
                  <a:txBody>
                    <a:bodyPr/>
                    <a:lstStyle/>
                    <a:p>
                      <a:pPr algn="ctr"/>
                      <a:r>
                        <a:rPr lang="en-GB" sz="1400" dirty="0"/>
                        <a:t>Escalation </a:t>
                      </a:r>
                    </a:p>
                    <a:p>
                      <a:pPr algn="ctr"/>
                      <a:r>
                        <a:rPr lang="en-GB" sz="1400" dirty="0"/>
                        <a:t>(Exceeds IPS period)</a:t>
                      </a:r>
                    </a:p>
                  </a:txBody>
                  <a:tcPr/>
                </a:tc>
                <a:extLst>
                  <a:ext uri="{0D108BD9-81ED-4DB2-BD59-A6C34878D82A}">
                    <a16:rowId xmlns:a16="http://schemas.microsoft.com/office/drawing/2014/main" val="3291086676"/>
                  </a:ext>
                </a:extLst>
              </a:tr>
              <a:tr h="370840">
                <a:tc>
                  <a:txBody>
                    <a:bodyPr/>
                    <a:lstStyle/>
                    <a:p>
                      <a:pPr algn="ctr"/>
                      <a:endParaRPr lang="en-GB" sz="1400" dirty="0"/>
                    </a:p>
                    <a:p>
                      <a:pPr algn="ctr"/>
                      <a:r>
                        <a:rPr lang="en-GB" sz="1400" dirty="0"/>
                        <a:t>Adult Safeguarding </a:t>
                      </a:r>
                    </a:p>
                  </a:txBody>
                  <a:tcPr/>
                </a:tc>
                <a:tc>
                  <a:txBody>
                    <a:bodyPr/>
                    <a:lstStyle/>
                    <a:p>
                      <a:r>
                        <a:rPr lang="en-GB" sz="1400" dirty="0"/>
                        <a:t>Adult Safeguarding: Triaged within 24hrs (Mon-Fri), 48hrs (Sat-Sun) </a:t>
                      </a:r>
                    </a:p>
                    <a:p>
                      <a:r>
                        <a:rPr lang="en-GB" sz="1400" dirty="0"/>
                        <a:t>Referrals screened and prioritised each working day</a:t>
                      </a:r>
                    </a:p>
                    <a:p>
                      <a:r>
                        <a:rPr lang="en-GB" sz="1400" dirty="0"/>
                        <a:t>Patients reviewed in clinical areas. For patients in the community, contact made between safeguarding team and District Nurses and/or referrer.</a:t>
                      </a:r>
                    </a:p>
                    <a:p>
                      <a:r>
                        <a:rPr lang="en-GB" sz="1400" dirty="0"/>
                        <a:t>Safety planning implemented where necessary.</a:t>
                      </a:r>
                    </a:p>
                    <a:p>
                      <a:r>
                        <a:rPr lang="en-GB" sz="1400" dirty="0"/>
                        <a:t>Referral to adult social care generated where appropriate</a:t>
                      </a:r>
                    </a:p>
                    <a:p>
                      <a:r>
                        <a:rPr lang="en-GB" sz="1400" dirty="0"/>
                        <a:t>Urgent Out of Hours referrals to Adult Social Care can be made by telephone to 0161 7182118</a:t>
                      </a:r>
                    </a:p>
                    <a:p>
                      <a:endParaRPr lang="en-GB" sz="1400" dirty="0"/>
                    </a:p>
                  </a:txBody>
                  <a:tcPr/>
                </a:tc>
                <a:tc>
                  <a:txBody>
                    <a:bodyPr/>
                    <a:lstStyle/>
                    <a:p>
                      <a:r>
                        <a:rPr lang="en-GB" sz="1400" dirty="0"/>
                        <a:t>Tier 1 – Named Professional </a:t>
                      </a:r>
                    </a:p>
                    <a:p>
                      <a:r>
                        <a:rPr lang="en-GB" sz="1400" dirty="0"/>
                        <a:t>Tier 2 – Head of Safeguarding</a:t>
                      </a:r>
                    </a:p>
                    <a:p>
                      <a:r>
                        <a:rPr lang="en-GB" sz="1400" dirty="0"/>
                        <a:t>Tier 3 – Deputy Chief Nurse</a:t>
                      </a:r>
                    </a:p>
                    <a:p>
                      <a:r>
                        <a:rPr lang="en-GB" sz="1400" dirty="0"/>
                        <a:t>Tier 4 – Chief Nurse</a:t>
                      </a:r>
                    </a:p>
                  </a:txBody>
                  <a:tcPr/>
                </a:tc>
                <a:extLst>
                  <a:ext uri="{0D108BD9-81ED-4DB2-BD59-A6C34878D82A}">
                    <a16:rowId xmlns:a16="http://schemas.microsoft.com/office/drawing/2014/main" val="3060290074"/>
                  </a:ext>
                </a:extLst>
              </a:tr>
              <a:tr h="370840">
                <a:tc>
                  <a:txBody>
                    <a:bodyPr/>
                    <a:lstStyle/>
                    <a:p>
                      <a:pPr algn="ctr"/>
                      <a:r>
                        <a:rPr lang="en-GB" sz="1400" dirty="0"/>
                        <a:t>Paediatric Safeguarding</a:t>
                      </a:r>
                    </a:p>
                    <a:p>
                      <a:pPr algn="ctr"/>
                      <a:endParaRPr lang="en-GB" sz="1400" dirty="0"/>
                    </a:p>
                  </a:txBody>
                  <a:tcPr/>
                </a:tc>
                <a:tc>
                  <a:txBody>
                    <a:bodyPr/>
                    <a:lstStyle/>
                    <a:p>
                      <a:r>
                        <a:rPr lang="en-GB" sz="1400" b="0" dirty="0">
                          <a:solidFill>
                            <a:schemeClr val="tx1"/>
                          </a:solidFill>
                        </a:rPr>
                        <a:t>Paediatric Safeguarding: Triaged within 24 – 48 hours</a:t>
                      </a:r>
                    </a:p>
                    <a:p>
                      <a:r>
                        <a:rPr lang="en-GB" sz="1400" b="0" dirty="0">
                          <a:solidFill>
                            <a:schemeClr val="tx1"/>
                          </a:solidFill>
                        </a:rPr>
                        <a:t>Referral to Multi-Agency Safeguarding Hub made at point of contact and sent electronically along with </a:t>
                      </a:r>
                      <a:r>
                        <a:rPr lang="en-GB" sz="1400" b="0">
                          <a:solidFill>
                            <a:schemeClr val="tx1"/>
                          </a:solidFill>
                        </a:rPr>
                        <a:t>Health Information Sharing Form.</a:t>
                      </a:r>
                      <a:endParaRPr lang="en-GB" sz="1400" b="0" dirty="0">
                        <a:solidFill>
                          <a:schemeClr val="tx1"/>
                        </a:solidFill>
                      </a:endParaRPr>
                    </a:p>
                    <a:p>
                      <a:r>
                        <a:rPr lang="en-GB" sz="1400" b="0" dirty="0">
                          <a:solidFill>
                            <a:schemeClr val="tx1"/>
                          </a:solidFill>
                        </a:rPr>
                        <a:t>Urgent Out of Hours referrals to Childrens Social Care can be made by telephone to 0161 2186028</a:t>
                      </a:r>
                    </a:p>
                  </a:txBody>
                  <a:tcPr/>
                </a:tc>
                <a:tc>
                  <a:txBody>
                    <a:bodyPr/>
                    <a:lstStyle/>
                    <a:p>
                      <a:r>
                        <a:rPr lang="en-GB" sz="1400" dirty="0"/>
                        <a:t>Tier 1 – Named Nurse</a:t>
                      </a:r>
                    </a:p>
                    <a:p>
                      <a:r>
                        <a:rPr lang="en-GB" sz="1400" dirty="0"/>
                        <a:t>Tier 2 – Head of Safeguarding</a:t>
                      </a:r>
                    </a:p>
                    <a:p>
                      <a:r>
                        <a:rPr lang="en-GB" sz="1400" dirty="0"/>
                        <a:t>Tier 3 – Divisional Nurse Director for Children</a:t>
                      </a:r>
                    </a:p>
                    <a:p>
                      <a:r>
                        <a:rPr lang="en-GB" sz="1400" dirty="0"/>
                        <a:t>Tier 4 – Chief Nurse</a:t>
                      </a:r>
                    </a:p>
                  </a:txBody>
                  <a:tcPr/>
                </a:tc>
                <a:extLst>
                  <a:ext uri="{0D108BD9-81ED-4DB2-BD59-A6C34878D82A}">
                    <a16:rowId xmlns:a16="http://schemas.microsoft.com/office/drawing/2014/main" val="2764267818"/>
                  </a:ext>
                </a:extLst>
              </a:tr>
            </a:tbl>
          </a:graphicData>
        </a:graphic>
      </p:graphicFrame>
    </p:spTree>
    <p:extLst>
      <p:ext uri="{BB962C8B-B14F-4D97-AF65-F5344CB8AC3E}">
        <p14:creationId xmlns:p14="http://schemas.microsoft.com/office/powerpoint/2010/main" val="73967011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0E68E3-B905-E45C-84D4-0CDAF5F0AA39}"/>
              </a:ext>
            </a:extLst>
          </p:cNvPr>
          <p:cNvSpPr>
            <a:spLocks noGrp="1"/>
          </p:cNvSpPr>
          <p:nvPr>
            <p:ph type="title"/>
          </p:nvPr>
        </p:nvSpPr>
        <p:spPr/>
        <p:txBody>
          <a:bodyPr>
            <a:normAutofit/>
          </a:bodyPr>
          <a:lstStyle/>
          <a:p>
            <a:r>
              <a:rPr lang="en-GB" sz="3600" dirty="0">
                <a:latin typeface="Calibri" panose="020F0502020204030204" pitchFamily="34" charset="0"/>
                <a:cs typeface="Calibri" panose="020F0502020204030204" pitchFamily="34" charset="0"/>
              </a:rPr>
              <a:t>Discharge Pathways </a:t>
            </a:r>
          </a:p>
        </p:txBody>
      </p:sp>
      <p:graphicFrame>
        <p:nvGraphicFramePr>
          <p:cNvPr id="3" name="Table 2">
            <a:extLst>
              <a:ext uri="{FF2B5EF4-FFF2-40B4-BE49-F238E27FC236}">
                <a16:creationId xmlns:a16="http://schemas.microsoft.com/office/drawing/2014/main" id="{EDD293FC-A1D3-A8CB-9F1E-CE7EE2A1DE67}"/>
              </a:ext>
            </a:extLst>
          </p:cNvPr>
          <p:cNvGraphicFramePr>
            <a:graphicFrameLocks noGrp="1"/>
          </p:cNvGraphicFramePr>
          <p:nvPr/>
        </p:nvGraphicFramePr>
        <p:xfrm>
          <a:off x="359999" y="1379161"/>
          <a:ext cx="11463702" cy="5303520"/>
        </p:xfrm>
        <a:graphic>
          <a:graphicData uri="http://schemas.openxmlformats.org/drawingml/2006/table">
            <a:tbl>
              <a:tblPr firstRow="1" bandRow="1">
                <a:tableStyleId>{21E4AEA4-8DFA-4A89-87EB-49C32662AFE0}</a:tableStyleId>
              </a:tblPr>
              <a:tblGrid>
                <a:gridCol w="2103801">
                  <a:extLst>
                    <a:ext uri="{9D8B030D-6E8A-4147-A177-3AD203B41FA5}">
                      <a16:colId xmlns:a16="http://schemas.microsoft.com/office/drawing/2014/main" val="4079847890"/>
                    </a:ext>
                  </a:extLst>
                </a:gridCol>
                <a:gridCol w="6858000">
                  <a:extLst>
                    <a:ext uri="{9D8B030D-6E8A-4147-A177-3AD203B41FA5}">
                      <a16:colId xmlns:a16="http://schemas.microsoft.com/office/drawing/2014/main" val="1039561746"/>
                    </a:ext>
                  </a:extLst>
                </a:gridCol>
                <a:gridCol w="2501901">
                  <a:extLst>
                    <a:ext uri="{9D8B030D-6E8A-4147-A177-3AD203B41FA5}">
                      <a16:colId xmlns:a16="http://schemas.microsoft.com/office/drawing/2014/main" val="1398502942"/>
                    </a:ext>
                  </a:extLst>
                </a:gridCol>
              </a:tblGrid>
              <a:tr h="370840">
                <a:tc>
                  <a:txBody>
                    <a:bodyPr/>
                    <a:lstStyle/>
                    <a:p>
                      <a:pPr algn="ctr"/>
                      <a:r>
                        <a:rPr lang="en-GB" sz="1400" dirty="0"/>
                        <a:t>Area</a:t>
                      </a:r>
                    </a:p>
                  </a:txBody>
                  <a:tcPr/>
                </a:tc>
                <a:tc>
                  <a:txBody>
                    <a:bodyPr/>
                    <a:lstStyle/>
                    <a:p>
                      <a:pPr algn="ctr"/>
                      <a:r>
                        <a:rPr lang="en-GB" sz="1400" dirty="0"/>
                        <a:t>Internal Professional Standard </a:t>
                      </a:r>
                    </a:p>
                    <a:p>
                      <a:pPr algn="ctr"/>
                      <a:r>
                        <a:rPr lang="en-GB" sz="1400" dirty="0"/>
                        <a:t>(In line with GIRFT – no return to ED)</a:t>
                      </a:r>
                    </a:p>
                  </a:txBody>
                  <a:tcPr/>
                </a:tc>
                <a:tc>
                  <a:txBody>
                    <a:bodyPr/>
                    <a:lstStyle/>
                    <a:p>
                      <a:pPr algn="ctr"/>
                      <a:r>
                        <a:rPr lang="en-GB" sz="1400" dirty="0"/>
                        <a:t>Escalation </a:t>
                      </a:r>
                    </a:p>
                    <a:p>
                      <a:pPr algn="ctr"/>
                      <a:r>
                        <a:rPr lang="en-GB" sz="1400" dirty="0"/>
                        <a:t>(Exceeds IPS period)</a:t>
                      </a:r>
                    </a:p>
                  </a:txBody>
                  <a:tcPr/>
                </a:tc>
                <a:extLst>
                  <a:ext uri="{0D108BD9-81ED-4DB2-BD59-A6C34878D82A}">
                    <a16:rowId xmlns:a16="http://schemas.microsoft.com/office/drawing/2014/main" val="3291086676"/>
                  </a:ext>
                </a:extLst>
              </a:tr>
              <a:tr h="325179">
                <a:tc>
                  <a:txBody>
                    <a:bodyPr/>
                    <a:lstStyle/>
                    <a:p>
                      <a:pPr algn="ctr"/>
                      <a:endParaRPr lang="en-GB" sz="1400" dirty="0"/>
                    </a:p>
                    <a:p>
                      <a:pPr algn="ctr"/>
                      <a:endParaRPr lang="en-GB" sz="1400" dirty="0"/>
                    </a:p>
                    <a:p>
                      <a:pPr algn="ctr"/>
                      <a:endParaRPr lang="en-GB" sz="1400" dirty="0"/>
                    </a:p>
                    <a:p>
                      <a:pPr algn="ctr"/>
                      <a:endParaRPr lang="en-GB" sz="1400" dirty="0"/>
                    </a:p>
                    <a:p>
                      <a:pPr algn="ctr"/>
                      <a:endParaRPr lang="en-GB" sz="1400" dirty="0"/>
                    </a:p>
                    <a:p>
                      <a:pPr algn="ctr"/>
                      <a:endParaRPr lang="en-GB" sz="1400" dirty="0"/>
                    </a:p>
                    <a:p>
                      <a:pPr algn="ctr"/>
                      <a:endParaRPr lang="en-GB" sz="1400" dirty="0"/>
                    </a:p>
                    <a:p>
                      <a:pPr algn="ctr"/>
                      <a:endParaRPr lang="en-GB" sz="1400" dirty="0"/>
                    </a:p>
                    <a:p>
                      <a:pPr algn="ctr"/>
                      <a:r>
                        <a:rPr lang="en-GB" sz="1400" dirty="0"/>
                        <a:t>Complex Discharge Referrals to Transfer of Care Hub </a:t>
                      </a:r>
                    </a:p>
                  </a:txBody>
                  <a:tcPr/>
                </a:tc>
                <a:tc>
                  <a:txBody>
                    <a:bodyPr/>
                    <a:lstStyle/>
                    <a:p>
                      <a:r>
                        <a:rPr lang="en-GB" sz="1400" b="1" dirty="0">
                          <a:solidFill>
                            <a:schemeClr val="tx1"/>
                          </a:solidFill>
                          <a:latin typeface="+mn-lt"/>
                        </a:rPr>
                        <a:t>Pathway 0 (Discharged back to their own home / care home with no extra support): </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400" b="0" dirty="0">
                          <a:solidFill>
                            <a:schemeClr val="tx1"/>
                          </a:solidFill>
                          <a:latin typeface="+mn-lt"/>
                        </a:rPr>
                        <a:t>Patients should be transferred home, out of an acute setting within 2 hours of being deemed NCTR. Utilise TU to support ward D/C. </a:t>
                      </a:r>
                    </a:p>
                    <a:p>
                      <a:endParaRPr lang="en-GB" sz="1400" b="1" dirty="0">
                        <a:solidFill>
                          <a:schemeClr val="tx1"/>
                        </a:solidFill>
                        <a:latin typeface="+mn-lt"/>
                      </a:endParaRPr>
                    </a:p>
                    <a:p>
                      <a:endParaRPr lang="en-GB" sz="1400" b="1" dirty="0">
                        <a:solidFill>
                          <a:schemeClr val="tx1"/>
                        </a:solidFill>
                        <a:latin typeface="+mn-lt"/>
                      </a:endParaRPr>
                    </a:p>
                    <a:p>
                      <a:r>
                        <a:rPr lang="en-GB" sz="1400" b="1" dirty="0">
                          <a:solidFill>
                            <a:schemeClr val="tx1"/>
                          </a:solidFill>
                          <a:latin typeface="+mn-lt"/>
                        </a:rPr>
                        <a:t>Pathway 1 (Home with package of care +/- therapy): </a:t>
                      </a:r>
                    </a:p>
                    <a:p>
                      <a:r>
                        <a:rPr lang="en-GB" sz="1400" b="0" dirty="0">
                          <a:solidFill>
                            <a:schemeClr val="tx1"/>
                          </a:solidFill>
                          <a:latin typeface="+mn-lt"/>
                        </a:rPr>
                        <a:t>Patients should be transferred home, out of an acute setting within 2 hours of being deemed NCTR. Utilise TU to support ward D/C. </a:t>
                      </a:r>
                    </a:p>
                    <a:p>
                      <a:endParaRPr lang="en-GB" sz="1400" b="0" dirty="0">
                        <a:solidFill>
                          <a:schemeClr val="tx1"/>
                        </a:solidFill>
                        <a:latin typeface="+mn-lt"/>
                      </a:endParaRPr>
                    </a:p>
                    <a:p>
                      <a:r>
                        <a:rPr lang="en-GB" sz="1400" b="1" dirty="0">
                          <a:solidFill>
                            <a:schemeClr val="tx1"/>
                          </a:solidFill>
                          <a:latin typeface="+mn-lt"/>
                        </a:rPr>
                        <a:t>Pathway 2 (Discharge to a bed based setting): </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400" b="0" dirty="0">
                          <a:solidFill>
                            <a:schemeClr val="tx1"/>
                          </a:solidFill>
                          <a:latin typeface="+mn-lt"/>
                        </a:rPr>
                        <a:t>Wards to be informed of expected discharge date within 2 hours of being deemed NCTR. Patients should be transferred out of an acute setting within 24 hours of being deemed NCTR. </a:t>
                      </a:r>
                    </a:p>
                    <a:p>
                      <a:endParaRPr lang="en-GB" sz="1400" b="1" dirty="0">
                        <a:solidFill>
                          <a:schemeClr val="tx1"/>
                        </a:solidFill>
                        <a:latin typeface="+mn-lt"/>
                      </a:endParaRPr>
                    </a:p>
                    <a:p>
                      <a:r>
                        <a:rPr lang="en-GB" sz="1400" b="1" dirty="0">
                          <a:solidFill>
                            <a:schemeClr val="tx1"/>
                          </a:solidFill>
                          <a:latin typeface="+mn-lt"/>
                        </a:rPr>
                        <a:t>Pathway 3 (Discharge to a bed based setting): </a:t>
                      </a:r>
                    </a:p>
                    <a:p>
                      <a:r>
                        <a:rPr lang="en-GB" sz="1400" b="0" dirty="0">
                          <a:solidFill>
                            <a:schemeClr val="tx1"/>
                          </a:solidFill>
                          <a:latin typeface="+mn-lt"/>
                        </a:rPr>
                        <a:t>Wards to be informed of expected discharge date within 2 hours of being deemed NCTR. Patients should be transferred out of an acute setting within 24 hours of being deemed NCTR. </a:t>
                      </a:r>
                    </a:p>
                    <a:p>
                      <a:endParaRPr lang="en-GB" sz="1400" b="0" dirty="0">
                        <a:solidFill>
                          <a:schemeClr val="tx1"/>
                        </a:solidFill>
                        <a:latin typeface="+mn-lt"/>
                      </a:endParaRPr>
                    </a:p>
                    <a:p>
                      <a:r>
                        <a:rPr lang="en-GB" sz="1400" b="1" dirty="0">
                          <a:solidFill>
                            <a:schemeClr val="tx1"/>
                          </a:solidFill>
                          <a:latin typeface="+mn-lt"/>
                        </a:rPr>
                        <a:t>Palliative Care: </a:t>
                      </a:r>
                      <a:r>
                        <a:rPr lang="en-GB" sz="1400" b="0" dirty="0">
                          <a:solidFill>
                            <a:schemeClr val="tx1"/>
                          </a:solidFill>
                          <a:latin typeface="+mn-lt"/>
                        </a:rPr>
                        <a:t>Rapid discharges (Stockport Only) same day discharge.</a:t>
                      </a:r>
                    </a:p>
                    <a:p>
                      <a:endParaRPr lang="en-GB" sz="1400" b="1" dirty="0">
                        <a:solidFill>
                          <a:schemeClr val="tx1"/>
                        </a:solidFill>
                        <a:latin typeface="+mn-lt"/>
                      </a:endParaRPr>
                    </a:p>
                  </a:txBody>
                  <a:tcPr/>
                </a:tc>
                <a:tc>
                  <a:txBody>
                    <a:bodyPr/>
                    <a:lstStyle/>
                    <a:p>
                      <a:r>
                        <a:rPr lang="en-GB" sz="1400" dirty="0"/>
                        <a:t>Tier 1 – Transfer of care hub pathway lead</a:t>
                      </a:r>
                    </a:p>
                    <a:p>
                      <a:endParaRPr lang="en-GB" sz="1400" dirty="0"/>
                    </a:p>
                    <a:p>
                      <a:r>
                        <a:rPr lang="en-GB" sz="1400" dirty="0"/>
                        <a:t>Tier 2 – Discharge Services  Directorate Manager </a:t>
                      </a:r>
                    </a:p>
                    <a:p>
                      <a:endParaRPr lang="en-GB" sz="1400" dirty="0"/>
                    </a:p>
                    <a:p>
                      <a:r>
                        <a:rPr lang="en-GB" sz="1400" dirty="0"/>
                        <a:t>Tier 3 – Integrated Care Divisional Director </a:t>
                      </a:r>
                    </a:p>
                    <a:p>
                      <a:endParaRPr lang="en-GB" sz="1400" dirty="0"/>
                    </a:p>
                    <a:p>
                      <a:r>
                        <a:rPr lang="en-GB" sz="1400" dirty="0"/>
                        <a:t>Tier 4 – Exec Director of Ops</a:t>
                      </a:r>
                    </a:p>
                  </a:txBody>
                  <a:tcPr/>
                </a:tc>
                <a:extLst>
                  <a:ext uri="{0D108BD9-81ED-4DB2-BD59-A6C34878D82A}">
                    <a16:rowId xmlns:a16="http://schemas.microsoft.com/office/drawing/2014/main" val="695533741"/>
                  </a:ext>
                </a:extLst>
              </a:tr>
            </a:tbl>
          </a:graphicData>
        </a:graphic>
      </p:graphicFrame>
    </p:spTree>
    <p:extLst>
      <p:ext uri="{BB962C8B-B14F-4D97-AF65-F5344CB8AC3E}">
        <p14:creationId xmlns:p14="http://schemas.microsoft.com/office/powerpoint/2010/main" val="243584412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0E68E3-B905-E45C-84D4-0CDAF5F0AA39}"/>
              </a:ext>
            </a:extLst>
          </p:cNvPr>
          <p:cNvSpPr>
            <a:spLocks noGrp="1"/>
          </p:cNvSpPr>
          <p:nvPr>
            <p:ph type="title"/>
          </p:nvPr>
        </p:nvSpPr>
        <p:spPr/>
        <p:txBody>
          <a:bodyPr>
            <a:normAutofit/>
          </a:bodyPr>
          <a:lstStyle/>
          <a:p>
            <a:r>
              <a:rPr lang="en-GB" sz="3600" dirty="0">
                <a:latin typeface="Calibri" panose="020F0502020204030204" pitchFamily="34" charset="0"/>
                <a:cs typeface="Calibri" panose="020F0502020204030204" pitchFamily="34" charset="0"/>
              </a:rPr>
              <a:t>Out of Area Discharge Pathways </a:t>
            </a:r>
          </a:p>
        </p:txBody>
      </p:sp>
      <p:graphicFrame>
        <p:nvGraphicFramePr>
          <p:cNvPr id="3" name="Table 2">
            <a:extLst>
              <a:ext uri="{FF2B5EF4-FFF2-40B4-BE49-F238E27FC236}">
                <a16:creationId xmlns:a16="http://schemas.microsoft.com/office/drawing/2014/main" id="{EDD293FC-A1D3-A8CB-9F1E-CE7EE2A1DE67}"/>
              </a:ext>
            </a:extLst>
          </p:cNvPr>
          <p:cNvGraphicFramePr>
            <a:graphicFrameLocks noGrp="1"/>
          </p:cNvGraphicFramePr>
          <p:nvPr/>
        </p:nvGraphicFramePr>
        <p:xfrm>
          <a:off x="364149" y="1407441"/>
          <a:ext cx="11463702" cy="4632960"/>
        </p:xfrm>
        <a:graphic>
          <a:graphicData uri="http://schemas.openxmlformats.org/drawingml/2006/table">
            <a:tbl>
              <a:tblPr firstRow="1" bandRow="1">
                <a:tableStyleId>{21E4AEA4-8DFA-4A89-87EB-49C32662AFE0}</a:tableStyleId>
              </a:tblPr>
              <a:tblGrid>
                <a:gridCol w="2103801">
                  <a:extLst>
                    <a:ext uri="{9D8B030D-6E8A-4147-A177-3AD203B41FA5}">
                      <a16:colId xmlns:a16="http://schemas.microsoft.com/office/drawing/2014/main" val="4079847890"/>
                    </a:ext>
                  </a:extLst>
                </a:gridCol>
                <a:gridCol w="6858000">
                  <a:extLst>
                    <a:ext uri="{9D8B030D-6E8A-4147-A177-3AD203B41FA5}">
                      <a16:colId xmlns:a16="http://schemas.microsoft.com/office/drawing/2014/main" val="1039561746"/>
                    </a:ext>
                  </a:extLst>
                </a:gridCol>
                <a:gridCol w="2501901">
                  <a:extLst>
                    <a:ext uri="{9D8B030D-6E8A-4147-A177-3AD203B41FA5}">
                      <a16:colId xmlns:a16="http://schemas.microsoft.com/office/drawing/2014/main" val="1398502942"/>
                    </a:ext>
                  </a:extLst>
                </a:gridCol>
              </a:tblGrid>
              <a:tr h="370840">
                <a:tc>
                  <a:txBody>
                    <a:bodyPr/>
                    <a:lstStyle/>
                    <a:p>
                      <a:pPr algn="ctr"/>
                      <a:r>
                        <a:rPr lang="en-GB" sz="1400" dirty="0"/>
                        <a:t>Area</a:t>
                      </a:r>
                    </a:p>
                  </a:txBody>
                  <a:tcPr/>
                </a:tc>
                <a:tc>
                  <a:txBody>
                    <a:bodyPr/>
                    <a:lstStyle/>
                    <a:p>
                      <a:pPr algn="ctr"/>
                      <a:r>
                        <a:rPr lang="en-GB" sz="1400" dirty="0"/>
                        <a:t>Internal Professional Standard </a:t>
                      </a:r>
                    </a:p>
                    <a:p>
                      <a:pPr algn="ctr"/>
                      <a:r>
                        <a:rPr lang="en-GB" sz="1400" dirty="0"/>
                        <a:t>(In line with GIRFT)</a:t>
                      </a:r>
                    </a:p>
                  </a:txBody>
                  <a:tcPr/>
                </a:tc>
                <a:tc>
                  <a:txBody>
                    <a:bodyPr/>
                    <a:lstStyle/>
                    <a:p>
                      <a:pPr algn="ctr"/>
                      <a:r>
                        <a:rPr lang="en-GB" sz="1400" dirty="0"/>
                        <a:t>Escalation </a:t>
                      </a:r>
                    </a:p>
                    <a:p>
                      <a:pPr algn="ctr"/>
                      <a:r>
                        <a:rPr lang="en-GB" sz="1400" dirty="0"/>
                        <a:t>(Exceeds IPS period)</a:t>
                      </a:r>
                    </a:p>
                  </a:txBody>
                  <a:tcPr/>
                </a:tc>
                <a:extLst>
                  <a:ext uri="{0D108BD9-81ED-4DB2-BD59-A6C34878D82A}">
                    <a16:rowId xmlns:a16="http://schemas.microsoft.com/office/drawing/2014/main" val="3291086676"/>
                  </a:ext>
                </a:extLst>
              </a:tr>
              <a:tr h="325179">
                <a:tc>
                  <a:txBody>
                    <a:bodyPr/>
                    <a:lstStyle/>
                    <a:p>
                      <a:pPr algn="ctr"/>
                      <a:r>
                        <a:rPr lang="en-GB" sz="1400" dirty="0"/>
                        <a:t>Derbyshire </a:t>
                      </a:r>
                    </a:p>
                    <a:p>
                      <a:pPr algn="ctr"/>
                      <a:endParaRPr lang="en-GB" sz="14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b="0" dirty="0">
                          <a:solidFill>
                            <a:schemeClr val="tx1"/>
                          </a:solidFill>
                          <a:latin typeface="+mn-lt"/>
                        </a:rPr>
                        <a:t>Trusted assessor model supported by 3 x weekly MDT meeting and daily email around information and flow.  Derbyshire Social Worker in attendance on sire 1x day per week and is the key coordinator for all enquires cross Derbyshire discharge pathways. </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b="0" dirty="0">
                          <a:solidFill>
                            <a:schemeClr val="tx1"/>
                          </a:solidFill>
                          <a:latin typeface="+mn-lt"/>
                        </a:rPr>
                        <a:t>Key link with monthly “keeping in touch” meeting with ASC lead / escalation when appropriate. Delays over 7 days with no action  plan in place escalated to ICS via process. </a:t>
                      </a:r>
                    </a:p>
                    <a:p>
                      <a:endParaRPr lang="en-GB" sz="1400" b="1" dirty="0">
                        <a:solidFill>
                          <a:schemeClr val="tx1"/>
                        </a:solidFill>
                        <a:latin typeface="+mn-lt"/>
                      </a:endParaRPr>
                    </a:p>
                  </a:txBody>
                  <a:tcPr/>
                </a:tc>
                <a:tc rowSpan="4">
                  <a:txBody>
                    <a:bodyPr/>
                    <a:lstStyle/>
                    <a:p>
                      <a:r>
                        <a:rPr lang="en-GB" sz="1400" dirty="0"/>
                        <a:t>Tier 1 – Transfer of care hub pathway lead</a:t>
                      </a:r>
                    </a:p>
                    <a:p>
                      <a:endParaRPr lang="en-GB" sz="1400" dirty="0"/>
                    </a:p>
                    <a:p>
                      <a:r>
                        <a:rPr lang="en-GB" sz="1400" dirty="0"/>
                        <a:t>Tier 2 – Discharge Directorate Manager </a:t>
                      </a:r>
                    </a:p>
                    <a:p>
                      <a:endParaRPr lang="en-GB" sz="1400" dirty="0"/>
                    </a:p>
                    <a:p>
                      <a:r>
                        <a:rPr lang="en-GB" sz="1400" dirty="0"/>
                        <a:t>Tier 3 – Integrated Care Divisional Director </a:t>
                      </a:r>
                    </a:p>
                    <a:p>
                      <a:endParaRPr lang="en-GB" sz="1400" dirty="0"/>
                    </a:p>
                    <a:p>
                      <a:r>
                        <a:rPr lang="en-GB" sz="1400" dirty="0"/>
                        <a:t>Tier 4 – Exec Director of Ops</a:t>
                      </a:r>
                    </a:p>
                    <a:p>
                      <a:endParaRPr lang="en-GB" sz="1400" dirty="0"/>
                    </a:p>
                  </a:txBody>
                  <a:tcPr/>
                </a:tc>
                <a:extLst>
                  <a:ext uri="{0D108BD9-81ED-4DB2-BD59-A6C34878D82A}">
                    <a16:rowId xmlns:a16="http://schemas.microsoft.com/office/drawing/2014/main" val="695533741"/>
                  </a:ext>
                </a:extLst>
              </a:tr>
              <a:tr h="325179">
                <a:tc>
                  <a:txBody>
                    <a:bodyPr/>
                    <a:lstStyle/>
                    <a:p>
                      <a:pPr algn="ctr"/>
                      <a:r>
                        <a:rPr lang="en-GB" sz="1400" dirty="0"/>
                        <a:t>East Cheshire </a:t>
                      </a:r>
                    </a:p>
                    <a:p>
                      <a:pPr algn="ctr"/>
                      <a:endParaRPr lang="en-GB" sz="1400" dirty="0"/>
                    </a:p>
                  </a:txBody>
                  <a:tcPr/>
                </a:tc>
                <a:tc>
                  <a:txBody>
                    <a:bodyPr/>
                    <a:lstStyle/>
                    <a:p>
                      <a:r>
                        <a:rPr lang="en-GB" sz="1200" b="0" dirty="0">
                          <a:solidFill>
                            <a:schemeClr val="tx1"/>
                          </a:solidFill>
                          <a:latin typeface="+mn-lt"/>
                        </a:rPr>
                        <a:t>Trusted assessor model supported by 3 x weekly MDT meeting and daily email around information and flow. </a:t>
                      </a:r>
                    </a:p>
                    <a:p>
                      <a:r>
                        <a:rPr lang="en-GB" sz="1200" b="0" dirty="0">
                          <a:solidFill>
                            <a:schemeClr val="tx1"/>
                          </a:solidFill>
                          <a:latin typeface="+mn-lt"/>
                        </a:rPr>
                        <a:t>Key link with monthly “keeping in touch” meeting with ASC lead / escalation when appropriate. Delays over 7 days with no action  plan in place escalated to ICS via process. </a:t>
                      </a:r>
                    </a:p>
                    <a:p>
                      <a:endParaRPr lang="en-GB" sz="1200" b="0" dirty="0">
                        <a:solidFill>
                          <a:schemeClr val="tx1"/>
                        </a:solidFill>
                        <a:latin typeface="+mn-lt"/>
                      </a:endParaRPr>
                    </a:p>
                  </a:txBody>
                  <a:tcPr/>
                </a:tc>
                <a:tc vMerge="1">
                  <a:txBody>
                    <a:bodyPr/>
                    <a:lstStyle/>
                    <a:p>
                      <a:endParaRPr lang="en-GB" sz="1400" dirty="0"/>
                    </a:p>
                  </a:txBody>
                  <a:tcPr/>
                </a:tc>
                <a:extLst>
                  <a:ext uri="{0D108BD9-81ED-4DB2-BD59-A6C34878D82A}">
                    <a16:rowId xmlns:a16="http://schemas.microsoft.com/office/drawing/2014/main" val="398276837"/>
                  </a:ext>
                </a:extLst>
              </a:tr>
              <a:tr h="325179">
                <a:tc>
                  <a:txBody>
                    <a:bodyPr/>
                    <a:lstStyle/>
                    <a:p>
                      <a:pPr algn="ctr"/>
                      <a:r>
                        <a:rPr lang="en-GB" sz="1400" dirty="0"/>
                        <a:t>Tameside </a:t>
                      </a:r>
                    </a:p>
                    <a:p>
                      <a:pPr algn="ctr"/>
                      <a:endParaRPr lang="en-GB" sz="14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b="0" dirty="0">
                          <a:solidFill>
                            <a:schemeClr val="tx1"/>
                          </a:solidFill>
                          <a:latin typeface="+mn-lt"/>
                        </a:rPr>
                        <a:t>Trusted assessor model supported by 1 x weekly MDT meeting and daily email around information and flow. </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b="0" dirty="0">
                          <a:solidFill>
                            <a:schemeClr val="tx1"/>
                          </a:solidFill>
                          <a:latin typeface="+mn-lt"/>
                        </a:rPr>
                        <a:t>Delays over 7 days with no action  plan in place escalated to ICS via process. </a:t>
                      </a:r>
                    </a:p>
                    <a:p>
                      <a:endParaRPr lang="en-GB" sz="1400" b="1" dirty="0">
                        <a:solidFill>
                          <a:schemeClr val="tx1"/>
                        </a:solidFill>
                        <a:latin typeface="+mn-lt"/>
                      </a:endParaRPr>
                    </a:p>
                  </a:txBody>
                  <a:tcPr/>
                </a:tc>
                <a:tc vMerge="1">
                  <a:txBody>
                    <a:bodyPr/>
                    <a:lstStyle/>
                    <a:p>
                      <a:endParaRPr lang="en-GB" sz="1400" dirty="0"/>
                    </a:p>
                  </a:txBody>
                  <a:tcPr/>
                </a:tc>
                <a:extLst>
                  <a:ext uri="{0D108BD9-81ED-4DB2-BD59-A6C34878D82A}">
                    <a16:rowId xmlns:a16="http://schemas.microsoft.com/office/drawing/2014/main" val="1515149002"/>
                  </a:ext>
                </a:extLst>
              </a:tr>
              <a:tr h="325179">
                <a:tc>
                  <a:txBody>
                    <a:bodyPr/>
                    <a:lstStyle/>
                    <a:p>
                      <a:pPr algn="ctr"/>
                      <a:r>
                        <a:rPr lang="en-GB" sz="1400" dirty="0"/>
                        <a:t>Manchester</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b="0" dirty="0">
                          <a:solidFill>
                            <a:schemeClr val="tx1"/>
                          </a:solidFill>
                          <a:latin typeface="+mn-lt"/>
                        </a:rPr>
                        <a:t>Trusted assessor model in place with twice weekly attendance at flow meeting to support </a:t>
                      </a:r>
                      <a:r>
                        <a:rPr lang="en-GB" sz="1200" b="0" dirty="0" err="1">
                          <a:solidFill>
                            <a:schemeClr val="tx1"/>
                          </a:solidFill>
                          <a:latin typeface="+mn-lt"/>
                        </a:rPr>
                        <a:t>discrages</a:t>
                      </a:r>
                      <a:r>
                        <a:rPr lang="en-GB" sz="1200" b="0" dirty="0">
                          <a:solidFill>
                            <a:schemeClr val="tx1"/>
                          </a:solidFill>
                          <a:latin typeface="+mn-lt"/>
                        </a:rPr>
                        <a:t> across both organisations.</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b="0" dirty="0">
                          <a:solidFill>
                            <a:schemeClr val="tx1"/>
                          </a:solidFill>
                          <a:latin typeface="+mn-lt"/>
                        </a:rPr>
                        <a:t>Delays over 7 days with no action  plan in place escalated to Manchester ICB partner. Good </a:t>
                      </a:r>
                      <a:r>
                        <a:rPr lang="en-GB" sz="1200" b="0" dirty="0" err="1">
                          <a:solidFill>
                            <a:schemeClr val="tx1"/>
                          </a:solidFill>
                          <a:latin typeface="+mn-lt"/>
                        </a:rPr>
                        <a:t>mutal</a:t>
                      </a:r>
                      <a:r>
                        <a:rPr lang="en-GB" sz="1200" b="0" dirty="0">
                          <a:solidFill>
                            <a:schemeClr val="tx1"/>
                          </a:solidFill>
                          <a:latin typeface="+mn-lt"/>
                        </a:rPr>
                        <a:t> </a:t>
                      </a:r>
                      <a:r>
                        <a:rPr lang="en-GB" sz="1200" b="0">
                          <a:solidFill>
                            <a:schemeClr val="tx1"/>
                          </a:solidFill>
                          <a:latin typeface="+mn-lt"/>
                        </a:rPr>
                        <a:t>aid escalation </a:t>
                      </a:r>
                      <a:r>
                        <a:rPr lang="en-GB" sz="1200" b="0" dirty="0">
                          <a:solidFill>
                            <a:schemeClr val="tx1"/>
                          </a:solidFill>
                          <a:latin typeface="+mn-lt"/>
                        </a:rPr>
                        <a:t>pathway in place. </a:t>
                      </a:r>
                      <a:endParaRPr lang="en-GB" sz="1400" b="0" dirty="0">
                        <a:solidFill>
                          <a:schemeClr val="tx1"/>
                        </a:solidFill>
                        <a:latin typeface="+mn-lt"/>
                      </a:endParaRPr>
                    </a:p>
                    <a:p>
                      <a:endParaRPr lang="en-GB" sz="1400" b="1" dirty="0">
                        <a:solidFill>
                          <a:schemeClr val="tx1"/>
                        </a:solidFill>
                        <a:latin typeface="+mn-lt"/>
                      </a:endParaRPr>
                    </a:p>
                  </a:txBody>
                  <a:tcPr/>
                </a:tc>
                <a:tc vMerge="1">
                  <a:txBody>
                    <a:bodyPr/>
                    <a:lstStyle/>
                    <a:p>
                      <a:endParaRPr lang="en-GB" sz="1400" dirty="0"/>
                    </a:p>
                  </a:txBody>
                  <a:tcPr/>
                </a:tc>
                <a:extLst>
                  <a:ext uri="{0D108BD9-81ED-4DB2-BD59-A6C34878D82A}">
                    <a16:rowId xmlns:a16="http://schemas.microsoft.com/office/drawing/2014/main" val="2483114801"/>
                  </a:ext>
                </a:extLst>
              </a:tr>
            </a:tbl>
          </a:graphicData>
        </a:graphic>
      </p:graphicFrame>
    </p:spTree>
    <p:extLst>
      <p:ext uri="{BB962C8B-B14F-4D97-AF65-F5344CB8AC3E}">
        <p14:creationId xmlns:p14="http://schemas.microsoft.com/office/powerpoint/2010/main" val="224883322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0E68E3-B905-E45C-84D4-0CDAF5F0AA39}"/>
              </a:ext>
            </a:extLst>
          </p:cNvPr>
          <p:cNvSpPr>
            <a:spLocks noGrp="1"/>
          </p:cNvSpPr>
          <p:nvPr>
            <p:ph type="title"/>
          </p:nvPr>
        </p:nvSpPr>
        <p:spPr/>
        <p:txBody>
          <a:bodyPr>
            <a:normAutofit/>
          </a:bodyPr>
          <a:lstStyle/>
          <a:p>
            <a:r>
              <a:rPr lang="en-GB" sz="3600" dirty="0">
                <a:latin typeface="Calibri" panose="020F0502020204030204" pitchFamily="34" charset="0"/>
                <a:cs typeface="Calibri" panose="020F0502020204030204" pitchFamily="34" charset="0"/>
              </a:rPr>
              <a:t>Transfer Unit &amp; Transport </a:t>
            </a:r>
          </a:p>
        </p:txBody>
      </p:sp>
      <p:graphicFrame>
        <p:nvGraphicFramePr>
          <p:cNvPr id="3" name="Table 2">
            <a:extLst>
              <a:ext uri="{FF2B5EF4-FFF2-40B4-BE49-F238E27FC236}">
                <a16:creationId xmlns:a16="http://schemas.microsoft.com/office/drawing/2014/main" id="{EDD293FC-A1D3-A8CB-9F1E-CE7EE2A1DE67}"/>
              </a:ext>
            </a:extLst>
          </p:cNvPr>
          <p:cNvGraphicFramePr>
            <a:graphicFrameLocks noGrp="1"/>
          </p:cNvGraphicFramePr>
          <p:nvPr/>
        </p:nvGraphicFramePr>
        <p:xfrm>
          <a:off x="359999" y="1379161"/>
          <a:ext cx="11463702" cy="3048000"/>
        </p:xfrm>
        <a:graphic>
          <a:graphicData uri="http://schemas.openxmlformats.org/drawingml/2006/table">
            <a:tbl>
              <a:tblPr firstRow="1" bandRow="1">
                <a:tableStyleId>{21E4AEA4-8DFA-4A89-87EB-49C32662AFE0}</a:tableStyleId>
              </a:tblPr>
              <a:tblGrid>
                <a:gridCol w="2103801">
                  <a:extLst>
                    <a:ext uri="{9D8B030D-6E8A-4147-A177-3AD203B41FA5}">
                      <a16:colId xmlns:a16="http://schemas.microsoft.com/office/drawing/2014/main" val="4079847890"/>
                    </a:ext>
                  </a:extLst>
                </a:gridCol>
                <a:gridCol w="6858000">
                  <a:extLst>
                    <a:ext uri="{9D8B030D-6E8A-4147-A177-3AD203B41FA5}">
                      <a16:colId xmlns:a16="http://schemas.microsoft.com/office/drawing/2014/main" val="1039561746"/>
                    </a:ext>
                  </a:extLst>
                </a:gridCol>
                <a:gridCol w="2501901">
                  <a:extLst>
                    <a:ext uri="{9D8B030D-6E8A-4147-A177-3AD203B41FA5}">
                      <a16:colId xmlns:a16="http://schemas.microsoft.com/office/drawing/2014/main" val="1398502942"/>
                    </a:ext>
                  </a:extLst>
                </a:gridCol>
              </a:tblGrid>
              <a:tr h="370840">
                <a:tc>
                  <a:txBody>
                    <a:bodyPr/>
                    <a:lstStyle/>
                    <a:p>
                      <a:pPr algn="ctr"/>
                      <a:r>
                        <a:rPr lang="en-GB" sz="1400" dirty="0"/>
                        <a:t>Area</a:t>
                      </a:r>
                    </a:p>
                  </a:txBody>
                  <a:tcPr/>
                </a:tc>
                <a:tc>
                  <a:txBody>
                    <a:bodyPr/>
                    <a:lstStyle/>
                    <a:p>
                      <a:pPr algn="ctr"/>
                      <a:r>
                        <a:rPr lang="en-GB" sz="1400" dirty="0"/>
                        <a:t>Internal Professional Standard </a:t>
                      </a:r>
                    </a:p>
                    <a:p>
                      <a:pPr algn="ctr"/>
                      <a:r>
                        <a:rPr lang="en-GB" sz="1400" dirty="0"/>
                        <a:t>(In line with GIRFT)</a:t>
                      </a:r>
                    </a:p>
                  </a:txBody>
                  <a:tcPr/>
                </a:tc>
                <a:tc>
                  <a:txBody>
                    <a:bodyPr/>
                    <a:lstStyle/>
                    <a:p>
                      <a:pPr algn="ctr"/>
                      <a:r>
                        <a:rPr lang="en-GB" sz="1400" dirty="0"/>
                        <a:t>Escalation </a:t>
                      </a:r>
                    </a:p>
                    <a:p>
                      <a:pPr algn="ctr"/>
                      <a:r>
                        <a:rPr lang="en-GB" sz="1400" dirty="0"/>
                        <a:t>(Exceeds IPS period)</a:t>
                      </a:r>
                    </a:p>
                  </a:txBody>
                  <a:tcPr/>
                </a:tc>
                <a:extLst>
                  <a:ext uri="{0D108BD9-81ED-4DB2-BD59-A6C34878D82A}">
                    <a16:rowId xmlns:a16="http://schemas.microsoft.com/office/drawing/2014/main" val="3291086676"/>
                  </a:ext>
                </a:extLst>
              </a:tr>
              <a:tr h="325179">
                <a:tc>
                  <a:txBody>
                    <a:bodyPr/>
                    <a:lstStyle/>
                    <a:p>
                      <a:pPr algn="ctr"/>
                      <a:endParaRPr lang="en-GB" sz="1400" dirty="0"/>
                    </a:p>
                    <a:p>
                      <a:pPr algn="ctr"/>
                      <a:endParaRPr lang="en-GB" sz="1400" dirty="0"/>
                    </a:p>
                    <a:p>
                      <a:pPr algn="ctr"/>
                      <a:endParaRPr lang="en-GB" sz="1400" dirty="0"/>
                    </a:p>
                    <a:p>
                      <a:pPr algn="ctr"/>
                      <a:endParaRPr lang="en-GB" sz="1400" dirty="0"/>
                    </a:p>
                    <a:p>
                      <a:pPr algn="ctr"/>
                      <a:r>
                        <a:rPr lang="en-GB" sz="1400" dirty="0"/>
                        <a:t>Transfer Unit </a:t>
                      </a:r>
                    </a:p>
                  </a:txBody>
                  <a:tcPr/>
                </a:tc>
                <a:tc>
                  <a:txBody>
                    <a:bodyPr/>
                    <a:lstStyle/>
                    <a:p>
                      <a:r>
                        <a:rPr lang="en-GB" sz="1400" b="0" dirty="0">
                          <a:solidFill>
                            <a:schemeClr val="tx1"/>
                          </a:solidFill>
                          <a:latin typeface="+mn-lt"/>
                        </a:rPr>
                        <a:t>All patients when waiting for transport home should be transferred to the transfer unit as soon as they are ready to leave the ward. Clinical exceptions can occur, but this should be discussed with ward matron before a decision not to use the unit is made.</a:t>
                      </a:r>
                    </a:p>
                  </a:txBody>
                  <a:tcPr/>
                </a:tc>
                <a:tc>
                  <a:txBody>
                    <a:bodyPr/>
                    <a:lstStyle/>
                    <a:p>
                      <a:r>
                        <a:rPr lang="en-GB" sz="1400" dirty="0"/>
                        <a:t>Tier 1 – Transport Clark</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400" dirty="0"/>
                        <a:t>Tier 2 – CSC</a:t>
                      </a:r>
                    </a:p>
                    <a:p>
                      <a:r>
                        <a:rPr lang="en-GB" sz="1400" dirty="0"/>
                        <a:t>Tier 3 –Patient Flow Directorate Manager</a:t>
                      </a:r>
                    </a:p>
                    <a:p>
                      <a:r>
                        <a:rPr lang="en-GB" sz="1400" dirty="0"/>
                        <a:t>Tier 4 – Exec Director of Ops</a:t>
                      </a:r>
                    </a:p>
                  </a:txBody>
                  <a:tcPr/>
                </a:tc>
                <a:extLst>
                  <a:ext uri="{0D108BD9-81ED-4DB2-BD59-A6C34878D82A}">
                    <a16:rowId xmlns:a16="http://schemas.microsoft.com/office/drawing/2014/main" val="695533741"/>
                  </a:ext>
                </a:extLst>
              </a:tr>
              <a:tr h="370840">
                <a:tc>
                  <a:txBody>
                    <a:bodyPr/>
                    <a:lstStyle/>
                    <a:p>
                      <a:pPr algn="ctr"/>
                      <a:r>
                        <a:rPr lang="en-GB" sz="1400" dirty="0"/>
                        <a:t>Transport </a:t>
                      </a:r>
                    </a:p>
                  </a:txBody>
                  <a:tcPr/>
                </a:tc>
                <a:tc>
                  <a:txBody>
                    <a:bodyPr/>
                    <a:lstStyle/>
                    <a:p>
                      <a:r>
                        <a:rPr lang="en-GB" sz="1400" b="0" dirty="0">
                          <a:solidFill>
                            <a:schemeClr val="tx1"/>
                          </a:solidFill>
                          <a:latin typeface="+mn-lt"/>
                        </a:rPr>
                        <a:t>Ambulances should only be requested if a patient cannot transfer home any other way. Please consider family/friends or public transport in the first instance. If an ambulance is required, it should be booked as soon as soon as the discharge date is known to avoid delays.  If the patient has a cut of time for services in the community, please remember at least 3 hours is required after booking for an ambulance to be allocated.</a:t>
                      </a:r>
                    </a:p>
                  </a:txBody>
                  <a:tcPr/>
                </a:tc>
                <a:tc>
                  <a:txBody>
                    <a:bodyPr/>
                    <a:lstStyle/>
                    <a:p>
                      <a:r>
                        <a:rPr lang="en-GB" sz="1400" dirty="0"/>
                        <a:t>Tier 1 – CSC</a:t>
                      </a:r>
                    </a:p>
                    <a:p>
                      <a:r>
                        <a:rPr lang="en-GB" sz="1400" dirty="0"/>
                        <a:t>Tier 2 – Patient Flow Directorate Manager</a:t>
                      </a:r>
                    </a:p>
                    <a:p>
                      <a:r>
                        <a:rPr lang="en-GB" sz="1400" dirty="0"/>
                        <a:t>Tier 3 – MOD</a:t>
                      </a:r>
                    </a:p>
                    <a:p>
                      <a:r>
                        <a:rPr lang="en-GB" sz="1400" dirty="0"/>
                        <a:t>Tier 4 – Exec Director of Ops</a:t>
                      </a:r>
                    </a:p>
                  </a:txBody>
                  <a:tcPr/>
                </a:tc>
                <a:extLst>
                  <a:ext uri="{0D108BD9-81ED-4DB2-BD59-A6C34878D82A}">
                    <a16:rowId xmlns:a16="http://schemas.microsoft.com/office/drawing/2014/main" val="4184979269"/>
                  </a:ext>
                </a:extLst>
              </a:tr>
            </a:tbl>
          </a:graphicData>
        </a:graphic>
      </p:graphicFrame>
    </p:spTree>
    <p:extLst>
      <p:ext uri="{BB962C8B-B14F-4D97-AF65-F5344CB8AC3E}">
        <p14:creationId xmlns:p14="http://schemas.microsoft.com/office/powerpoint/2010/main" val="77434947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0E68E3-B905-E45C-84D4-0CDAF5F0AA39}"/>
              </a:ext>
            </a:extLst>
          </p:cNvPr>
          <p:cNvSpPr>
            <a:spLocks noGrp="1"/>
          </p:cNvSpPr>
          <p:nvPr>
            <p:ph type="title"/>
          </p:nvPr>
        </p:nvSpPr>
        <p:spPr/>
        <p:txBody>
          <a:bodyPr>
            <a:normAutofit/>
          </a:bodyPr>
          <a:lstStyle/>
          <a:p>
            <a:r>
              <a:rPr lang="en-GB" sz="3600" dirty="0">
                <a:latin typeface="Calibri" panose="020F0502020204030204" pitchFamily="34" charset="0"/>
                <a:cs typeface="Calibri" panose="020F0502020204030204" pitchFamily="34" charset="0"/>
              </a:rPr>
              <a:t>Transfers </a:t>
            </a:r>
          </a:p>
        </p:txBody>
      </p:sp>
      <p:graphicFrame>
        <p:nvGraphicFramePr>
          <p:cNvPr id="3" name="Table 2">
            <a:extLst>
              <a:ext uri="{FF2B5EF4-FFF2-40B4-BE49-F238E27FC236}">
                <a16:creationId xmlns:a16="http://schemas.microsoft.com/office/drawing/2014/main" id="{623600EA-DBD3-CCE8-58E9-84A627120A86}"/>
              </a:ext>
            </a:extLst>
          </p:cNvPr>
          <p:cNvGraphicFramePr>
            <a:graphicFrameLocks noGrp="1"/>
          </p:cNvGraphicFramePr>
          <p:nvPr>
            <p:extLst>
              <p:ext uri="{D42A27DB-BD31-4B8C-83A1-F6EECF244321}">
                <p14:modId xmlns:p14="http://schemas.microsoft.com/office/powerpoint/2010/main" val="3204201677"/>
              </p:ext>
            </p:extLst>
          </p:nvPr>
        </p:nvGraphicFramePr>
        <p:xfrm>
          <a:off x="368299" y="1265124"/>
          <a:ext cx="11463702" cy="5273040"/>
        </p:xfrm>
        <a:graphic>
          <a:graphicData uri="http://schemas.openxmlformats.org/drawingml/2006/table">
            <a:tbl>
              <a:tblPr firstRow="1" bandRow="1">
                <a:tableStyleId>{21E4AEA4-8DFA-4A89-87EB-49C32662AFE0}</a:tableStyleId>
              </a:tblPr>
              <a:tblGrid>
                <a:gridCol w="2103801">
                  <a:extLst>
                    <a:ext uri="{9D8B030D-6E8A-4147-A177-3AD203B41FA5}">
                      <a16:colId xmlns:a16="http://schemas.microsoft.com/office/drawing/2014/main" val="4079847890"/>
                    </a:ext>
                  </a:extLst>
                </a:gridCol>
                <a:gridCol w="6858000">
                  <a:extLst>
                    <a:ext uri="{9D8B030D-6E8A-4147-A177-3AD203B41FA5}">
                      <a16:colId xmlns:a16="http://schemas.microsoft.com/office/drawing/2014/main" val="1039561746"/>
                    </a:ext>
                  </a:extLst>
                </a:gridCol>
                <a:gridCol w="2501901">
                  <a:extLst>
                    <a:ext uri="{9D8B030D-6E8A-4147-A177-3AD203B41FA5}">
                      <a16:colId xmlns:a16="http://schemas.microsoft.com/office/drawing/2014/main" val="1398502942"/>
                    </a:ext>
                  </a:extLst>
                </a:gridCol>
              </a:tblGrid>
              <a:tr h="370840">
                <a:tc>
                  <a:txBody>
                    <a:bodyPr/>
                    <a:lstStyle/>
                    <a:p>
                      <a:pPr algn="ctr"/>
                      <a:r>
                        <a:rPr lang="en-GB" sz="1400" dirty="0"/>
                        <a:t>Area</a:t>
                      </a:r>
                    </a:p>
                  </a:txBody>
                  <a:tcPr/>
                </a:tc>
                <a:tc>
                  <a:txBody>
                    <a:bodyPr/>
                    <a:lstStyle/>
                    <a:p>
                      <a:pPr algn="ctr"/>
                      <a:r>
                        <a:rPr lang="en-GB" sz="1400" dirty="0"/>
                        <a:t>Internal Professional Standard </a:t>
                      </a:r>
                    </a:p>
                    <a:p>
                      <a:pPr algn="ctr"/>
                      <a:r>
                        <a:rPr lang="en-GB" sz="1400" dirty="0"/>
                        <a:t>(In line with GIRFT)</a:t>
                      </a:r>
                    </a:p>
                  </a:txBody>
                  <a:tcPr/>
                </a:tc>
                <a:tc>
                  <a:txBody>
                    <a:bodyPr/>
                    <a:lstStyle/>
                    <a:p>
                      <a:pPr algn="ctr"/>
                      <a:r>
                        <a:rPr lang="en-GB" sz="1400" dirty="0"/>
                        <a:t>Escalation </a:t>
                      </a:r>
                    </a:p>
                    <a:p>
                      <a:pPr algn="ctr"/>
                      <a:r>
                        <a:rPr lang="en-GB" sz="1400" dirty="0"/>
                        <a:t>(Exceeds IPS period)</a:t>
                      </a:r>
                    </a:p>
                  </a:txBody>
                  <a:tcPr/>
                </a:tc>
                <a:extLst>
                  <a:ext uri="{0D108BD9-81ED-4DB2-BD59-A6C34878D82A}">
                    <a16:rowId xmlns:a16="http://schemas.microsoft.com/office/drawing/2014/main" val="3291086676"/>
                  </a:ext>
                </a:extLst>
              </a:tr>
              <a:tr h="370840">
                <a:tc>
                  <a:txBody>
                    <a:bodyPr/>
                    <a:lstStyle/>
                    <a:p>
                      <a:pPr algn="ctr"/>
                      <a:endParaRPr lang="en-GB" sz="1400" dirty="0"/>
                    </a:p>
                    <a:p>
                      <a:pPr algn="ctr"/>
                      <a:endParaRPr lang="en-GB" sz="1400" dirty="0"/>
                    </a:p>
                    <a:p>
                      <a:pPr algn="ctr"/>
                      <a:endParaRPr lang="en-GB" sz="1400" dirty="0"/>
                    </a:p>
                    <a:p>
                      <a:pPr algn="ctr"/>
                      <a:r>
                        <a:rPr lang="en-GB" sz="1400" dirty="0"/>
                        <a:t>Internal Transfers</a:t>
                      </a:r>
                    </a:p>
                  </a:txBody>
                  <a:tcPr/>
                </a:tc>
                <a:tc>
                  <a:txBody>
                    <a:bodyPr/>
                    <a:lstStyle/>
                    <a:p>
                      <a:r>
                        <a:rPr lang="en-GB" sz="1400" b="1" dirty="0">
                          <a:solidFill>
                            <a:schemeClr val="tx1"/>
                          </a:solidFill>
                          <a:latin typeface="+mn-lt"/>
                        </a:rPr>
                        <a:t>12 hours </a:t>
                      </a:r>
                      <a:r>
                        <a:rPr lang="en-GB" sz="1400" b="0" dirty="0">
                          <a:solidFill>
                            <a:schemeClr val="tx1"/>
                          </a:solidFill>
                          <a:latin typeface="+mn-lt"/>
                        </a:rPr>
                        <a:t>of accepting </a:t>
                      </a:r>
                    </a:p>
                    <a:p>
                      <a:r>
                        <a:rPr lang="en-GB" sz="1400" b="0" dirty="0">
                          <a:solidFill>
                            <a:schemeClr val="tx1"/>
                          </a:solidFill>
                          <a:latin typeface="+mn-lt"/>
                        </a:rPr>
                        <a:t>(CSC team responsibility to support transfer) </a:t>
                      </a:r>
                    </a:p>
                    <a:p>
                      <a:r>
                        <a:rPr lang="en-GB" sz="1400" b="0" dirty="0">
                          <a:solidFill>
                            <a:schemeClr val="tx1"/>
                          </a:solidFill>
                          <a:latin typeface="+mn-lt"/>
                        </a:rPr>
                        <a:t>Wards need to inform CSC Team</a:t>
                      </a:r>
                    </a:p>
                    <a:p>
                      <a:endParaRPr lang="en-GB" sz="1400" b="0" dirty="0">
                        <a:solidFill>
                          <a:schemeClr val="tx1"/>
                        </a:solidFill>
                        <a:latin typeface="+mn-lt"/>
                      </a:endParaRPr>
                    </a:p>
                    <a:p>
                      <a:r>
                        <a:rPr lang="en-GB" sz="1400" b="1" dirty="0">
                          <a:solidFill>
                            <a:schemeClr val="tx1"/>
                          </a:solidFill>
                          <a:latin typeface="+mn-lt"/>
                        </a:rPr>
                        <a:t>30 minute </a:t>
                      </a:r>
                      <a:r>
                        <a:rPr lang="en-GB" sz="1400" b="0" dirty="0">
                          <a:solidFill>
                            <a:schemeClr val="tx1"/>
                          </a:solidFill>
                          <a:latin typeface="+mn-lt"/>
                        </a:rPr>
                        <a:t>target time </a:t>
                      </a:r>
                    </a:p>
                    <a:p>
                      <a:r>
                        <a:rPr lang="en-GB" sz="1400" b="0" dirty="0">
                          <a:solidFill>
                            <a:schemeClr val="tx1"/>
                          </a:solidFill>
                          <a:latin typeface="+mn-lt"/>
                        </a:rPr>
                        <a:t>Transfers from ED – AMU, AMU – wards </a:t>
                      </a:r>
                    </a:p>
                    <a:p>
                      <a:r>
                        <a:rPr lang="en-GB" sz="1400" b="0" dirty="0">
                          <a:solidFill>
                            <a:schemeClr val="tx1"/>
                          </a:solidFill>
                          <a:latin typeface="+mn-lt"/>
                        </a:rPr>
                        <a:t>(CSC team responsibility to support transfer) </a:t>
                      </a:r>
                    </a:p>
                  </a:txBody>
                  <a:tcPr/>
                </a:tc>
                <a:tc>
                  <a:txBody>
                    <a:bodyPr/>
                    <a:lstStyle/>
                    <a:p>
                      <a:r>
                        <a:rPr lang="en-GB" sz="1400" dirty="0"/>
                        <a:t>Tier 1 – CSC Lead</a:t>
                      </a:r>
                    </a:p>
                    <a:p>
                      <a:endParaRPr lang="en-GB" sz="1400" dirty="0"/>
                    </a:p>
                    <a:p>
                      <a:r>
                        <a:rPr lang="en-GB" sz="1400" dirty="0"/>
                        <a:t>Tier 2 – Directorate Manager</a:t>
                      </a:r>
                    </a:p>
                    <a:p>
                      <a:endParaRPr lang="en-GB" sz="1400" dirty="0"/>
                    </a:p>
                    <a:p>
                      <a:r>
                        <a:rPr lang="en-GB" sz="1400" dirty="0"/>
                        <a:t>Tier 3 – Exec Director of Ops</a:t>
                      </a:r>
                    </a:p>
                  </a:txBody>
                  <a:tcPr/>
                </a:tc>
                <a:extLst>
                  <a:ext uri="{0D108BD9-81ED-4DB2-BD59-A6C34878D82A}">
                    <a16:rowId xmlns:a16="http://schemas.microsoft.com/office/drawing/2014/main" val="695533741"/>
                  </a:ext>
                </a:extLst>
              </a:tr>
              <a:tr h="370840">
                <a:tc>
                  <a:txBody>
                    <a:bodyPr/>
                    <a:lstStyle/>
                    <a:p>
                      <a:pPr algn="ctr"/>
                      <a:endParaRPr lang="en-GB" sz="1400" dirty="0"/>
                    </a:p>
                    <a:p>
                      <a:pPr algn="ctr"/>
                      <a:endParaRPr lang="en-GB" sz="1400" dirty="0"/>
                    </a:p>
                    <a:p>
                      <a:pPr algn="ctr"/>
                      <a:r>
                        <a:rPr lang="en-GB" sz="1400" dirty="0"/>
                        <a:t>External Transfers</a:t>
                      </a:r>
                    </a:p>
                  </a:txBody>
                  <a:tcPr/>
                </a:tc>
                <a:tc>
                  <a:txBody>
                    <a:bodyPr/>
                    <a:lstStyle/>
                    <a:p>
                      <a:r>
                        <a:rPr lang="en-GB" sz="1400" dirty="0"/>
                        <a:t>24 hours for patient to be transferred </a:t>
                      </a:r>
                    </a:p>
                    <a:p>
                      <a:r>
                        <a:rPr lang="en-GB" sz="1400" dirty="0"/>
                        <a:t>Consultant to consultant agreement on external transfer agreed, ward to advise CSC of transfer including urgent transfers.</a:t>
                      </a:r>
                    </a:p>
                    <a:p>
                      <a:endParaRPr lang="en-GB" sz="1400" dirty="0"/>
                    </a:p>
                    <a:p>
                      <a:r>
                        <a:rPr lang="en-GB" sz="1400" b="0" dirty="0">
                          <a:solidFill>
                            <a:schemeClr val="tx1"/>
                          </a:solidFill>
                        </a:rPr>
                        <a:t>If the patient has an  OP appointment at another hospital as an inpatient, ward book transport in the usual way.</a:t>
                      </a:r>
                    </a:p>
                  </a:txBody>
                  <a:tcPr/>
                </a:tc>
                <a:tc>
                  <a:txBody>
                    <a:bodyPr/>
                    <a:lstStyle/>
                    <a:p>
                      <a:r>
                        <a:rPr lang="en-GB" sz="1400" dirty="0"/>
                        <a:t>Tier 1 – CSC Lead</a:t>
                      </a:r>
                    </a:p>
                    <a:p>
                      <a:endParaRPr lang="en-GB" sz="1400" dirty="0"/>
                    </a:p>
                    <a:p>
                      <a:r>
                        <a:rPr lang="en-GB" sz="1400" dirty="0"/>
                        <a:t>Tier 2 – 24hrs: Directorate Manager</a:t>
                      </a:r>
                    </a:p>
                    <a:p>
                      <a:endParaRPr lang="en-GB" sz="1400" dirty="0"/>
                    </a:p>
                    <a:p>
                      <a:r>
                        <a:rPr lang="en-GB" sz="1400" dirty="0"/>
                        <a:t>Tier 3 – 48hrs: Exec Director of Ops</a:t>
                      </a:r>
                    </a:p>
                  </a:txBody>
                  <a:tcPr/>
                </a:tc>
                <a:extLst>
                  <a:ext uri="{0D108BD9-81ED-4DB2-BD59-A6C34878D82A}">
                    <a16:rowId xmlns:a16="http://schemas.microsoft.com/office/drawing/2014/main" val="1494533760"/>
                  </a:ext>
                </a:extLst>
              </a:tr>
              <a:tr h="370840">
                <a:tc>
                  <a:txBody>
                    <a:bodyPr/>
                    <a:lstStyle/>
                    <a:p>
                      <a:pPr algn="ctr"/>
                      <a:endParaRPr lang="en-GB" sz="1400" dirty="0"/>
                    </a:p>
                    <a:p>
                      <a:pPr algn="ctr"/>
                      <a:endParaRPr lang="en-GB" sz="1400" dirty="0"/>
                    </a:p>
                    <a:p>
                      <a:pPr algn="ctr"/>
                      <a:endParaRPr lang="en-GB" sz="1400" dirty="0"/>
                    </a:p>
                    <a:p>
                      <a:pPr algn="ctr"/>
                      <a:r>
                        <a:rPr lang="en-GB" sz="1400" dirty="0"/>
                        <a:t>Repatriations </a:t>
                      </a:r>
                    </a:p>
                  </a:txBody>
                  <a:tcPr/>
                </a:tc>
                <a:tc>
                  <a:txBody>
                    <a:bodyPr/>
                    <a:lstStyle/>
                    <a:p>
                      <a:r>
                        <a:rPr lang="en-GB" sz="1400" dirty="0"/>
                        <a:t>Request bed 24hours after clinical referral </a:t>
                      </a:r>
                    </a:p>
                    <a:p>
                      <a:endParaRPr lang="en-GB" sz="1400" dirty="0"/>
                    </a:p>
                    <a:p>
                      <a:r>
                        <a:rPr lang="en-GB" sz="1400" dirty="0"/>
                        <a:t>Site team’s responsibility except for stroke patients (Stroke services deal directly with repatriations) &amp;</a:t>
                      </a:r>
                      <a:r>
                        <a:rPr lang="en-GB" sz="1400" dirty="0">
                          <a:solidFill>
                            <a:srgbClr val="FF0000"/>
                          </a:solidFill>
                        </a:rPr>
                        <a:t> </a:t>
                      </a:r>
                      <a:r>
                        <a:rPr lang="en-GB" sz="1400" dirty="0">
                          <a:solidFill>
                            <a:schemeClr val="tx1"/>
                          </a:solidFill>
                        </a:rPr>
                        <a:t>T&amp;O (in core hours)</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400" dirty="0"/>
                        <a:t>Tier 1 – 24hrs: Directorate Manager</a:t>
                      </a:r>
                    </a:p>
                    <a:p>
                      <a:r>
                        <a:rPr lang="en-GB" sz="1400" dirty="0"/>
                        <a:t>Tier 2 – 48hrs: Exec Director of Ops </a:t>
                      </a:r>
                    </a:p>
                    <a:p>
                      <a:endParaRPr lang="en-GB" sz="1400" dirty="0"/>
                    </a:p>
                    <a:p>
                      <a:r>
                        <a:rPr lang="en-GB" sz="1400" dirty="0"/>
                        <a:t>Tier 3 – 72hrs: Medical Director / CEO </a:t>
                      </a:r>
                    </a:p>
                  </a:txBody>
                  <a:tcPr/>
                </a:tc>
                <a:extLst>
                  <a:ext uri="{0D108BD9-81ED-4DB2-BD59-A6C34878D82A}">
                    <a16:rowId xmlns:a16="http://schemas.microsoft.com/office/drawing/2014/main" val="4012577924"/>
                  </a:ext>
                </a:extLst>
              </a:tr>
            </a:tbl>
          </a:graphicData>
        </a:graphic>
      </p:graphicFrame>
    </p:spTree>
    <p:extLst>
      <p:ext uri="{BB962C8B-B14F-4D97-AF65-F5344CB8AC3E}">
        <p14:creationId xmlns:p14="http://schemas.microsoft.com/office/powerpoint/2010/main" val="363676026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0E68E3-B905-E45C-84D4-0CDAF5F0AA39}"/>
              </a:ext>
            </a:extLst>
          </p:cNvPr>
          <p:cNvSpPr>
            <a:spLocks noGrp="1"/>
          </p:cNvSpPr>
          <p:nvPr>
            <p:ph type="title"/>
          </p:nvPr>
        </p:nvSpPr>
        <p:spPr/>
        <p:txBody>
          <a:bodyPr>
            <a:normAutofit/>
          </a:bodyPr>
          <a:lstStyle/>
          <a:p>
            <a:r>
              <a:rPr lang="en-GB" sz="3600" dirty="0">
                <a:latin typeface="Calibri" panose="020F0502020204030204" pitchFamily="34" charset="0"/>
                <a:cs typeface="Calibri" panose="020F0502020204030204" pitchFamily="34" charset="0"/>
              </a:rPr>
              <a:t>HCR and TTOs</a:t>
            </a:r>
          </a:p>
        </p:txBody>
      </p:sp>
      <p:graphicFrame>
        <p:nvGraphicFramePr>
          <p:cNvPr id="3" name="Table 2">
            <a:extLst>
              <a:ext uri="{FF2B5EF4-FFF2-40B4-BE49-F238E27FC236}">
                <a16:creationId xmlns:a16="http://schemas.microsoft.com/office/drawing/2014/main" id="{623600EA-DBD3-CCE8-58E9-84A627120A86}"/>
              </a:ext>
            </a:extLst>
          </p:cNvPr>
          <p:cNvGraphicFramePr>
            <a:graphicFrameLocks noGrp="1"/>
          </p:cNvGraphicFramePr>
          <p:nvPr>
            <p:extLst>
              <p:ext uri="{D42A27DB-BD31-4B8C-83A1-F6EECF244321}">
                <p14:modId xmlns:p14="http://schemas.microsoft.com/office/powerpoint/2010/main" val="1504436815"/>
              </p:ext>
            </p:extLst>
          </p:nvPr>
        </p:nvGraphicFramePr>
        <p:xfrm>
          <a:off x="368299" y="1032112"/>
          <a:ext cx="11463702" cy="5608320"/>
        </p:xfrm>
        <a:graphic>
          <a:graphicData uri="http://schemas.openxmlformats.org/drawingml/2006/table">
            <a:tbl>
              <a:tblPr firstRow="1" bandRow="1">
                <a:tableStyleId>{21E4AEA4-8DFA-4A89-87EB-49C32662AFE0}</a:tableStyleId>
              </a:tblPr>
              <a:tblGrid>
                <a:gridCol w="2103801">
                  <a:extLst>
                    <a:ext uri="{9D8B030D-6E8A-4147-A177-3AD203B41FA5}">
                      <a16:colId xmlns:a16="http://schemas.microsoft.com/office/drawing/2014/main" val="4079847890"/>
                    </a:ext>
                  </a:extLst>
                </a:gridCol>
                <a:gridCol w="6969911">
                  <a:extLst>
                    <a:ext uri="{9D8B030D-6E8A-4147-A177-3AD203B41FA5}">
                      <a16:colId xmlns:a16="http://schemas.microsoft.com/office/drawing/2014/main" val="1039561746"/>
                    </a:ext>
                  </a:extLst>
                </a:gridCol>
                <a:gridCol w="2389990">
                  <a:extLst>
                    <a:ext uri="{9D8B030D-6E8A-4147-A177-3AD203B41FA5}">
                      <a16:colId xmlns:a16="http://schemas.microsoft.com/office/drawing/2014/main" val="1398502942"/>
                    </a:ext>
                  </a:extLst>
                </a:gridCol>
              </a:tblGrid>
              <a:tr h="370840">
                <a:tc>
                  <a:txBody>
                    <a:bodyPr/>
                    <a:lstStyle/>
                    <a:p>
                      <a:pPr algn="ctr"/>
                      <a:r>
                        <a:rPr lang="en-GB" sz="1400" dirty="0"/>
                        <a:t>Area</a:t>
                      </a:r>
                    </a:p>
                  </a:txBody>
                  <a:tcPr/>
                </a:tc>
                <a:tc>
                  <a:txBody>
                    <a:bodyPr/>
                    <a:lstStyle/>
                    <a:p>
                      <a:pPr algn="ctr"/>
                      <a:r>
                        <a:rPr lang="en-GB" sz="1400" dirty="0"/>
                        <a:t>Internal Professional Standard </a:t>
                      </a:r>
                    </a:p>
                    <a:p>
                      <a:pPr algn="ctr"/>
                      <a:r>
                        <a:rPr lang="en-GB" sz="1400" dirty="0"/>
                        <a:t>(In line with GIRFT)</a:t>
                      </a:r>
                    </a:p>
                  </a:txBody>
                  <a:tcPr/>
                </a:tc>
                <a:tc>
                  <a:txBody>
                    <a:bodyPr/>
                    <a:lstStyle/>
                    <a:p>
                      <a:pPr algn="ctr"/>
                      <a:r>
                        <a:rPr lang="en-GB" sz="1400" dirty="0"/>
                        <a:t>Escalation </a:t>
                      </a:r>
                    </a:p>
                    <a:p>
                      <a:pPr algn="ctr"/>
                      <a:r>
                        <a:rPr lang="en-GB" sz="1400" dirty="0"/>
                        <a:t>(Exceeds IPS period)</a:t>
                      </a:r>
                    </a:p>
                  </a:txBody>
                  <a:tcPr/>
                </a:tc>
                <a:extLst>
                  <a:ext uri="{0D108BD9-81ED-4DB2-BD59-A6C34878D82A}">
                    <a16:rowId xmlns:a16="http://schemas.microsoft.com/office/drawing/2014/main" val="3291086676"/>
                  </a:ext>
                </a:extLst>
              </a:tr>
              <a:tr h="370840">
                <a:tc>
                  <a:txBody>
                    <a:bodyPr/>
                    <a:lstStyle/>
                    <a:p>
                      <a:pPr algn="ctr"/>
                      <a:endParaRPr lang="en-GB" sz="1400" dirty="0"/>
                    </a:p>
                    <a:p>
                      <a:pPr algn="ctr"/>
                      <a:r>
                        <a:rPr lang="en-GB" sz="1400" dirty="0"/>
                        <a:t>HCR</a:t>
                      </a:r>
                    </a:p>
                    <a:p>
                      <a:pPr algn="ctr"/>
                      <a:endParaRPr lang="en-GB" sz="1400" dirty="0"/>
                    </a:p>
                    <a:p>
                      <a:pPr algn="ctr"/>
                      <a:endParaRPr lang="en-GB" sz="1400" dirty="0"/>
                    </a:p>
                    <a:p>
                      <a:pPr algn="ctr"/>
                      <a:endParaRPr lang="en-GB" sz="1400" dirty="0"/>
                    </a:p>
                  </a:txBody>
                  <a:tcPr/>
                </a:tc>
                <a:tc>
                  <a:txBody>
                    <a:bodyPr/>
                    <a:lstStyle/>
                    <a:p>
                      <a:r>
                        <a:rPr lang="en-GB" sz="1400" b="0" dirty="0">
                          <a:solidFill>
                            <a:schemeClr val="tx1"/>
                          </a:solidFill>
                          <a:latin typeface="+mn-lt"/>
                        </a:rPr>
                        <a:t>Writing of HCRs should commence on admission to the ward and updated accordingly during in patient stay. </a:t>
                      </a:r>
                    </a:p>
                    <a:p>
                      <a:r>
                        <a:rPr lang="en-GB" sz="1400" b="0" dirty="0">
                          <a:solidFill>
                            <a:schemeClr val="tx1"/>
                          </a:solidFill>
                          <a:latin typeface="+mn-lt"/>
                        </a:rPr>
                        <a:t>HCRs should be completed the day before discharge.</a:t>
                      </a:r>
                    </a:p>
                    <a:p>
                      <a:r>
                        <a:rPr lang="en-GB" sz="1400" b="0" dirty="0">
                          <a:solidFill>
                            <a:schemeClr val="tx1"/>
                          </a:solidFill>
                          <a:latin typeface="+mn-lt"/>
                        </a:rPr>
                        <a:t>HCR’s will be written in a timely manner, taking into consideration that dispensing of discharge medication can take up to 3 hours.</a:t>
                      </a:r>
                    </a:p>
                    <a:p>
                      <a:r>
                        <a:rPr lang="en-GB" sz="1400" b="0" dirty="0">
                          <a:solidFill>
                            <a:schemeClr val="tx1"/>
                          </a:solidFill>
                          <a:latin typeface="+mn-lt"/>
                        </a:rPr>
                        <a:t>If a patient becomes unwell and does not leave, HCR should be updated to reflect any changes. </a:t>
                      </a:r>
                    </a:p>
                    <a:p>
                      <a:r>
                        <a:rPr lang="en-GB" sz="1400" b="0" dirty="0">
                          <a:solidFill>
                            <a:schemeClr val="tx1"/>
                          </a:solidFill>
                          <a:latin typeface="+mn-lt"/>
                        </a:rPr>
                        <a:t>Please document long term care planning  or end of life care planning via the HCR to the GP.</a:t>
                      </a:r>
                    </a:p>
                  </a:txBody>
                  <a:tcPr/>
                </a:tc>
                <a:tc>
                  <a:txBody>
                    <a:bodyPr/>
                    <a:lstStyle/>
                    <a:p>
                      <a:r>
                        <a:rPr lang="en-GB" sz="1400" dirty="0">
                          <a:solidFill>
                            <a:schemeClr val="tx1"/>
                          </a:solidFill>
                        </a:rPr>
                        <a:t>Tier 1 :Contact medical discharge writing pharmacists for support </a:t>
                      </a:r>
                    </a:p>
                    <a:p>
                      <a:r>
                        <a:rPr lang="en-GB" sz="1400" dirty="0">
                          <a:solidFill>
                            <a:schemeClr val="tx1"/>
                          </a:solidFill>
                        </a:rPr>
                        <a:t>(bleep 1165/ 1250).</a:t>
                      </a:r>
                    </a:p>
                    <a:p>
                      <a:r>
                        <a:rPr lang="en-GB" sz="1400" dirty="0">
                          <a:solidFill>
                            <a:schemeClr val="tx1"/>
                          </a:solidFill>
                        </a:rPr>
                        <a:t>Contact MOD for surgical patients.</a:t>
                      </a:r>
                    </a:p>
                    <a:p>
                      <a:r>
                        <a:rPr lang="en-GB" sz="1400" dirty="0">
                          <a:solidFill>
                            <a:schemeClr val="tx1"/>
                          </a:solidFill>
                        </a:rPr>
                        <a:t>Tier 2 : Contact Principal Pharmacist (Ext 4461)</a:t>
                      </a:r>
                    </a:p>
                    <a:p>
                      <a:endParaRPr lang="en-GB" sz="1400" dirty="0">
                        <a:solidFill>
                          <a:srgbClr val="FF0000"/>
                        </a:solidFill>
                      </a:endParaRPr>
                    </a:p>
                  </a:txBody>
                  <a:tcPr/>
                </a:tc>
                <a:extLst>
                  <a:ext uri="{0D108BD9-81ED-4DB2-BD59-A6C34878D82A}">
                    <a16:rowId xmlns:a16="http://schemas.microsoft.com/office/drawing/2014/main" val="695533741"/>
                  </a:ext>
                </a:extLst>
              </a:tr>
              <a:tr h="37084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400" dirty="0"/>
                        <a:t>TTOs</a:t>
                      </a:r>
                    </a:p>
                    <a:p>
                      <a:pPr algn="ctr"/>
                      <a:endParaRPr lang="en-GB" sz="1400" dirty="0"/>
                    </a:p>
                  </a:txBody>
                  <a:tcPr/>
                </a:tc>
                <a:tc>
                  <a:txBody>
                    <a:bodyPr/>
                    <a:lstStyle/>
                    <a:p>
                      <a:r>
                        <a:rPr lang="en-GB" sz="1400" b="0">
                          <a:solidFill>
                            <a:schemeClr val="tx1"/>
                          </a:solidFill>
                          <a:latin typeface="+mn-lt"/>
                        </a:rPr>
                        <a:t>TTOs should </a:t>
                      </a:r>
                      <a:r>
                        <a:rPr lang="en-GB" sz="1400" b="0" dirty="0">
                          <a:solidFill>
                            <a:schemeClr val="tx1"/>
                          </a:solidFill>
                          <a:latin typeface="+mn-lt"/>
                        </a:rPr>
                        <a:t>be written and ready for pharmacy the day before planned discharge time.</a:t>
                      </a:r>
                    </a:p>
                    <a:p>
                      <a:r>
                        <a:rPr lang="en-GB" sz="1400" b="0" dirty="0">
                          <a:solidFill>
                            <a:schemeClr val="tx1"/>
                          </a:solidFill>
                          <a:latin typeface="+mn-lt"/>
                        </a:rPr>
                        <a:t>Once received on </a:t>
                      </a:r>
                      <a:r>
                        <a:rPr lang="en-GB" sz="1400" b="0" dirty="0" err="1">
                          <a:solidFill>
                            <a:schemeClr val="tx1"/>
                          </a:solidFill>
                          <a:latin typeface="+mn-lt"/>
                        </a:rPr>
                        <a:t>Advantis</a:t>
                      </a:r>
                      <a:r>
                        <a:rPr lang="en-GB" sz="1400" b="0" dirty="0">
                          <a:solidFill>
                            <a:schemeClr val="tx1"/>
                          </a:solidFill>
                          <a:latin typeface="+mn-lt"/>
                        </a:rPr>
                        <a:t> ward by the pharmacy team the discharge medication should be back on the ward within 3 hours. </a:t>
                      </a:r>
                    </a:p>
                    <a:p>
                      <a:r>
                        <a:rPr lang="en-GB" sz="1400" b="0" dirty="0">
                          <a:solidFill>
                            <a:schemeClr val="tx1"/>
                          </a:solidFill>
                          <a:latin typeface="+mn-lt"/>
                        </a:rPr>
                        <a:t>90% of discharges will be dispensed within 90 minutes.</a:t>
                      </a:r>
                    </a:p>
                    <a:p>
                      <a:r>
                        <a:rPr lang="en-GB" sz="1400" b="0" dirty="0">
                          <a:solidFill>
                            <a:schemeClr val="tx1"/>
                          </a:solidFill>
                          <a:latin typeface="+mn-lt"/>
                        </a:rPr>
                        <a:t>Patients own drugs will be used wherever possible to help reduce discharge prescription turnaround times, waste and cost.</a:t>
                      </a:r>
                    </a:p>
                    <a:p>
                      <a:r>
                        <a:rPr lang="en-GB" sz="1400" b="0" dirty="0">
                          <a:solidFill>
                            <a:schemeClr val="tx1"/>
                          </a:solidFill>
                          <a:latin typeface="+mn-lt"/>
                        </a:rPr>
                        <a:t>Patients can be transferred to TU whilst they wait for their discharge medication </a:t>
                      </a:r>
                      <a:r>
                        <a:rPr lang="en-GB" sz="1400" b="1" dirty="0">
                          <a:solidFill>
                            <a:schemeClr val="tx1"/>
                          </a:solidFill>
                          <a:latin typeface="+mn-lt"/>
                        </a:rPr>
                        <a:t>provided</a:t>
                      </a:r>
                      <a:r>
                        <a:rPr lang="en-GB" sz="1400" b="0" dirty="0">
                          <a:solidFill>
                            <a:schemeClr val="tx1"/>
                          </a:solidFill>
                          <a:latin typeface="+mn-lt"/>
                        </a:rPr>
                        <a:t> that the HCR has already been written and sent to pharmacy or is in the process of being written.</a:t>
                      </a:r>
                    </a:p>
                    <a:p>
                      <a:r>
                        <a:rPr lang="en-GB" sz="1400" b="0" dirty="0">
                          <a:solidFill>
                            <a:schemeClr val="tx1"/>
                          </a:solidFill>
                          <a:latin typeface="+mn-lt"/>
                        </a:rPr>
                        <a:t>Patients requiring metered dosage systems or prescribed complex medication regimes on discharge will be referred to the discharge medicines service, based in community pharmacies via </a:t>
                      </a:r>
                      <a:r>
                        <a:rPr lang="en-GB" sz="1400" b="0" dirty="0" err="1">
                          <a:solidFill>
                            <a:schemeClr val="tx1"/>
                          </a:solidFill>
                          <a:latin typeface="+mn-lt"/>
                        </a:rPr>
                        <a:t>PharmOutcomes</a:t>
                      </a:r>
                      <a:r>
                        <a:rPr lang="en-GB" sz="1400" b="0" dirty="0">
                          <a:solidFill>
                            <a:schemeClr val="tx1"/>
                          </a:solidFill>
                          <a:latin typeface="+mn-lt"/>
                        </a:rPr>
                        <a:t>.</a:t>
                      </a:r>
                    </a:p>
                    <a:p>
                      <a:endParaRPr lang="en-GB" sz="1400" b="1" dirty="0">
                        <a:solidFill>
                          <a:srgbClr val="FF0000"/>
                        </a:solidFill>
                        <a:latin typeface="+mn-lt"/>
                      </a:endParaRPr>
                    </a:p>
                  </a:txBody>
                  <a:tcPr/>
                </a:tc>
                <a:tc>
                  <a:txBody>
                    <a:bodyPr/>
                    <a:lstStyle/>
                    <a:p>
                      <a:r>
                        <a:rPr lang="en-GB" sz="1400" dirty="0"/>
                        <a:t>Tier 1 – 3hrs: Contact dispensary coordinator </a:t>
                      </a:r>
                    </a:p>
                    <a:p>
                      <a:r>
                        <a:rPr lang="en-GB" sz="1400" dirty="0"/>
                        <a:t>(Ext 5634 / 5652) </a:t>
                      </a:r>
                    </a:p>
                    <a:p>
                      <a:endParaRPr lang="en-GB" sz="1400" dirty="0"/>
                    </a:p>
                    <a:p>
                      <a:r>
                        <a:rPr lang="en-GB" sz="1400" dirty="0"/>
                        <a:t>Tier 2 – 4hrs: Principal Pharmacist  (Ext 4461)</a:t>
                      </a:r>
                    </a:p>
                    <a:p>
                      <a:endParaRPr lang="en-GB" sz="1400" dirty="0"/>
                    </a:p>
                    <a:p>
                      <a:r>
                        <a:rPr lang="en-GB" sz="1400" dirty="0"/>
                        <a:t>Tier 3 – 5hrs: Chief Pharmacist (Ext 5650)</a:t>
                      </a:r>
                    </a:p>
                    <a:p>
                      <a:endParaRPr lang="en-GB" sz="1400" dirty="0"/>
                    </a:p>
                    <a:p>
                      <a:r>
                        <a:rPr lang="en-GB" sz="1400" dirty="0"/>
                        <a:t>Tier 4 – 6hrs: Contact CSS Divisional Director </a:t>
                      </a:r>
                    </a:p>
                    <a:p>
                      <a:endParaRPr lang="en-GB" sz="1400" dirty="0"/>
                    </a:p>
                  </a:txBody>
                  <a:tcPr/>
                </a:tc>
                <a:extLst>
                  <a:ext uri="{0D108BD9-81ED-4DB2-BD59-A6C34878D82A}">
                    <a16:rowId xmlns:a16="http://schemas.microsoft.com/office/drawing/2014/main" val="3396291481"/>
                  </a:ext>
                </a:extLst>
              </a:tr>
            </a:tbl>
          </a:graphicData>
        </a:graphic>
      </p:graphicFrame>
    </p:spTree>
    <p:extLst>
      <p:ext uri="{BB962C8B-B14F-4D97-AF65-F5344CB8AC3E}">
        <p14:creationId xmlns:p14="http://schemas.microsoft.com/office/powerpoint/2010/main" val="97962537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0E68E3-B905-E45C-84D4-0CDAF5F0AA39}"/>
              </a:ext>
            </a:extLst>
          </p:cNvPr>
          <p:cNvSpPr>
            <a:spLocks noGrp="1"/>
          </p:cNvSpPr>
          <p:nvPr>
            <p:ph type="title"/>
          </p:nvPr>
        </p:nvSpPr>
        <p:spPr/>
        <p:txBody>
          <a:bodyPr>
            <a:normAutofit/>
          </a:bodyPr>
          <a:lstStyle/>
          <a:p>
            <a:r>
              <a:rPr lang="en-GB" sz="3600" dirty="0">
                <a:latin typeface="Calibri" panose="020F0502020204030204" pitchFamily="34" charset="0"/>
                <a:cs typeface="Calibri" panose="020F0502020204030204" pitchFamily="34" charset="0"/>
              </a:rPr>
              <a:t>Equipment &amp; Stock </a:t>
            </a:r>
          </a:p>
        </p:txBody>
      </p:sp>
      <p:graphicFrame>
        <p:nvGraphicFramePr>
          <p:cNvPr id="3" name="Table 2">
            <a:extLst>
              <a:ext uri="{FF2B5EF4-FFF2-40B4-BE49-F238E27FC236}">
                <a16:creationId xmlns:a16="http://schemas.microsoft.com/office/drawing/2014/main" id="{623600EA-DBD3-CCE8-58E9-84A627120A86}"/>
              </a:ext>
            </a:extLst>
          </p:cNvPr>
          <p:cNvGraphicFramePr>
            <a:graphicFrameLocks noGrp="1"/>
          </p:cNvGraphicFramePr>
          <p:nvPr>
            <p:extLst>
              <p:ext uri="{D42A27DB-BD31-4B8C-83A1-F6EECF244321}">
                <p14:modId xmlns:p14="http://schemas.microsoft.com/office/powerpoint/2010/main" val="1027638565"/>
              </p:ext>
            </p:extLst>
          </p:nvPr>
        </p:nvGraphicFramePr>
        <p:xfrm>
          <a:off x="359999" y="1683961"/>
          <a:ext cx="11463702" cy="5059680"/>
        </p:xfrm>
        <a:graphic>
          <a:graphicData uri="http://schemas.openxmlformats.org/drawingml/2006/table">
            <a:tbl>
              <a:tblPr firstRow="1" bandRow="1">
                <a:tableStyleId>{21E4AEA4-8DFA-4A89-87EB-49C32662AFE0}</a:tableStyleId>
              </a:tblPr>
              <a:tblGrid>
                <a:gridCol w="2103801">
                  <a:extLst>
                    <a:ext uri="{9D8B030D-6E8A-4147-A177-3AD203B41FA5}">
                      <a16:colId xmlns:a16="http://schemas.microsoft.com/office/drawing/2014/main" val="4079847890"/>
                    </a:ext>
                  </a:extLst>
                </a:gridCol>
                <a:gridCol w="6858000">
                  <a:extLst>
                    <a:ext uri="{9D8B030D-6E8A-4147-A177-3AD203B41FA5}">
                      <a16:colId xmlns:a16="http://schemas.microsoft.com/office/drawing/2014/main" val="1039561746"/>
                    </a:ext>
                  </a:extLst>
                </a:gridCol>
                <a:gridCol w="2501901">
                  <a:extLst>
                    <a:ext uri="{9D8B030D-6E8A-4147-A177-3AD203B41FA5}">
                      <a16:colId xmlns:a16="http://schemas.microsoft.com/office/drawing/2014/main" val="1398502942"/>
                    </a:ext>
                  </a:extLst>
                </a:gridCol>
              </a:tblGrid>
              <a:tr h="370840">
                <a:tc>
                  <a:txBody>
                    <a:bodyPr/>
                    <a:lstStyle/>
                    <a:p>
                      <a:pPr algn="ctr"/>
                      <a:r>
                        <a:rPr lang="en-GB" sz="1400" dirty="0"/>
                        <a:t>Area</a:t>
                      </a:r>
                    </a:p>
                  </a:txBody>
                  <a:tcPr/>
                </a:tc>
                <a:tc>
                  <a:txBody>
                    <a:bodyPr/>
                    <a:lstStyle/>
                    <a:p>
                      <a:pPr algn="ctr"/>
                      <a:r>
                        <a:rPr lang="en-GB" sz="1400" dirty="0"/>
                        <a:t>Internal Professional Standard </a:t>
                      </a:r>
                    </a:p>
                    <a:p>
                      <a:pPr algn="ctr"/>
                      <a:r>
                        <a:rPr lang="en-GB" sz="1400" dirty="0"/>
                        <a:t>(In line with GIRFT)</a:t>
                      </a:r>
                    </a:p>
                  </a:txBody>
                  <a:tcPr/>
                </a:tc>
                <a:tc>
                  <a:txBody>
                    <a:bodyPr/>
                    <a:lstStyle/>
                    <a:p>
                      <a:pPr algn="ctr"/>
                      <a:r>
                        <a:rPr lang="en-GB" sz="1400" dirty="0"/>
                        <a:t>Escalation </a:t>
                      </a:r>
                    </a:p>
                    <a:p>
                      <a:pPr algn="ctr"/>
                      <a:r>
                        <a:rPr lang="en-GB" sz="1400" dirty="0"/>
                        <a:t>(Exceeds IPS period)</a:t>
                      </a:r>
                    </a:p>
                  </a:txBody>
                  <a:tcPr/>
                </a:tc>
                <a:extLst>
                  <a:ext uri="{0D108BD9-81ED-4DB2-BD59-A6C34878D82A}">
                    <a16:rowId xmlns:a16="http://schemas.microsoft.com/office/drawing/2014/main" val="3291086676"/>
                  </a:ext>
                </a:extLst>
              </a:tr>
              <a:tr h="370840">
                <a:tc>
                  <a:txBody>
                    <a:bodyPr/>
                    <a:lstStyle/>
                    <a:p>
                      <a:pPr algn="ctr"/>
                      <a:r>
                        <a:rPr lang="en-GB" sz="1400" dirty="0"/>
                        <a:t>Medical equipment </a:t>
                      </a:r>
                    </a:p>
                  </a:txBody>
                  <a:tcPr/>
                </a:tc>
                <a:tc>
                  <a:txBody>
                    <a:bodyPr/>
                    <a:lstStyle/>
                    <a:p>
                      <a:r>
                        <a:rPr lang="en-GB" sz="1400" b="0" dirty="0">
                          <a:solidFill>
                            <a:schemeClr val="tx1"/>
                          </a:solidFill>
                          <a:latin typeface="+mn-lt"/>
                        </a:rPr>
                        <a:t>All requests within 30minutes </a:t>
                      </a:r>
                    </a:p>
                    <a:p>
                      <a:endParaRPr lang="en-GB" sz="1400" b="1" dirty="0">
                        <a:solidFill>
                          <a:schemeClr val="tx1"/>
                        </a:solidFill>
                        <a:latin typeface="+mn-lt"/>
                      </a:endParaRPr>
                    </a:p>
                  </a:txBody>
                  <a:tcPr/>
                </a:tc>
                <a:tc>
                  <a:txBody>
                    <a:bodyPr/>
                    <a:lstStyle/>
                    <a:p>
                      <a:r>
                        <a:rPr lang="en-GB" sz="1400" kern="1200" dirty="0">
                          <a:solidFill>
                            <a:schemeClr val="dk1"/>
                          </a:solidFill>
                          <a:effectLst/>
                          <a:latin typeface="+mn-lt"/>
                          <a:ea typeface="+mn-ea"/>
                          <a:cs typeface="+mn-cs"/>
                        </a:rPr>
                        <a:t>Porter Supervisor </a:t>
                      </a:r>
                      <a:r>
                        <a:rPr lang="en-GB" sz="1400" b="1" kern="1200" dirty="0">
                          <a:solidFill>
                            <a:schemeClr val="dk1"/>
                          </a:solidFill>
                          <a:effectLst/>
                          <a:latin typeface="+mn-lt"/>
                          <a:ea typeface="+mn-ea"/>
                          <a:cs typeface="+mn-cs"/>
                        </a:rPr>
                        <a:t>Ext 5019</a:t>
                      </a:r>
                      <a:endParaRPr lang="en-GB" sz="1400" kern="1200" dirty="0">
                        <a:solidFill>
                          <a:schemeClr val="dk1"/>
                        </a:solidFill>
                        <a:effectLst/>
                        <a:latin typeface="+mn-lt"/>
                        <a:ea typeface="+mn-ea"/>
                        <a:cs typeface="+mn-cs"/>
                      </a:endParaRPr>
                    </a:p>
                    <a:p>
                      <a:r>
                        <a:rPr lang="en-GB" sz="1400" kern="1200" dirty="0">
                          <a:solidFill>
                            <a:schemeClr val="dk1"/>
                          </a:solidFill>
                          <a:effectLst/>
                          <a:latin typeface="+mn-lt"/>
                          <a:ea typeface="+mn-ea"/>
                          <a:cs typeface="+mn-cs"/>
                        </a:rPr>
                        <a:t> </a:t>
                      </a:r>
                    </a:p>
                    <a:p>
                      <a:r>
                        <a:rPr lang="en-GB" sz="1400" b="1" kern="1200" dirty="0">
                          <a:solidFill>
                            <a:schemeClr val="dk1"/>
                          </a:solidFill>
                          <a:effectLst/>
                          <a:latin typeface="+mn-lt"/>
                          <a:ea typeface="+mn-ea"/>
                          <a:cs typeface="+mn-cs"/>
                        </a:rPr>
                        <a:t>Bleep 2159</a:t>
                      </a:r>
                      <a:endParaRPr lang="en-GB" sz="1400" dirty="0"/>
                    </a:p>
                  </a:txBody>
                  <a:tcPr/>
                </a:tc>
                <a:extLst>
                  <a:ext uri="{0D108BD9-81ED-4DB2-BD59-A6C34878D82A}">
                    <a16:rowId xmlns:a16="http://schemas.microsoft.com/office/drawing/2014/main" val="695533741"/>
                  </a:ext>
                </a:extLst>
              </a:tr>
              <a:tr h="370840">
                <a:tc>
                  <a:txBody>
                    <a:bodyPr/>
                    <a:lstStyle/>
                    <a:p>
                      <a:pPr algn="ctr"/>
                      <a:r>
                        <a:rPr lang="en-GB" sz="1400" dirty="0">
                          <a:solidFill>
                            <a:schemeClr val="tx1"/>
                          </a:solidFill>
                        </a:rPr>
                        <a:t>Medication non-stock</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400" b="0" dirty="0" err="1">
                          <a:solidFill>
                            <a:schemeClr val="tx1"/>
                          </a:solidFill>
                          <a:latin typeface="+mn-lt"/>
                        </a:rPr>
                        <a:t>ePMA</a:t>
                      </a:r>
                      <a:r>
                        <a:rPr lang="en-GB" sz="1400" b="0" baseline="0" dirty="0">
                          <a:solidFill>
                            <a:schemeClr val="tx1"/>
                          </a:solidFill>
                          <a:latin typeface="+mn-lt"/>
                        </a:rPr>
                        <a:t> orders will be prioritised according to urgent and time critical medications. </a:t>
                      </a:r>
                      <a:endParaRPr lang="en-GB" sz="1400" b="0" dirty="0">
                        <a:solidFill>
                          <a:schemeClr val="tx1"/>
                        </a:solidFill>
                      </a:endParaRPr>
                    </a:p>
                  </a:txBody>
                  <a:tcPr/>
                </a:tc>
                <a:tc>
                  <a:txBody>
                    <a:bodyPr/>
                    <a:lstStyle/>
                    <a:p>
                      <a:r>
                        <a:rPr lang="en-GB" sz="1400" b="0" dirty="0">
                          <a:solidFill>
                            <a:schemeClr val="tx1"/>
                          </a:solidFill>
                        </a:rPr>
                        <a:t>For</a:t>
                      </a:r>
                      <a:r>
                        <a:rPr lang="en-GB" sz="1400" b="0" baseline="0" dirty="0">
                          <a:solidFill>
                            <a:schemeClr val="tx1"/>
                          </a:solidFill>
                        </a:rPr>
                        <a:t> out of hours:</a:t>
                      </a:r>
                    </a:p>
                    <a:p>
                      <a:r>
                        <a:rPr lang="en-GB" sz="1400" b="0" baseline="0" dirty="0">
                          <a:solidFill>
                            <a:schemeClr val="tx1"/>
                          </a:solidFill>
                        </a:rPr>
                        <a:t>- Contact neighbouring wards</a:t>
                      </a:r>
                    </a:p>
                    <a:p>
                      <a:r>
                        <a:rPr lang="en-GB" sz="1400" b="0" baseline="0" dirty="0">
                          <a:solidFill>
                            <a:schemeClr val="tx1"/>
                          </a:solidFill>
                        </a:rPr>
                        <a:t>- Onsite:1090 bleep holder, to gain access to emergency drug cupboard</a:t>
                      </a:r>
                    </a:p>
                    <a:p>
                      <a:pPr marL="0" indent="0">
                        <a:buFontTx/>
                        <a:buNone/>
                      </a:pPr>
                      <a:r>
                        <a:rPr lang="en-GB" sz="1400" b="0" baseline="0" dirty="0">
                          <a:solidFill>
                            <a:schemeClr val="tx1"/>
                          </a:solidFill>
                        </a:rPr>
                        <a:t>- Contact on call Pharmacist via switchboard</a:t>
                      </a:r>
                      <a:endParaRPr lang="en-GB" sz="1400" b="0" dirty="0">
                        <a:solidFill>
                          <a:schemeClr val="tx1"/>
                        </a:solidFill>
                      </a:endParaRPr>
                    </a:p>
                  </a:txBody>
                  <a:tcPr/>
                </a:tc>
                <a:extLst>
                  <a:ext uri="{0D108BD9-81ED-4DB2-BD59-A6C34878D82A}">
                    <a16:rowId xmlns:a16="http://schemas.microsoft.com/office/drawing/2014/main" val="1494533760"/>
                  </a:ext>
                </a:extLst>
              </a:tr>
              <a:tr h="370840">
                <a:tc>
                  <a:txBody>
                    <a:bodyPr/>
                    <a:lstStyle/>
                    <a:p>
                      <a:pPr algn="ctr"/>
                      <a:r>
                        <a:rPr lang="en-GB" sz="1400" dirty="0"/>
                        <a:t>Ward Stock</a:t>
                      </a:r>
                    </a:p>
                  </a:txBody>
                  <a:tcPr/>
                </a:tc>
                <a:tc>
                  <a:txBody>
                    <a:bodyPr/>
                    <a:lstStyle/>
                    <a:p>
                      <a:r>
                        <a:rPr lang="en-GB" sz="1400" b="0" dirty="0">
                          <a:solidFill>
                            <a:schemeClr val="tx1"/>
                          </a:solidFill>
                        </a:rPr>
                        <a:t>Distribution</a:t>
                      </a:r>
                      <a:r>
                        <a:rPr lang="en-GB" sz="1400" b="0" baseline="0" dirty="0">
                          <a:solidFill>
                            <a:schemeClr val="tx1"/>
                          </a:solidFill>
                        </a:rPr>
                        <a:t> team deal with all requests in a timely manner. Prioritises will be given to urgent requests and will be delivered as soon as possible.</a:t>
                      </a:r>
                    </a:p>
                    <a:p>
                      <a:endParaRPr lang="en-GB" sz="1400" b="0" dirty="0">
                        <a:solidFill>
                          <a:schemeClr val="tx1"/>
                        </a:solidFill>
                      </a:endParaRPr>
                    </a:p>
                  </a:txBody>
                  <a:tcPr/>
                </a:tc>
                <a:tc>
                  <a:txBody>
                    <a:bodyPr/>
                    <a:lstStyle/>
                    <a:p>
                      <a:r>
                        <a:rPr lang="en-GB" sz="1400" b="0" dirty="0">
                          <a:solidFill>
                            <a:schemeClr val="tx1"/>
                          </a:solidFill>
                        </a:rPr>
                        <a:t>Pharmacy</a:t>
                      </a:r>
                      <a:r>
                        <a:rPr lang="en-GB" sz="1400" b="0" baseline="0" dirty="0">
                          <a:solidFill>
                            <a:schemeClr val="tx1"/>
                          </a:solidFill>
                        </a:rPr>
                        <a:t> distribution Ext:4319</a:t>
                      </a:r>
                    </a:p>
                    <a:p>
                      <a:r>
                        <a:rPr lang="en-GB" sz="1400" b="0" dirty="0">
                          <a:solidFill>
                            <a:schemeClr val="tx1"/>
                          </a:solidFill>
                        </a:rPr>
                        <a:t>For</a:t>
                      </a:r>
                      <a:r>
                        <a:rPr lang="en-GB" sz="1400" b="0" baseline="0" dirty="0">
                          <a:solidFill>
                            <a:schemeClr val="tx1"/>
                          </a:solidFill>
                        </a:rPr>
                        <a:t> out of hours:</a:t>
                      </a:r>
                    </a:p>
                    <a:p>
                      <a:r>
                        <a:rPr lang="en-GB" sz="1400" b="0" baseline="0" dirty="0">
                          <a:solidFill>
                            <a:schemeClr val="tx1"/>
                          </a:solidFill>
                        </a:rPr>
                        <a:t>- Contact neighbouring wards</a:t>
                      </a:r>
                    </a:p>
                    <a:p>
                      <a:r>
                        <a:rPr lang="en-GB" sz="1400" b="0" baseline="0" dirty="0">
                          <a:solidFill>
                            <a:schemeClr val="tx1"/>
                          </a:solidFill>
                        </a:rPr>
                        <a:t>- Onsite:1090 bleep holder, to gain access to emergency drug cupboard</a:t>
                      </a:r>
                    </a:p>
                    <a:p>
                      <a:pPr marL="0" indent="0">
                        <a:buFontTx/>
                        <a:buNone/>
                      </a:pPr>
                      <a:r>
                        <a:rPr lang="en-GB" sz="1400" b="0" baseline="0" dirty="0">
                          <a:solidFill>
                            <a:schemeClr val="tx1"/>
                          </a:solidFill>
                        </a:rPr>
                        <a:t>- Contact on call Pharmacist via switchboard</a:t>
                      </a:r>
                      <a:endParaRPr lang="en-GB" sz="1400" b="0" dirty="0">
                        <a:solidFill>
                          <a:schemeClr val="tx1"/>
                        </a:solidFill>
                      </a:endParaRPr>
                    </a:p>
                    <a:p>
                      <a:endParaRPr lang="en-GB" sz="1400" b="1" dirty="0">
                        <a:solidFill>
                          <a:schemeClr val="tx1"/>
                        </a:solidFill>
                      </a:endParaRPr>
                    </a:p>
                  </a:txBody>
                  <a:tcPr/>
                </a:tc>
                <a:extLst>
                  <a:ext uri="{0D108BD9-81ED-4DB2-BD59-A6C34878D82A}">
                    <a16:rowId xmlns:a16="http://schemas.microsoft.com/office/drawing/2014/main" val="4012577924"/>
                  </a:ext>
                </a:extLst>
              </a:tr>
            </a:tbl>
          </a:graphicData>
        </a:graphic>
      </p:graphicFrame>
    </p:spTree>
    <p:extLst>
      <p:ext uri="{BB962C8B-B14F-4D97-AF65-F5344CB8AC3E}">
        <p14:creationId xmlns:p14="http://schemas.microsoft.com/office/powerpoint/2010/main" val="209826462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0E68E3-B905-E45C-84D4-0CDAF5F0AA39}"/>
              </a:ext>
            </a:extLst>
          </p:cNvPr>
          <p:cNvSpPr>
            <a:spLocks noGrp="1"/>
          </p:cNvSpPr>
          <p:nvPr>
            <p:ph type="title"/>
          </p:nvPr>
        </p:nvSpPr>
        <p:spPr/>
        <p:txBody>
          <a:bodyPr>
            <a:normAutofit/>
          </a:bodyPr>
          <a:lstStyle/>
          <a:p>
            <a:r>
              <a:rPr lang="en-GB" sz="3600" dirty="0">
                <a:latin typeface="Calibri" panose="020F0502020204030204" pitchFamily="34" charset="0"/>
                <a:cs typeface="Calibri" panose="020F0502020204030204" pitchFamily="34" charset="0"/>
              </a:rPr>
              <a:t>Diagnostics – Radiology  </a:t>
            </a:r>
          </a:p>
        </p:txBody>
      </p:sp>
      <p:graphicFrame>
        <p:nvGraphicFramePr>
          <p:cNvPr id="3" name="Table 2">
            <a:extLst>
              <a:ext uri="{FF2B5EF4-FFF2-40B4-BE49-F238E27FC236}">
                <a16:creationId xmlns:a16="http://schemas.microsoft.com/office/drawing/2014/main" id="{623600EA-DBD3-CCE8-58E9-84A627120A86}"/>
              </a:ext>
            </a:extLst>
          </p:cNvPr>
          <p:cNvGraphicFramePr>
            <a:graphicFrameLocks noGrp="1"/>
          </p:cNvGraphicFramePr>
          <p:nvPr/>
        </p:nvGraphicFramePr>
        <p:xfrm>
          <a:off x="359999" y="1349965"/>
          <a:ext cx="11463702" cy="4663440"/>
        </p:xfrm>
        <a:graphic>
          <a:graphicData uri="http://schemas.openxmlformats.org/drawingml/2006/table">
            <a:tbl>
              <a:tblPr firstRow="1" bandRow="1">
                <a:tableStyleId>{21E4AEA4-8DFA-4A89-87EB-49C32662AFE0}</a:tableStyleId>
              </a:tblPr>
              <a:tblGrid>
                <a:gridCol w="2103801">
                  <a:extLst>
                    <a:ext uri="{9D8B030D-6E8A-4147-A177-3AD203B41FA5}">
                      <a16:colId xmlns:a16="http://schemas.microsoft.com/office/drawing/2014/main" val="4079847890"/>
                    </a:ext>
                  </a:extLst>
                </a:gridCol>
                <a:gridCol w="6146046">
                  <a:extLst>
                    <a:ext uri="{9D8B030D-6E8A-4147-A177-3AD203B41FA5}">
                      <a16:colId xmlns:a16="http://schemas.microsoft.com/office/drawing/2014/main" val="1039561746"/>
                    </a:ext>
                  </a:extLst>
                </a:gridCol>
                <a:gridCol w="3213855">
                  <a:extLst>
                    <a:ext uri="{9D8B030D-6E8A-4147-A177-3AD203B41FA5}">
                      <a16:colId xmlns:a16="http://schemas.microsoft.com/office/drawing/2014/main" val="1398502942"/>
                    </a:ext>
                  </a:extLst>
                </a:gridCol>
              </a:tblGrid>
              <a:tr h="370840">
                <a:tc>
                  <a:txBody>
                    <a:bodyPr/>
                    <a:lstStyle/>
                    <a:p>
                      <a:pPr algn="ctr"/>
                      <a:r>
                        <a:rPr lang="en-GB" sz="1200" dirty="0"/>
                        <a:t>Area</a:t>
                      </a:r>
                    </a:p>
                  </a:txBody>
                  <a:tcPr/>
                </a:tc>
                <a:tc>
                  <a:txBody>
                    <a:bodyPr/>
                    <a:lstStyle/>
                    <a:p>
                      <a:pPr algn="ctr"/>
                      <a:r>
                        <a:rPr lang="en-GB" sz="1200" dirty="0"/>
                        <a:t>Internal Professional Standard </a:t>
                      </a:r>
                    </a:p>
                    <a:p>
                      <a:pPr algn="ctr"/>
                      <a:r>
                        <a:rPr lang="en-GB" sz="1200" dirty="0"/>
                        <a:t>(In line with GIRFT)</a:t>
                      </a:r>
                    </a:p>
                  </a:txBody>
                  <a:tcPr/>
                </a:tc>
                <a:tc>
                  <a:txBody>
                    <a:bodyPr/>
                    <a:lstStyle/>
                    <a:p>
                      <a:pPr algn="ctr"/>
                      <a:r>
                        <a:rPr lang="en-GB" sz="1200" dirty="0"/>
                        <a:t>Escalation </a:t>
                      </a:r>
                    </a:p>
                    <a:p>
                      <a:pPr algn="ctr"/>
                      <a:r>
                        <a:rPr lang="en-GB" sz="1200" dirty="0"/>
                        <a:t>(Exceeds IPS period)</a:t>
                      </a:r>
                    </a:p>
                  </a:txBody>
                  <a:tcPr/>
                </a:tc>
                <a:extLst>
                  <a:ext uri="{0D108BD9-81ED-4DB2-BD59-A6C34878D82A}">
                    <a16:rowId xmlns:a16="http://schemas.microsoft.com/office/drawing/2014/main" val="3291086676"/>
                  </a:ext>
                </a:extLst>
              </a:tr>
              <a:tr h="370840">
                <a:tc>
                  <a:txBody>
                    <a:bodyPr/>
                    <a:lstStyle/>
                    <a:p>
                      <a:pPr algn="ctr"/>
                      <a:r>
                        <a:rPr lang="en-GB" sz="1200" dirty="0"/>
                        <a:t>CT</a:t>
                      </a:r>
                    </a:p>
                  </a:txBody>
                  <a:tcPr/>
                </a:tc>
                <a:tc>
                  <a:txBody>
                    <a:bodyPr/>
                    <a:lstStyle/>
                    <a:p>
                      <a:r>
                        <a:rPr lang="en-GB" sz="1200" b="1" kern="1200" dirty="0">
                          <a:solidFill>
                            <a:schemeClr val="dk1"/>
                          </a:solidFill>
                          <a:effectLst/>
                          <a:latin typeface="+mn-lt"/>
                          <a:ea typeface="+mn-ea"/>
                          <a:cs typeface="+mn-cs"/>
                        </a:rPr>
                        <a:t>Cat A Stroke: </a:t>
                      </a:r>
                      <a:r>
                        <a:rPr lang="en-GB" sz="1200" b="0" kern="1200" dirty="0">
                          <a:solidFill>
                            <a:schemeClr val="dk1"/>
                          </a:solidFill>
                          <a:effectLst/>
                          <a:latin typeface="+mn-lt"/>
                          <a:ea typeface="+mn-ea"/>
                          <a:cs typeface="+mn-cs"/>
                        </a:rPr>
                        <a:t>Within 1 hour.</a:t>
                      </a:r>
                    </a:p>
                    <a:p>
                      <a:r>
                        <a:rPr lang="en-GB" sz="1200" b="1" kern="1200" dirty="0">
                          <a:solidFill>
                            <a:schemeClr val="dk1"/>
                          </a:solidFill>
                          <a:effectLst/>
                          <a:latin typeface="+mn-lt"/>
                          <a:ea typeface="+mn-ea"/>
                          <a:cs typeface="+mn-cs"/>
                        </a:rPr>
                        <a:t> </a:t>
                      </a:r>
                      <a:endParaRPr lang="en-GB" sz="1200" kern="1200" dirty="0">
                        <a:solidFill>
                          <a:schemeClr val="dk1"/>
                        </a:solidFill>
                        <a:effectLst/>
                        <a:latin typeface="+mn-lt"/>
                        <a:ea typeface="+mn-ea"/>
                        <a:cs typeface="+mn-cs"/>
                      </a:endParaRPr>
                    </a:p>
                    <a:p>
                      <a:r>
                        <a:rPr lang="en-GB" sz="1200" b="1" kern="1200" dirty="0">
                          <a:solidFill>
                            <a:schemeClr val="dk1"/>
                          </a:solidFill>
                          <a:effectLst/>
                          <a:latin typeface="+mn-lt"/>
                          <a:ea typeface="+mn-ea"/>
                          <a:cs typeface="+mn-cs"/>
                        </a:rPr>
                        <a:t>ED: </a:t>
                      </a:r>
                    </a:p>
                    <a:p>
                      <a:r>
                        <a:rPr lang="en-GB" sz="1200" b="1" kern="1200" dirty="0">
                          <a:solidFill>
                            <a:schemeClr val="dk1"/>
                          </a:solidFill>
                          <a:effectLst/>
                          <a:latin typeface="+mn-lt"/>
                          <a:ea typeface="+mn-ea"/>
                          <a:cs typeface="+mn-cs"/>
                        </a:rPr>
                        <a:t>CT Head: </a:t>
                      </a:r>
                      <a:r>
                        <a:rPr lang="en-GB" sz="1200" b="0" kern="1200" dirty="0">
                          <a:solidFill>
                            <a:schemeClr val="dk1"/>
                          </a:solidFill>
                          <a:effectLst/>
                          <a:latin typeface="+mn-lt"/>
                          <a:ea typeface="+mn-ea"/>
                          <a:cs typeface="+mn-cs"/>
                        </a:rPr>
                        <a:t>Within 1 hour.</a:t>
                      </a:r>
                    </a:p>
                    <a:p>
                      <a:r>
                        <a:rPr lang="en-GB" sz="1200" b="1" kern="1200" dirty="0">
                          <a:solidFill>
                            <a:schemeClr val="dk1"/>
                          </a:solidFill>
                          <a:effectLst/>
                          <a:latin typeface="+mn-lt"/>
                          <a:ea typeface="+mn-ea"/>
                          <a:cs typeface="+mn-cs"/>
                        </a:rPr>
                        <a:t>CT Abdo: </a:t>
                      </a:r>
                      <a:r>
                        <a:rPr lang="en-GB" sz="1200" b="0" kern="1200" dirty="0">
                          <a:solidFill>
                            <a:schemeClr val="dk1"/>
                          </a:solidFill>
                          <a:effectLst/>
                          <a:latin typeface="+mn-lt"/>
                          <a:ea typeface="+mn-ea"/>
                          <a:cs typeface="+mn-cs"/>
                        </a:rPr>
                        <a:t>Within 2 hours</a:t>
                      </a:r>
                    </a:p>
                    <a:p>
                      <a:r>
                        <a:rPr lang="en-GB" sz="1200" b="1" kern="1200" dirty="0">
                          <a:solidFill>
                            <a:schemeClr val="dk1"/>
                          </a:solidFill>
                          <a:effectLst/>
                          <a:latin typeface="+mn-lt"/>
                          <a:ea typeface="+mn-ea"/>
                          <a:cs typeface="+mn-cs"/>
                        </a:rPr>
                        <a:t>Polytrauma: </a:t>
                      </a:r>
                      <a:r>
                        <a:rPr lang="en-GB" sz="1200" b="0" kern="1200" dirty="0">
                          <a:solidFill>
                            <a:schemeClr val="dk1"/>
                          </a:solidFill>
                          <a:effectLst/>
                          <a:latin typeface="+mn-lt"/>
                          <a:ea typeface="+mn-ea"/>
                          <a:cs typeface="+mn-cs"/>
                        </a:rPr>
                        <a:t>Within 1 hour</a:t>
                      </a:r>
                    </a:p>
                    <a:p>
                      <a:endParaRPr lang="en-GB" sz="1200" kern="1200" dirty="0">
                        <a:solidFill>
                          <a:schemeClr val="dk1"/>
                        </a:solidFill>
                        <a:effectLst/>
                        <a:latin typeface="+mn-lt"/>
                        <a:ea typeface="+mn-ea"/>
                        <a:cs typeface="+mn-cs"/>
                      </a:endParaRPr>
                    </a:p>
                    <a:p>
                      <a:r>
                        <a:rPr lang="en-GB" sz="1200" b="1" kern="1200" dirty="0">
                          <a:solidFill>
                            <a:schemeClr val="dk1"/>
                          </a:solidFill>
                          <a:effectLst/>
                          <a:latin typeface="+mn-lt"/>
                          <a:ea typeface="+mn-ea"/>
                          <a:cs typeface="+mn-cs"/>
                        </a:rPr>
                        <a:t>Inpatients: </a:t>
                      </a:r>
                    </a:p>
                    <a:p>
                      <a:r>
                        <a:rPr lang="en-GB" sz="1200" b="0" kern="1200" dirty="0">
                          <a:solidFill>
                            <a:schemeClr val="dk1"/>
                          </a:solidFill>
                          <a:effectLst/>
                          <a:latin typeface="+mn-lt"/>
                          <a:ea typeface="+mn-ea"/>
                          <a:cs typeface="+mn-cs"/>
                        </a:rPr>
                        <a:t>24 hours 5 days a week service (weekend urgent cases only) within 24 hours turnaround</a:t>
                      </a:r>
                      <a:endParaRPr lang="en-GB" sz="1200" b="0" dirty="0">
                        <a:solidFill>
                          <a:schemeClr val="tx1"/>
                        </a:solidFill>
                        <a:latin typeface="+mn-lt"/>
                      </a:endParaRPr>
                    </a:p>
                  </a:txBody>
                  <a:tcPr/>
                </a:tc>
                <a:tc>
                  <a:txBody>
                    <a:bodyPr/>
                    <a:lstStyle/>
                    <a:p>
                      <a:r>
                        <a:rPr lang="en-GB" sz="1200" dirty="0"/>
                        <a:t>Tier 1 – Contact CT Coordinators (Ext 4782)</a:t>
                      </a:r>
                    </a:p>
                    <a:p>
                      <a:endParaRPr lang="en-GB" sz="1200" dirty="0"/>
                    </a:p>
                    <a:p>
                      <a:r>
                        <a:rPr lang="en-GB" sz="1200" dirty="0"/>
                        <a:t>Tier 2 – Contact Radiology Directorate Manager</a:t>
                      </a:r>
                    </a:p>
                    <a:p>
                      <a:r>
                        <a:rPr lang="en-GB" sz="1200" dirty="0"/>
                        <a:t>(Ext 5970)</a:t>
                      </a:r>
                    </a:p>
                    <a:p>
                      <a:endParaRPr lang="en-GB" sz="1200" dirty="0"/>
                    </a:p>
                    <a:p>
                      <a:r>
                        <a:rPr lang="en-GB" sz="1200" dirty="0"/>
                        <a:t>Tier 3 – Contact CSS Divisional Director </a:t>
                      </a:r>
                    </a:p>
                    <a:p>
                      <a:endParaRPr lang="en-GB" sz="1200" dirty="0"/>
                    </a:p>
                    <a:p>
                      <a:r>
                        <a:rPr lang="en-GB" sz="1200" dirty="0"/>
                        <a:t>Tier 4 – Contact MOD </a:t>
                      </a:r>
                    </a:p>
                    <a:p>
                      <a:endParaRPr lang="en-GB" sz="1200" dirty="0"/>
                    </a:p>
                    <a:p>
                      <a:r>
                        <a:rPr lang="en-GB" sz="1200" dirty="0"/>
                        <a:t>Tier 5 - Exec Director of Ops </a:t>
                      </a:r>
                    </a:p>
                  </a:txBody>
                  <a:tcPr/>
                </a:tc>
                <a:extLst>
                  <a:ext uri="{0D108BD9-81ED-4DB2-BD59-A6C34878D82A}">
                    <a16:rowId xmlns:a16="http://schemas.microsoft.com/office/drawing/2014/main" val="695533741"/>
                  </a:ext>
                </a:extLst>
              </a:tr>
              <a:tr h="370840">
                <a:tc>
                  <a:txBody>
                    <a:bodyPr/>
                    <a:lstStyle/>
                    <a:p>
                      <a:pPr algn="ctr"/>
                      <a:r>
                        <a:rPr lang="en-GB" sz="1200" dirty="0"/>
                        <a:t>MRI</a:t>
                      </a:r>
                    </a:p>
                  </a:txBody>
                  <a:tcPr/>
                </a:tc>
                <a:tc>
                  <a:txBody>
                    <a:bodyPr/>
                    <a:lstStyle/>
                    <a:p>
                      <a:r>
                        <a:rPr lang="en-GB" sz="1200" b="0" kern="1200" dirty="0">
                          <a:solidFill>
                            <a:schemeClr val="dk1"/>
                          </a:solidFill>
                          <a:effectLst/>
                          <a:latin typeface="+mn-lt"/>
                          <a:ea typeface="+mn-ea"/>
                          <a:cs typeface="+mn-cs"/>
                        </a:rPr>
                        <a:t>Managed service, 7 days a week service (8am- 8pm), Stroke and Cauda Equina Syndrome referrals within 24hours, 48 hour turnaround for routine referrals.</a:t>
                      </a:r>
                      <a:endParaRPr lang="en-GB" sz="1200" b="0" dirty="0">
                        <a:solidFill>
                          <a:srgbClr val="FF0000"/>
                        </a:solidFill>
                      </a:endParaRPr>
                    </a:p>
                  </a:txBody>
                  <a:tcPr/>
                </a:tc>
                <a:tc>
                  <a:txBody>
                    <a:bodyPr/>
                    <a:lstStyle/>
                    <a:p>
                      <a:r>
                        <a:rPr lang="en-GB" sz="1200" dirty="0"/>
                        <a:t>Tier 1 – </a:t>
                      </a:r>
                      <a:r>
                        <a:rPr lang="en-GB" sz="1200" dirty="0">
                          <a:solidFill>
                            <a:schemeClr val="tx1"/>
                          </a:solidFill>
                        </a:rPr>
                        <a:t>Contact MRI Scanner control room </a:t>
                      </a:r>
                      <a:r>
                        <a:rPr lang="en-GB" sz="1200" dirty="0"/>
                        <a:t>(Ext 4882 / 4602)</a:t>
                      </a:r>
                    </a:p>
                    <a:p>
                      <a:r>
                        <a:rPr lang="en-GB" sz="1200" dirty="0"/>
                        <a:t>Tier 2 - 4 as above</a:t>
                      </a:r>
                    </a:p>
                  </a:txBody>
                  <a:tcPr/>
                </a:tc>
                <a:extLst>
                  <a:ext uri="{0D108BD9-81ED-4DB2-BD59-A6C34878D82A}">
                    <a16:rowId xmlns:a16="http://schemas.microsoft.com/office/drawing/2014/main" val="1494533760"/>
                  </a:ext>
                </a:extLst>
              </a:tr>
              <a:tr h="370840">
                <a:tc>
                  <a:txBody>
                    <a:bodyPr/>
                    <a:lstStyle/>
                    <a:p>
                      <a:pPr algn="ctr"/>
                      <a:r>
                        <a:rPr lang="en-GB" sz="1200" dirty="0"/>
                        <a:t>USS</a:t>
                      </a:r>
                    </a:p>
                  </a:txBody>
                  <a:tcPr/>
                </a:tc>
                <a:tc>
                  <a:txBody>
                    <a:bodyPr/>
                    <a:lstStyle/>
                    <a:p>
                      <a:r>
                        <a:rPr lang="en-GB" sz="1200" b="1" kern="1200" dirty="0">
                          <a:solidFill>
                            <a:schemeClr val="dk1"/>
                          </a:solidFill>
                          <a:effectLst/>
                          <a:latin typeface="+mn-lt"/>
                          <a:ea typeface="+mn-ea"/>
                          <a:cs typeface="+mn-cs"/>
                        </a:rPr>
                        <a:t>24 hours / 7 days service (although limited at weekend)</a:t>
                      </a:r>
                      <a:r>
                        <a:rPr lang="en-GB" sz="1200" kern="1200" dirty="0">
                          <a:solidFill>
                            <a:schemeClr val="dk1"/>
                          </a:solidFill>
                          <a:effectLst/>
                          <a:latin typeface="+mn-lt"/>
                          <a:ea typeface="+mn-ea"/>
                          <a:cs typeface="+mn-cs"/>
                        </a:rPr>
                        <a:t> for investigation to be completed</a:t>
                      </a:r>
                      <a:endParaRPr lang="en-GB" sz="1200" dirty="0"/>
                    </a:p>
                  </a:txBody>
                  <a:tcPr/>
                </a:tc>
                <a:tc>
                  <a:txBody>
                    <a:bodyPr/>
                    <a:lstStyle/>
                    <a:p>
                      <a:r>
                        <a:rPr lang="en-GB" sz="1200" dirty="0"/>
                        <a:t>Tier 1 – </a:t>
                      </a:r>
                      <a:r>
                        <a:rPr lang="en-GB" sz="1200" dirty="0">
                          <a:solidFill>
                            <a:schemeClr val="tx1"/>
                          </a:solidFill>
                        </a:rPr>
                        <a:t>IPUSBookings.radiology@stockport.nhs.uk </a:t>
                      </a:r>
                    </a:p>
                    <a:p>
                      <a:r>
                        <a:rPr lang="en-GB" sz="1200" dirty="0"/>
                        <a:t>(Ext 4246) – In hours – M-F, 9am-5pm</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dirty="0"/>
                        <a:t>Tier 2 - 4 as above</a:t>
                      </a:r>
                    </a:p>
                  </a:txBody>
                  <a:tcPr/>
                </a:tc>
                <a:extLst>
                  <a:ext uri="{0D108BD9-81ED-4DB2-BD59-A6C34878D82A}">
                    <a16:rowId xmlns:a16="http://schemas.microsoft.com/office/drawing/2014/main" val="4012577924"/>
                  </a:ext>
                </a:extLst>
              </a:tr>
              <a:tr h="370840">
                <a:tc>
                  <a:txBody>
                    <a:bodyPr/>
                    <a:lstStyle/>
                    <a:p>
                      <a:pPr algn="ctr"/>
                      <a:r>
                        <a:rPr lang="en-GB" sz="1200" dirty="0"/>
                        <a:t>X-Ray </a:t>
                      </a:r>
                    </a:p>
                  </a:txBody>
                  <a:tcPr/>
                </a:tc>
                <a:tc>
                  <a:txBody>
                    <a:bodyPr/>
                    <a:lstStyle/>
                    <a:p>
                      <a:r>
                        <a:rPr lang="en-GB" sz="1200" b="0" kern="1200" dirty="0">
                          <a:solidFill>
                            <a:schemeClr val="dk1"/>
                          </a:solidFill>
                          <a:effectLst/>
                          <a:latin typeface="+mn-lt"/>
                          <a:ea typeface="+mn-ea"/>
                          <a:cs typeface="+mn-cs"/>
                        </a:rPr>
                        <a:t>On demand 24/7 dependant on clinical urgency</a:t>
                      </a:r>
                    </a:p>
                    <a:p>
                      <a:r>
                        <a:rPr lang="en-GB" sz="1200" b="0" kern="1200" dirty="0">
                          <a:solidFill>
                            <a:schemeClr val="dk1"/>
                          </a:solidFill>
                          <a:effectLst/>
                          <a:latin typeface="+mn-lt"/>
                          <a:ea typeface="+mn-ea"/>
                          <a:cs typeface="+mn-cs"/>
                        </a:rPr>
                        <a:t>Majors referrals (stretcher patients) will be prioritised over ambulant minors referrals.</a:t>
                      </a:r>
                      <a:endParaRPr lang="en-GB" sz="1200" b="0" dirty="0">
                        <a:solidFill>
                          <a:srgbClr val="FF0000"/>
                        </a:solidFill>
                      </a:endParaRPr>
                    </a:p>
                  </a:txBody>
                  <a:tcPr/>
                </a:tc>
                <a:tc>
                  <a:txBody>
                    <a:bodyPr/>
                    <a:lstStyle/>
                    <a:p>
                      <a:r>
                        <a:rPr lang="en-GB" sz="1200" dirty="0"/>
                        <a:t>Tier 1 – Xray Reception</a:t>
                      </a:r>
                    </a:p>
                    <a:p>
                      <a:r>
                        <a:rPr lang="en-GB" sz="1200" dirty="0"/>
                        <a:t>(Ext 4163)</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dirty="0"/>
                        <a:t>Tier 2 - 4 as above</a:t>
                      </a:r>
                    </a:p>
                  </a:txBody>
                  <a:tcPr/>
                </a:tc>
                <a:extLst>
                  <a:ext uri="{0D108BD9-81ED-4DB2-BD59-A6C34878D82A}">
                    <a16:rowId xmlns:a16="http://schemas.microsoft.com/office/drawing/2014/main" val="3098828646"/>
                  </a:ext>
                </a:extLst>
              </a:tr>
            </a:tbl>
          </a:graphicData>
        </a:graphic>
      </p:graphicFrame>
    </p:spTree>
    <p:extLst>
      <p:ext uri="{BB962C8B-B14F-4D97-AF65-F5344CB8AC3E}">
        <p14:creationId xmlns:p14="http://schemas.microsoft.com/office/powerpoint/2010/main" val="202290936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0E68E3-B905-E45C-84D4-0CDAF5F0AA39}"/>
              </a:ext>
            </a:extLst>
          </p:cNvPr>
          <p:cNvSpPr>
            <a:spLocks noGrp="1"/>
          </p:cNvSpPr>
          <p:nvPr>
            <p:ph type="title"/>
          </p:nvPr>
        </p:nvSpPr>
        <p:spPr/>
        <p:txBody>
          <a:bodyPr>
            <a:normAutofit/>
          </a:bodyPr>
          <a:lstStyle/>
          <a:p>
            <a:r>
              <a:rPr lang="en-GB" sz="3600" dirty="0">
                <a:latin typeface="Calibri" panose="020F0502020204030204" pitchFamily="34" charset="0"/>
                <a:cs typeface="Calibri" panose="020F0502020204030204" pitchFamily="34" charset="0"/>
              </a:rPr>
              <a:t>Diagnostics – Inpatient Endoscopy  </a:t>
            </a:r>
          </a:p>
        </p:txBody>
      </p:sp>
      <p:graphicFrame>
        <p:nvGraphicFramePr>
          <p:cNvPr id="3" name="Table 2">
            <a:extLst>
              <a:ext uri="{FF2B5EF4-FFF2-40B4-BE49-F238E27FC236}">
                <a16:creationId xmlns:a16="http://schemas.microsoft.com/office/drawing/2014/main" id="{623600EA-DBD3-CCE8-58E9-84A627120A86}"/>
              </a:ext>
            </a:extLst>
          </p:cNvPr>
          <p:cNvGraphicFramePr>
            <a:graphicFrameLocks noGrp="1"/>
          </p:cNvGraphicFramePr>
          <p:nvPr>
            <p:extLst>
              <p:ext uri="{D42A27DB-BD31-4B8C-83A1-F6EECF244321}">
                <p14:modId xmlns:p14="http://schemas.microsoft.com/office/powerpoint/2010/main" val="432845236"/>
              </p:ext>
            </p:extLst>
          </p:nvPr>
        </p:nvGraphicFramePr>
        <p:xfrm>
          <a:off x="359999" y="1529076"/>
          <a:ext cx="11463702" cy="4528409"/>
        </p:xfrm>
        <a:graphic>
          <a:graphicData uri="http://schemas.openxmlformats.org/drawingml/2006/table">
            <a:tbl>
              <a:tblPr firstRow="1" bandRow="1">
                <a:tableStyleId>{21E4AEA4-8DFA-4A89-87EB-49C32662AFE0}</a:tableStyleId>
              </a:tblPr>
              <a:tblGrid>
                <a:gridCol w="2103801">
                  <a:extLst>
                    <a:ext uri="{9D8B030D-6E8A-4147-A177-3AD203B41FA5}">
                      <a16:colId xmlns:a16="http://schemas.microsoft.com/office/drawing/2014/main" val="4079847890"/>
                    </a:ext>
                  </a:extLst>
                </a:gridCol>
                <a:gridCol w="6858000">
                  <a:extLst>
                    <a:ext uri="{9D8B030D-6E8A-4147-A177-3AD203B41FA5}">
                      <a16:colId xmlns:a16="http://schemas.microsoft.com/office/drawing/2014/main" val="1039561746"/>
                    </a:ext>
                  </a:extLst>
                </a:gridCol>
                <a:gridCol w="2501901">
                  <a:extLst>
                    <a:ext uri="{9D8B030D-6E8A-4147-A177-3AD203B41FA5}">
                      <a16:colId xmlns:a16="http://schemas.microsoft.com/office/drawing/2014/main" val="1398502942"/>
                    </a:ext>
                  </a:extLst>
                </a:gridCol>
              </a:tblGrid>
              <a:tr h="315600">
                <a:tc>
                  <a:txBody>
                    <a:bodyPr/>
                    <a:lstStyle/>
                    <a:p>
                      <a:pPr algn="ctr"/>
                      <a:r>
                        <a:rPr lang="en-GB" sz="1200" dirty="0"/>
                        <a:t>Area</a:t>
                      </a:r>
                    </a:p>
                  </a:txBody>
                  <a:tcPr/>
                </a:tc>
                <a:tc>
                  <a:txBody>
                    <a:bodyPr/>
                    <a:lstStyle/>
                    <a:p>
                      <a:pPr algn="ctr"/>
                      <a:r>
                        <a:rPr lang="en-GB" sz="1200" dirty="0"/>
                        <a:t>Internal Professional Standard </a:t>
                      </a:r>
                    </a:p>
                    <a:p>
                      <a:pPr algn="ctr"/>
                      <a:r>
                        <a:rPr lang="en-GB" sz="1200" dirty="0"/>
                        <a:t>(In line with GIRFT)</a:t>
                      </a:r>
                    </a:p>
                  </a:txBody>
                  <a:tcPr/>
                </a:tc>
                <a:tc>
                  <a:txBody>
                    <a:bodyPr/>
                    <a:lstStyle/>
                    <a:p>
                      <a:pPr algn="ctr"/>
                      <a:r>
                        <a:rPr lang="en-GB" sz="1200" dirty="0"/>
                        <a:t>Escalation </a:t>
                      </a:r>
                    </a:p>
                    <a:p>
                      <a:pPr algn="ctr"/>
                      <a:r>
                        <a:rPr lang="en-GB" sz="1200" dirty="0"/>
                        <a:t>(Exceeds IPS period)</a:t>
                      </a:r>
                    </a:p>
                  </a:txBody>
                  <a:tcPr/>
                </a:tc>
                <a:extLst>
                  <a:ext uri="{0D108BD9-81ED-4DB2-BD59-A6C34878D82A}">
                    <a16:rowId xmlns:a16="http://schemas.microsoft.com/office/drawing/2014/main" val="3291086676"/>
                  </a:ext>
                </a:extLst>
              </a:tr>
              <a:tr h="4071209">
                <a:tc>
                  <a:txBody>
                    <a:bodyPr/>
                    <a:lstStyle/>
                    <a:p>
                      <a:pPr algn="ctr"/>
                      <a:endParaRPr lang="en-GB" sz="1200" dirty="0"/>
                    </a:p>
                    <a:p>
                      <a:pPr algn="ctr"/>
                      <a:endParaRPr lang="en-GB" sz="1200" dirty="0"/>
                    </a:p>
                    <a:p>
                      <a:pPr algn="ctr"/>
                      <a:endParaRPr lang="en-GB" sz="1200" dirty="0"/>
                    </a:p>
                    <a:p>
                      <a:pPr algn="ctr"/>
                      <a:endParaRPr lang="en-GB" sz="1200" dirty="0"/>
                    </a:p>
                    <a:p>
                      <a:pPr algn="ctr"/>
                      <a:endParaRPr lang="en-GB" sz="1200" dirty="0"/>
                    </a:p>
                    <a:p>
                      <a:pPr algn="ctr"/>
                      <a:endParaRPr lang="en-GB" sz="1200" dirty="0"/>
                    </a:p>
                    <a:p>
                      <a:pPr algn="ctr"/>
                      <a:endParaRPr lang="en-GB" sz="1200" dirty="0"/>
                    </a:p>
                    <a:p>
                      <a:pPr algn="ctr"/>
                      <a:r>
                        <a:rPr lang="en-GB" sz="1200" dirty="0"/>
                        <a:t>Inpatient Endoscopy </a:t>
                      </a:r>
                    </a:p>
                  </a:txBody>
                  <a:tcPr/>
                </a:tc>
                <a:tc>
                  <a:txBody>
                    <a:bodyPr/>
                    <a:lstStyle/>
                    <a:p>
                      <a:r>
                        <a:rPr lang="en-GB" sz="1200" b="1" kern="1200" dirty="0">
                          <a:solidFill>
                            <a:schemeClr val="dk1"/>
                          </a:solidFill>
                          <a:effectLst/>
                          <a:latin typeface="+mn-lt"/>
                          <a:ea typeface="+mn-ea"/>
                          <a:cs typeface="+mn-cs"/>
                        </a:rPr>
                        <a:t>2 hours</a:t>
                      </a:r>
                      <a:r>
                        <a:rPr lang="en-GB" sz="1200" kern="1200" dirty="0">
                          <a:solidFill>
                            <a:schemeClr val="dk1"/>
                          </a:solidFill>
                          <a:effectLst/>
                          <a:latin typeface="+mn-lt"/>
                          <a:ea typeface="+mn-ea"/>
                          <a:cs typeface="+mn-cs"/>
                        </a:rPr>
                        <a:t> for major GI bleed investigation as per bleeding protocol</a:t>
                      </a:r>
                    </a:p>
                    <a:p>
                      <a:r>
                        <a:rPr lang="en-GB" sz="1200" kern="1200" dirty="0">
                          <a:solidFill>
                            <a:schemeClr val="dk1"/>
                          </a:solidFill>
                          <a:effectLst/>
                          <a:latin typeface="+mn-lt"/>
                          <a:ea typeface="+mn-ea"/>
                          <a:cs typeface="+mn-cs"/>
                        </a:rPr>
                        <a:t>via on call endoscopy nurses and gastroenterologist</a:t>
                      </a:r>
                    </a:p>
                    <a:p>
                      <a:endParaRPr lang="en-GB" sz="1200" b="1" kern="1200" dirty="0">
                        <a:solidFill>
                          <a:schemeClr val="dk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b="1" kern="1200" dirty="0">
                          <a:solidFill>
                            <a:schemeClr val="dk1"/>
                          </a:solidFill>
                          <a:effectLst/>
                          <a:latin typeface="+mn-lt"/>
                          <a:ea typeface="+mn-ea"/>
                          <a:cs typeface="+mn-cs"/>
                        </a:rPr>
                        <a:t>24 hours</a:t>
                      </a:r>
                      <a:r>
                        <a:rPr lang="en-GB" sz="1200" kern="1200" dirty="0">
                          <a:solidFill>
                            <a:schemeClr val="dk1"/>
                          </a:solidFill>
                          <a:effectLst/>
                          <a:latin typeface="+mn-lt"/>
                          <a:ea typeface="+mn-ea"/>
                          <a:cs typeface="+mn-cs"/>
                        </a:rPr>
                        <a:t> for stable GI bleed investigation to be completed</a:t>
                      </a:r>
                      <a:endParaRPr lang="en-GB" sz="1200" b="1" dirty="0">
                        <a:solidFill>
                          <a:schemeClr val="tx1"/>
                        </a:solidFill>
                        <a:latin typeface="+mn-lt"/>
                      </a:endParaRPr>
                    </a:p>
                    <a:p>
                      <a:endParaRPr lang="en-GB" sz="1200" b="1" kern="1200" dirty="0">
                        <a:solidFill>
                          <a:schemeClr val="dk1"/>
                        </a:solidFill>
                        <a:effectLst/>
                        <a:latin typeface="+mn-lt"/>
                        <a:ea typeface="+mn-ea"/>
                        <a:cs typeface="+mn-cs"/>
                      </a:endParaRPr>
                    </a:p>
                    <a:p>
                      <a:r>
                        <a:rPr lang="en-GB" sz="1200" b="1" kern="1200" dirty="0">
                          <a:solidFill>
                            <a:schemeClr val="dk1"/>
                          </a:solidFill>
                          <a:effectLst/>
                          <a:latin typeface="+mn-lt"/>
                          <a:ea typeface="+mn-ea"/>
                          <a:cs typeface="+mn-cs"/>
                        </a:rPr>
                        <a:t>48 hours</a:t>
                      </a:r>
                      <a:r>
                        <a:rPr lang="en-GB" sz="1200" kern="1200" dirty="0">
                          <a:solidFill>
                            <a:schemeClr val="dk1"/>
                          </a:solidFill>
                          <a:effectLst/>
                          <a:latin typeface="+mn-lt"/>
                          <a:ea typeface="+mn-ea"/>
                          <a:cs typeface="+mn-cs"/>
                        </a:rPr>
                        <a:t> for urgent investigation to be completed</a:t>
                      </a:r>
                    </a:p>
                    <a:p>
                      <a:endParaRPr lang="en-GB" sz="1200" kern="1200" dirty="0">
                        <a:solidFill>
                          <a:schemeClr val="dk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kern="1200" dirty="0">
                          <a:solidFill>
                            <a:schemeClr val="dk1"/>
                          </a:solidFill>
                          <a:effectLst/>
                          <a:latin typeface="+mn-lt"/>
                          <a:ea typeface="+mn-ea"/>
                          <a:cs typeface="+mn-cs"/>
                        </a:rPr>
                        <a:t>Please consider if procedure can be undertaken as an outpatient.</a:t>
                      </a:r>
                    </a:p>
                    <a:p>
                      <a:endParaRPr lang="en-GB" sz="1200" kern="1200" dirty="0">
                        <a:solidFill>
                          <a:schemeClr val="dk1"/>
                        </a:solidFill>
                        <a:effectLst/>
                        <a:latin typeface="+mn-lt"/>
                        <a:ea typeface="+mn-ea"/>
                        <a:cs typeface="+mn-cs"/>
                      </a:endParaRPr>
                    </a:p>
                    <a:p>
                      <a:r>
                        <a:rPr lang="en-GB" sz="1200" kern="1200">
                          <a:solidFill>
                            <a:schemeClr val="dk1"/>
                          </a:solidFill>
                          <a:effectLst/>
                          <a:latin typeface="+mn-lt"/>
                          <a:ea typeface="+mn-ea"/>
                          <a:cs typeface="+mn-cs"/>
                        </a:rPr>
                        <a:t>D</a:t>
                      </a:r>
                      <a:r>
                        <a:rPr lang="en-GB" sz="1200" kern="1200" dirty="0">
                          <a:solidFill>
                            <a:schemeClr val="dk1"/>
                          </a:solidFill>
                          <a:effectLst/>
                          <a:latin typeface="+mn-lt"/>
                          <a:ea typeface="+mn-ea"/>
                          <a:cs typeface="+mn-cs"/>
                        </a:rPr>
                        <a:t>/C dependent time </a:t>
                      </a:r>
                      <a:r>
                        <a:rPr lang="en-GB" sz="1200" kern="1200">
                          <a:solidFill>
                            <a:schemeClr val="dk1"/>
                          </a:solidFill>
                          <a:effectLst/>
                          <a:latin typeface="+mn-lt"/>
                          <a:ea typeface="+mn-ea"/>
                          <a:cs typeface="+mn-cs"/>
                        </a:rPr>
                        <a:t>frames is 24 hrs </a:t>
                      </a:r>
                      <a:r>
                        <a:rPr lang="en-GB" sz="1200" kern="1200" dirty="0">
                          <a:solidFill>
                            <a:schemeClr val="dk1"/>
                          </a:solidFill>
                          <a:effectLst/>
                          <a:latin typeface="+mn-lt"/>
                          <a:ea typeface="+mn-ea"/>
                          <a:cs typeface="+mn-cs"/>
                        </a:rPr>
                        <a:t>/ ED timeframes, additional capacity carved our to ensure all inpatients can be accommodated regardless of urgency.</a:t>
                      </a:r>
                    </a:p>
                    <a:p>
                      <a:endParaRPr lang="en-GB" sz="1200" kern="1200" dirty="0">
                        <a:solidFill>
                          <a:schemeClr val="dk1"/>
                        </a:solidFill>
                        <a:effectLst/>
                        <a:latin typeface="+mn-lt"/>
                        <a:ea typeface="+mn-ea"/>
                        <a:cs typeface="+mn-cs"/>
                      </a:endParaRPr>
                    </a:p>
                    <a:p>
                      <a:r>
                        <a:rPr lang="en-GB" sz="1200" kern="1200" dirty="0">
                          <a:solidFill>
                            <a:schemeClr val="dk1"/>
                          </a:solidFill>
                          <a:effectLst/>
                          <a:latin typeface="+mn-lt"/>
                          <a:ea typeface="+mn-ea"/>
                          <a:cs typeface="+mn-cs"/>
                        </a:rPr>
                        <a:t>To ensure in week senior nurse inpatient coordinator cover and to liaise with Gastro Consultant of the week.</a:t>
                      </a:r>
                    </a:p>
                    <a:p>
                      <a:endParaRPr lang="en-GB" sz="1200" kern="1200" dirty="0">
                        <a:solidFill>
                          <a:schemeClr val="dk1"/>
                        </a:solidFill>
                        <a:effectLst/>
                        <a:latin typeface="+mn-lt"/>
                        <a:ea typeface="+mn-ea"/>
                        <a:cs typeface="+mn-cs"/>
                      </a:endParaRPr>
                    </a:p>
                    <a:p>
                      <a:r>
                        <a:rPr lang="en-GB" sz="1200" dirty="0"/>
                        <a:t>Monitor inpatient endoscopy demand, and explore using different models to manage demand, such as emergency and elective lists.</a:t>
                      </a:r>
                      <a:endParaRPr lang="en-GB" sz="1200" kern="1200" dirty="0">
                        <a:solidFill>
                          <a:schemeClr val="dk1"/>
                        </a:solidFill>
                        <a:effectLst/>
                        <a:latin typeface="+mn-lt"/>
                        <a:ea typeface="+mn-ea"/>
                        <a:cs typeface="+mn-cs"/>
                      </a:endParaRPr>
                    </a:p>
                    <a:p>
                      <a:endParaRPr lang="en-GB" sz="1200" kern="1200" dirty="0">
                        <a:solidFill>
                          <a:schemeClr val="dk1"/>
                        </a:solidFill>
                        <a:effectLst/>
                        <a:latin typeface="+mn-lt"/>
                        <a:ea typeface="+mn-ea"/>
                        <a:cs typeface="+mn-cs"/>
                      </a:endParaRPr>
                    </a:p>
                    <a:p>
                      <a:r>
                        <a:rPr lang="en-GB" sz="1200" kern="1200" dirty="0">
                          <a:solidFill>
                            <a:schemeClr val="dk1"/>
                          </a:solidFill>
                          <a:effectLst/>
                          <a:latin typeface="+mn-lt"/>
                          <a:ea typeface="+mn-ea"/>
                          <a:cs typeface="+mn-cs"/>
                        </a:rPr>
                        <a:t>To ensure all referrals are assessed on the day received regardless of urgency to assess suitability. </a:t>
                      </a:r>
                    </a:p>
                  </a:txBody>
                  <a:tcPr/>
                </a:tc>
                <a:tc>
                  <a:txBody>
                    <a:bodyPr/>
                    <a:lstStyle/>
                    <a:p>
                      <a:endParaRPr lang="en-GB" sz="1200" b="1" kern="1200" dirty="0">
                        <a:solidFill>
                          <a:schemeClr val="dk1"/>
                        </a:solidFill>
                        <a:effectLst/>
                        <a:latin typeface="+mn-lt"/>
                        <a:ea typeface="+mn-ea"/>
                        <a:cs typeface="+mn-cs"/>
                      </a:endParaRPr>
                    </a:p>
                    <a:p>
                      <a:endParaRPr lang="en-GB" sz="1200" b="1" kern="1200" dirty="0">
                        <a:solidFill>
                          <a:schemeClr val="dk1"/>
                        </a:solidFill>
                        <a:effectLst/>
                        <a:latin typeface="+mn-lt"/>
                        <a:ea typeface="+mn-ea"/>
                        <a:cs typeface="+mn-cs"/>
                      </a:endParaRPr>
                    </a:p>
                    <a:p>
                      <a:endParaRPr lang="en-GB" sz="1200" b="1" kern="1200" dirty="0">
                        <a:solidFill>
                          <a:schemeClr val="dk1"/>
                        </a:solidFill>
                        <a:effectLst/>
                        <a:latin typeface="+mn-lt"/>
                        <a:ea typeface="+mn-ea"/>
                        <a:cs typeface="+mn-cs"/>
                      </a:endParaRPr>
                    </a:p>
                    <a:p>
                      <a:r>
                        <a:rPr lang="en-GB" sz="1200" b="1" kern="1200" dirty="0">
                          <a:solidFill>
                            <a:schemeClr val="dk1"/>
                          </a:solidFill>
                          <a:effectLst/>
                          <a:latin typeface="+mn-lt"/>
                          <a:ea typeface="+mn-ea"/>
                          <a:cs typeface="+mn-cs"/>
                        </a:rPr>
                        <a:t>Tier 1 - </a:t>
                      </a:r>
                      <a:r>
                        <a:rPr lang="en-GB" sz="1200" b="0" kern="1200" dirty="0">
                          <a:solidFill>
                            <a:schemeClr val="dk1"/>
                          </a:solidFill>
                          <a:effectLst/>
                          <a:latin typeface="+mn-lt"/>
                          <a:ea typeface="+mn-ea"/>
                          <a:cs typeface="+mn-cs"/>
                        </a:rPr>
                        <a:t>Bleep for on call Gastro Consultant for OOO or Endoscopy Inpatient Coordinator for in hours</a:t>
                      </a:r>
                    </a:p>
                    <a:p>
                      <a:endParaRPr lang="en-GB" sz="1200" b="0" kern="1200" dirty="0">
                        <a:solidFill>
                          <a:schemeClr val="dk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b="1" kern="1200" dirty="0">
                          <a:solidFill>
                            <a:schemeClr val="dk1"/>
                          </a:solidFill>
                          <a:effectLst/>
                          <a:latin typeface="+mn-lt"/>
                          <a:ea typeface="+mn-ea"/>
                          <a:cs typeface="+mn-cs"/>
                        </a:rPr>
                        <a:t>Tier 2 – </a:t>
                      </a:r>
                      <a:r>
                        <a:rPr lang="en-GB" sz="1200" b="0" kern="1200" dirty="0">
                          <a:solidFill>
                            <a:schemeClr val="dk1"/>
                          </a:solidFill>
                          <a:effectLst/>
                          <a:latin typeface="+mn-lt"/>
                          <a:ea typeface="+mn-ea"/>
                          <a:cs typeface="+mn-cs"/>
                        </a:rPr>
                        <a:t>Endoscopy Unit Manager </a:t>
                      </a:r>
                    </a:p>
                    <a:p>
                      <a:endParaRPr lang="en-GB" sz="1200" b="1" kern="1200" dirty="0">
                        <a:solidFill>
                          <a:schemeClr val="dk1"/>
                        </a:solidFill>
                        <a:effectLst/>
                        <a:latin typeface="+mn-lt"/>
                        <a:ea typeface="+mn-ea"/>
                        <a:cs typeface="+mn-cs"/>
                      </a:endParaRPr>
                    </a:p>
                    <a:p>
                      <a:r>
                        <a:rPr lang="en-GB" sz="1200" b="1" kern="1200" dirty="0">
                          <a:solidFill>
                            <a:schemeClr val="dk1"/>
                          </a:solidFill>
                          <a:effectLst/>
                          <a:latin typeface="+mn-lt"/>
                          <a:ea typeface="+mn-ea"/>
                          <a:cs typeface="+mn-cs"/>
                        </a:rPr>
                        <a:t>Tier 3 – </a:t>
                      </a:r>
                      <a:r>
                        <a:rPr lang="en-GB" sz="1200" b="0" kern="1200" dirty="0">
                          <a:solidFill>
                            <a:schemeClr val="dk1"/>
                          </a:solidFill>
                          <a:effectLst/>
                          <a:latin typeface="+mn-lt"/>
                          <a:ea typeface="+mn-ea"/>
                          <a:cs typeface="+mn-cs"/>
                        </a:rPr>
                        <a:t>Endoscopy Operational Manager </a:t>
                      </a:r>
                    </a:p>
                    <a:p>
                      <a:endParaRPr lang="en-GB" sz="1200" b="1" kern="1200" dirty="0">
                        <a:solidFill>
                          <a:schemeClr val="dk1"/>
                        </a:solidFill>
                        <a:effectLst/>
                        <a:latin typeface="+mn-lt"/>
                        <a:ea typeface="+mn-ea"/>
                        <a:cs typeface="+mn-cs"/>
                      </a:endParaRPr>
                    </a:p>
                    <a:p>
                      <a:r>
                        <a:rPr lang="en-GB" sz="1200" b="1" kern="1200" dirty="0">
                          <a:solidFill>
                            <a:schemeClr val="dk1"/>
                          </a:solidFill>
                          <a:effectLst/>
                          <a:latin typeface="+mn-lt"/>
                          <a:ea typeface="+mn-ea"/>
                          <a:cs typeface="+mn-cs"/>
                        </a:rPr>
                        <a:t>Tier 4 – </a:t>
                      </a:r>
                      <a:r>
                        <a:rPr lang="en-GB" sz="1200" b="0" kern="1200" dirty="0">
                          <a:solidFill>
                            <a:schemeClr val="dk1"/>
                          </a:solidFill>
                          <a:effectLst/>
                          <a:latin typeface="+mn-lt"/>
                          <a:ea typeface="+mn-ea"/>
                          <a:cs typeface="+mn-cs"/>
                        </a:rPr>
                        <a:t>CSS Divisional Nurse Director </a:t>
                      </a:r>
                    </a:p>
                    <a:p>
                      <a:endParaRPr lang="en-GB" sz="1200" b="1" kern="1200" dirty="0">
                        <a:solidFill>
                          <a:schemeClr val="dk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b="1" kern="1200" dirty="0">
                          <a:solidFill>
                            <a:schemeClr val="dk1"/>
                          </a:solidFill>
                          <a:effectLst/>
                          <a:latin typeface="+mn-lt"/>
                          <a:ea typeface="+mn-ea"/>
                          <a:cs typeface="+mn-cs"/>
                        </a:rPr>
                        <a:t>Tier 5 – </a:t>
                      </a:r>
                      <a:r>
                        <a:rPr lang="en-GB" sz="1200" b="0" kern="1200" dirty="0">
                          <a:solidFill>
                            <a:schemeClr val="dk1"/>
                          </a:solidFill>
                          <a:effectLst/>
                          <a:latin typeface="+mn-lt"/>
                          <a:ea typeface="+mn-ea"/>
                          <a:cs typeface="+mn-cs"/>
                        </a:rPr>
                        <a:t>CSS Divisional Director </a:t>
                      </a:r>
                      <a:r>
                        <a:rPr lang="en-GB" sz="1200" b="1" kern="1200" dirty="0">
                          <a:solidFill>
                            <a:schemeClr val="dk1"/>
                          </a:solidFill>
                          <a:effectLst/>
                          <a:latin typeface="+mn-lt"/>
                          <a:ea typeface="+mn-ea"/>
                          <a:cs typeface="+mn-cs"/>
                        </a:rPr>
                        <a:t> </a:t>
                      </a:r>
                    </a:p>
                    <a:p>
                      <a:endParaRPr lang="en-GB" sz="1200" b="1" kern="1200" dirty="0">
                        <a:solidFill>
                          <a:schemeClr val="dk1"/>
                        </a:solidFill>
                        <a:effectLst/>
                        <a:latin typeface="+mn-lt"/>
                        <a:ea typeface="+mn-ea"/>
                        <a:cs typeface="+mn-cs"/>
                      </a:endParaRPr>
                    </a:p>
                    <a:p>
                      <a:r>
                        <a:rPr lang="en-GB" sz="1200" b="1" kern="1200" dirty="0">
                          <a:solidFill>
                            <a:schemeClr val="dk1"/>
                          </a:solidFill>
                          <a:effectLst/>
                          <a:latin typeface="+mn-lt"/>
                          <a:ea typeface="+mn-ea"/>
                          <a:cs typeface="+mn-cs"/>
                        </a:rPr>
                        <a:t>Tier 6 –</a:t>
                      </a:r>
                      <a:r>
                        <a:rPr lang="en-GB" sz="1200" b="0" kern="1200" dirty="0">
                          <a:solidFill>
                            <a:schemeClr val="dk1"/>
                          </a:solidFill>
                          <a:effectLst/>
                          <a:latin typeface="+mn-lt"/>
                          <a:ea typeface="+mn-ea"/>
                          <a:cs typeface="+mn-cs"/>
                        </a:rPr>
                        <a:t> Exec Director of Ops  </a:t>
                      </a:r>
                      <a:endParaRPr lang="en-GB" sz="1200" b="0" dirty="0"/>
                    </a:p>
                  </a:txBody>
                  <a:tcPr/>
                </a:tc>
                <a:extLst>
                  <a:ext uri="{0D108BD9-81ED-4DB2-BD59-A6C34878D82A}">
                    <a16:rowId xmlns:a16="http://schemas.microsoft.com/office/drawing/2014/main" val="695533741"/>
                  </a:ext>
                </a:extLst>
              </a:tr>
            </a:tbl>
          </a:graphicData>
        </a:graphic>
      </p:graphicFrame>
    </p:spTree>
    <p:extLst>
      <p:ext uri="{BB962C8B-B14F-4D97-AF65-F5344CB8AC3E}">
        <p14:creationId xmlns:p14="http://schemas.microsoft.com/office/powerpoint/2010/main" val="254670711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0E68E3-B905-E45C-84D4-0CDAF5F0AA39}"/>
              </a:ext>
            </a:extLst>
          </p:cNvPr>
          <p:cNvSpPr>
            <a:spLocks noGrp="1"/>
          </p:cNvSpPr>
          <p:nvPr>
            <p:ph type="title"/>
          </p:nvPr>
        </p:nvSpPr>
        <p:spPr/>
        <p:txBody>
          <a:bodyPr>
            <a:normAutofit/>
          </a:bodyPr>
          <a:lstStyle/>
          <a:p>
            <a:r>
              <a:rPr lang="en-GB" sz="3600" dirty="0">
                <a:latin typeface="Calibri" panose="020F0502020204030204" pitchFamily="34" charset="0"/>
                <a:cs typeface="Calibri" panose="020F0502020204030204" pitchFamily="34" charset="0"/>
              </a:rPr>
              <a:t>Diagnostics – Outpatient Endoscopy  </a:t>
            </a:r>
          </a:p>
        </p:txBody>
      </p:sp>
      <p:graphicFrame>
        <p:nvGraphicFramePr>
          <p:cNvPr id="3" name="Table 2">
            <a:extLst>
              <a:ext uri="{FF2B5EF4-FFF2-40B4-BE49-F238E27FC236}">
                <a16:creationId xmlns:a16="http://schemas.microsoft.com/office/drawing/2014/main" id="{623600EA-DBD3-CCE8-58E9-84A627120A86}"/>
              </a:ext>
            </a:extLst>
          </p:cNvPr>
          <p:cNvGraphicFramePr>
            <a:graphicFrameLocks noGrp="1"/>
          </p:cNvGraphicFramePr>
          <p:nvPr>
            <p:extLst>
              <p:ext uri="{D42A27DB-BD31-4B8C-83A1-F6EECF244321}">
                <p14:modId xmlns:p14="http://schemas.microsoft.com/office/powerpoint/2010/main" val="643027271"/>
              </p:ext>
            </p:extLst>
          </p:nvPr>
        </p:nvGraphicFramePr>
        <p:xfrm>
          <a:off x="364149" y="1676924"/>
          <a:ext cx="11463702" cy="4206240"/>
        </p:xfrm>
        <a:graphic>
          <a:graphicData uri="http://schemas.openxmlformats.org/drawingml/2006/table">
            <a:tbl>
              <a:tblPr firstRow="1" bandRow="1">
                <a:tableStyleId>{21E4AEA4-8DFA-4A89-87EB-49C32662AFE0}</a:tableStyleId>
              </a:tblPr>
              <a:tblGrid>
                <a:gridCol w="2103801">
                  <a:extLst>
                    <a:ext uri="{9D8B030D-6E8A-4147-A177-3AD203B41FA5}">
                      <a16:colId xmlns:a16="http://schemas.microsoft.com/office/drawing/2014/main" val="4079847890"/>
                    </a:ext>
                  </a:extLst>
                </a:gridCol>
                <a:gridCol w="6858000">
                  <a:extLst>
                    <a:ext uri="{9D8B030D-6E8A-4147-A177-3AD203B41FA5}">
                      <a16:colId xmlns:a16="http://schemas.microsoft.com/office/drawing/2014/main" val="1039561746"/>
                    </a:ext>
                  </a:extLst>
                </a:gridCol>
                <a:gridCol w="2501901">
                  <a:extLst>
                    <a:ext uri="{9D8B030D-6E8A-4147-A177-3AD203B41FA5}">
                      <a16:colId xmlns:a16="http://schemas.microsoft.com/office/drawing/2014/main" val="1398502942"/>
                    </a:ext>
                  </a:extLst>
                </a:gridCol>
              </a:tblGrid>
              <a:tr h="410123">
                <a:tc>
                  <a:txBody>
                    <a:bodyPr/>
                    <a:lstStyle/>
                    <a:p>
                      <a:pPr algn="ctr"/>
                      <a:r>
                        <a:rPr lang="en-GB" sz="1200" dirty="0"/>
                        <a:t>Area</a:t>
                      </a:r>
                    </a:p>
                  </a:txBody>
                  <a:tcPr/>
                </a:tc>
                <a:tc>
                  <a:txBody>
                    <a:bodyPr/>
                    <a:lstStyle/>
                    <a:p>
                      <a:pPr algn="ctr"/>
                      <a:r>
                        <a:rPr lang="en-GB" sz="1200" dirty="0"/>
                        <a:t>Internal Professional Standard </a:t>
                      </a:r>
                    </a:p>
                    <a:p>
                      <a:pPr algn="ctr"/>
                      <a:r>
                        <a:rPr lang="en-GB" sz="1200" dirty="0"/>
                        <a:t>(In line with GIRFT)</a:t>
                      </a:r>
                    </a:p>
                  </a:txBody>
                  <a:tcPr/>
                </a:tc>
                <a:tc>
                  <a:txBody>
                    <a:bodyPr/>
                    <a:lstStyle/>
                    <a:p>
                      <a:pPr algn="ctr"/>
                      <a:r>
                        <a:rPr lang="en-GB" sz="1200" dirty="0"/>
                        <a:t>Escalation </a:t>
                      </a:r>
                    </a:p>
                    <a:p>
                      <a:pPr algn="ctr"/>
                      <a:r>
                        <a:rPr lang="en-GB" sz="1200" dirty="0"/>
                        <a:t>(Exceeds IPS period)</a:t>
                      </a:r>
                    </a:p>
                  </a:txBody>
                  <a:tcPr/>
                </a:tc>
                <a:extLst>
                  <a:ext uri="{0D108BD9-81ED-4DB2-BD59-A6C34878D82A}">
                    <a16:rowId xmlns:a16="http://schemas.microsoft.com/office/drawing/2014/main" val="3291086676"/>
                  </a:ext>
                </a:extLst>
              </a:tr>
              <a:tr h="3527060">
                <a:tc>
                  <a:txBody>
                    <a:bodyPr/>
                    <a:lstStyle/>
                    <a:p>
                      <a:pPr algn="ctr"/>
                      <a:endParaRPr lang="en-GB" sz="1200" dirty="0"/>
                    </a:p>
                    <a:p>
                      <a:pPr algn="ctr"/>
                      <a:endParaRPr lang="en-GB" sz="1200" dirty="0"/>
                    </a:p>
                    <a:p>
                      <a:pPr algn="ctr"/>
                      <a:endParaRPr lang="en-GB" sz="1200" dirty="0"/>
                    </a:p>
                    <a:p>
                      <a:pPr algn="ctr"/>
                      <a:endParaRPr lang="en-GB" sz="1200" dirty="0"/>
                    </a:p>
                    <a:p>
                      <a:pPr algn="ctr"/>
                      <a:endParaRPr lang="en-GB" sz="1200" dirty="0"/>
                    </a:p>
                    <a:p>
                      <a:pPr algn="ctr"/>
                      <a:endParaRPr lang="en-GB" sz="1200" dirty="0"/>
                    </a:p>
                    <a:p>
                      <a:pPr algn="ctr"/>
                      <a:endParaRPr lang="en-GB" sz="1200" dirty="0"/>
                    </a:p>
                    <a:p>
                      <a:pPr algn="ctr"/>
                      <a:endParaRPr lang="en-GB" sz="1200" dirty="0"/>
                    </a:p>
                    <a:p>
                      <a:pPr algn="ctr"/>
                      <a:endParaRPr lang="en-GB" sz="1200" dirty="0"/>
                    </a:p>
                    <a:p>
                      <a:pPr algn="ctr"/>
                      <a:r>
                        <a:rPr lang="en-GB" sz="1200" dirty="0"/>
                        <a:t>Outpatient Endoscopy </a:t>
                      </a:r>
                    </a:p>
                  </a:txBody>
                  <a:tcPr/>
                </a:tc>
                <a:tc>
                  <a:txBody>
                    <a:bodyPr/>
                    <a:lstStyle/>
                    <a:p>
                      <a:endParaRPr lang="en-GB" sz="1200" dirty="0"/>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kern="1200" dirty="0">
                          <a:solidFill>
                            <a:schemeClr val="dk1"/>
                          </a:solidFill>
                          <a:effectLst/>
                          <a:latin typeface="+mn-lt"/>
                          <a:ea typeface="+mn-ea"/>
                          <a:cs typeface="+mn-cs"/>
                        </a:rPr>
                        <a:t>Working to internal trust and national targets for 2ww, Urgent, Routine (DM01) and Planned/Surveillance. Internal target of </a:t>
                      </a:r>
                      <a:r>
                        <a:rPr lang="en-GB" sz="1200" u="none" baseline="0" dirty="0"/>
                        <a:t>booking all ‘two week waits’ before day 7 (target 14 days), ‘urgent’ at 2 weeks (target 4 weeks) and ‘routine tests’ within 4 weeks (target 6 weeks).</a:t>
                      </a:r>
                    </a:p>
                    <a:p>
                      <a:endParaRPr lang="en-GB" sz="1200" kern="1200" dirty="0">
                        <a:solidFill>
                          <a:schemeClr val="dk1"/>
                        </a:solidFill>
                        <a:effectLst/>
                        <a:latin typeface="+mn-lt"/>
                        <a:ea typeface="+mn-ea"/>
                        <a:cs typeface="+mn-cs"/>
                      </a:endParaRPr>
                    </a:p>
                    <a:p>
                      <a:r>
                        <a:rPr lang="en-GB" sz="1200" dirty="0"/>
                        <a:t>Assess patients for wellness and frailty when deciding on the most suitable procedure, and discuss preferences with them, in order to tailor their care.</a:t>
                      </a:r>
                    </a:p>
                    <a:p>
                      <a:endParaRPr lang="en-GB" sz="1200" dirty="0"/>
                    </a:p>
                    <a:p>
                      <a:r>
                        <a:rPr lang="en-GB" sz="1200" dirty="0"/>
                        <a:t>To ensure all available endoscopy room time is used and backfilled during the week. Where possible, and to also ensure endoscopy rooms are run and backfilled at weekends to provide additional capacity and flexibility.</a:t>
                      </a:r>
                    </a:p>
                    <a:p>
                      <a:endParaRPr lang="en-GB" sz="1200" dirty="0"/>
                    </a:p>
                    <a:p>
                      <a:r>
                        <a:rPr lang="en-GB" sz="1200" dirty="0"/>
                        <a:t>To ensure the service meets productivity standards included within JAG assessment. </a:t>
                      </a:r>
                    </a:p>
                    <a:p>
                      <a:endParaRPr lang="en-GB" sz="1200" dirty="0"/>
                    </a:p>
                    <a:p>
                      <a:r>
                        <a:rPr lang="en-GB" sz="1200" dirty="0"/>
                        <a:t>To ensure all endoscopy referrals are vetted and pre-assessed to ensure they meet national guidance and to avoid inappropriate procedures being undertaken.</a:t>
                      </a:r>
                    </a:p>
                    <a:p>
                      <a:endParaRPr lang="en-GB" sz="1200" dirty="0"/>
                    </a:p>
                    <a:p>
                      <a:r>
                        <a:rPr lang="en-GB" sz="1200" dirty="0"/>
                        <a:t>Vet colonoscopy surveillance waiting list against the new BSG post-polypectomy and post-colorectal cancer surveillance guidelines to free up capacity for higher risk surveillance patients and for symptomatic referrals.</a:t>
                      </a:r>
                    </a:p>
                  </a:txBody>
                  <a:tcPr/>
                </a:tc>
                <a:tc>
                  <a:txBody>
                    <a:bodyPr/>
                    <a:lstStyle/>
                    <a:p>
                      <a:endParaRPr lang="en-GB" sz="1200" b="1" kern="1200" dirty="0">
                        <a:solidFill>
                          <a:schemeClr val="dk1"/>
                        </a:solidFill>
                        <a:effectLst/>
                        <a:latin typeface="+mn-lt"/>
                        <a:ea typeface="+mn-ea"/>
                        <a:cs typeface="+mn-cs"/>
                      </a:endParaRPr>
                    </a:p>
                    <a:p>
                      <a:endParaRPr lang="en-GB" sz="1200" b="1" kern="1200" dirty="0">
                        <a:solidFill>
                          <a:schemeClr val="dk1"/>
                        </a:solidFill>
                        <a:effectLst/>
                        <a:latin typeface="+mn-lt"/>
                        <a:ea typeface="+mn-ea"/>
                        <a:cs typeface="+mn-cs"/>
                      </a:endParaRPr>
                    </a:p>
                    <a:p>
                      <a:endParaRPr lang="en-GB" sz="1200" b="1" kern="1200" dirty="0">
                        <a:solidFill>
                          <a:schemeClr val="dk1"/>
                        </a:solidFill>
                        <a:effectLst/>
                        <a:latin typeface="+mn-lt"/>
                        <a:ea typeface="+mn-ea"/>
                        <a:cs typeface="+mn-cs"/>
                      </a:endParaRPr>
                    </a:p>
                    <a:p>
                      <a:r>
                        <a:rPr lang="en-GB" sz="1200" b="1" kern="1200" dirty="0">
                          <a:solidFill>
                            <a:schemeClr val="dk1"/>
                          </a:solidFill>
                          <a:effectLst/>
                          <a:latin typeface="+mn-lt"/>
                          <a:ea typeface="+mn-ea"/>
                          <a:cs typeface="+mn-cs"/>
                        </a:rPr>
                        <a:t>Tier 1 – </a:t>
                      </a:r>
                      <a:r>
                        <a:rPr lang="en-GB" sz="1200" b="0" kern="1200" dirty="0">
                          <a:solidFill>
                            <a:schemeClr val="dk1"/>
                          </a:solidFill>
                          <a:effectLst/>
                          <a:latin typeface="+mn-lt"/>
                          <a:ea typeface="+mn-ea"/>
                          <a:cs typeface="+mn-cs"/>
                        </a:rPr>
                        <a:t>Endoscopy Administration Manager</a:t>
                      </a:r>
                    </a:p>
                    <a:p>
                      <a:endParaRPr lang="en-GB" sz="1200" b="1" kern="1200" dirty="0">
                        <a:solidFill>
                          <a:schemeClr val="dk1"/>
                        </a:solidFill>
                        <a:effectLst/>
                        <a:latin typeface="+mn-lt"/>
                        <a:ea typeface="+mn-ea"/>
                        <a:cs typeface="+mn-cs"/>
                      </a:endParaRPr>
                    </a:p>
                    <a:p>
                      <a:r>
                        <a:rPr lang="en-GB" sz="1200" b="1" kern="1200" dirty="0">
                          <a:solidFill>
                            <a:schemeClr val="dk1"/>
                          </a:solidFill>
                          <a:effectLst/>
                          <a:latin typeface="+mn-lt"/>
                          <a:ea typeface="+mn-ea"/>
                          <a:cs typeface="+mn-cs"/>
                        </a:rPr>
                        <a:t>Tier 2 – </a:t>
                      </a:r>
                      <a:r>
                        <a:rPr lang="en-GB" sz="1200" b="0" kern="1200" dirty="0">
                          <a:solidFill>
                            <a:schemeClr val="dk1"/>
                          </a:solidFill>
                          <a:effectLst/>
                          <a:latin typeface="+mn-lt"/>
                          <a:ea typeface="+mn-ea"/>
                          <a:cs typeface="+mn-cs"/>
                        </a:rPr>
                        <a:t>Endoscopy Operational Manager </a:t>
                      </a:r>
                    </a:p>
                    <a:p>
                      <a:endParaRPr lang="en-GB" sz="1200" b="1" kern="1200" dirty="0">
                        <a:solidFill>
                          <a:schemeClr val="dk1"/>
                        </a:solidFill>
                        <a:effectLst/>
                        <a:latin typeface="+mn-lt"/>
                        <a:ea typeface="+mn-ea"/>
                        <a:cs typeface="+mn-cs"/>
                      </a:endParaRPr>
                    </a:p>
                    <a:p>
                      <a:r>
                        <a:rPr lang="en-GB" sz="1200" b="1" kern="1200" dirty="0">
                          <a:solidFill>
                            <a:schemeClr val="dk1"/>
                          </a:solidFill>
                          <a:effectLst/>
                          <a:latin typeface="+mn-lt"/>
                          <a:ea typeface="+mn-ea"/>
                          <a:cs typeface="+mn-cs"/>
                        </a:rPr>
                        <a:t>Tier 3 – </a:t>
                      </a:r>
                      <a:r>
                        <a:rPr lang="en-GB" sz="1200" b="0" kern="1200" dirty="0">
                          <a:solidFill>
                            <a:schemeClr val="dk1"/>
                          </a:solidFill>
                          <a:effectLst/>
                          <a:latin typeface="+mn-lt"/>
                          <a:ea typeface="+mn-ea"/>
                          <a:cs typeface="+mn-cs"/>
                        </a:rPr>
                        <a:t>CSS Divisional Nurse Director </a:t>
                      </a:r>
                    </a:p>
                    <a:p>
                      <a:endParaRPr lang="en-GB" sz="1200" b="0" kern="1200" dirty="0">
                        <a:solidFill>
                          <a:schemeClr val="dk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b="1" kern="1200" dirty="0">
                          <a:solidFill>
                            <a:schemeClr val="dk1"/>
                          </a:solidFill>
                          <a:effectLst/>
                          <a:latin typeface="+mn-lt"/>
                          <a:ea typeface="+mn-ea"/>
                          <a:cs typeface="+mn-cs"/>
                        </a:rPr>
                        <a:t>Tier 4 – </a:t>
                      </a:r>
                      <a:r>
                        <a:rPr lang="en-GB" sz="1200" b="0" kern="1200" dirty="0">
                          <a:solidFill>
                            <a:schemeClr val="dk1"/>
                          </a:solidFill>
                          <a:effectLst/>
                          <a:latin typeface="+mn-lt"/>
                          <a:ea typeface="+mn-ea"/>
                          <a:cs typeface="+mn-cs"/>
                        </a:rPr>
                        <a:t>CSS Divisional Director </a:t>
                      </a:r>
                    </a:p>
                    <a:p>
                      <a:endParaRPr lang="en-GB" sz="1200" b="1" kern="1200" dirty="0">
                        <a:solidFill>
                          <a:schemeClr val="dk1"/>
                        </a:solidFill>
                        <a:effectLst/>
                        <a:latin typeface="+mn-lt"/>
                        <a:ea typeface="+mn-ea"/>
                        <a:cs typeface="+mn-cs"/>
                      </a:endParaRPr>
                    </a:p>
                    <a:p>
                      <a:r>
                        <a:rPr lang="en-GB" sz="1200" b="1" kern="1200" dirty="0">
                          <a:solidFill>
                            <a:schemeClr val="dk1"/>
                          </a:solidFill>
                          <a:effectLst/>
                          <a:latin typeface="+mn-lt"/>
                          <a:ea typeface="+mn-ea"/>
                          <a:cs typeface="+mn-cs"/>
                        </a:rPr>
                        <a:t>Tier 5 –</a:t>
                      </a:r>
                      <a:r>
                        <a:rPr lang="en-GB" sz="1200" b="0" kern="1200" dirty="0">
                          <a:solidFill>
                            <a:schemeClr val="dk1"/>
                          </a:solidFill>
                          <a:effectLst/>
                          <a:latin typeface="+mn-lt"/>
                          <a:ea typeface="+mn-ea"/>
                          <a:cs typeface="+mn-cs"/>
                        </a:rPr>
                        <a:t> Exec Director of Ops  </a:t>
                      </a:r>
                      <a:endParaRPr lang="en-GB" sz="1200" b="0" dirty="0"/>
                    </a:p>
                  </a:txBody>
                  <a:tcPr/>
                </a:tc>
                <a:extLst>
                  <a:ext uri="{0D108BD9-81ED-4DB2-BD59-A6C34878D82A}">
                    <a16:rowId xmlns:a16="http://schemas.microsoft.com/office/drawing/2014/main" val="695533741"/>
                  </a:ext>
                </a:extLst>
              </a:tr>
            </a:tbl>
          </a:graphicData>
        </a:graphic>
      </p:graphicFrame>
    </p:spTree>
    <p:extLst>
      <p:ext uri="{BB962C8B-B14F-4D97-AF65-F5344CB8AC3E}">
        <p14:creationId xmlns:p14="http://schemas.microsoft.com/office/powerpoint/2010/main" val="538660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0E68E3-B905-E45C-84D4-0CDAF5F0AA39}"/>
              </a:ext>
            </a:extLst>
          </p:cNvPr>
          <p:cNvSpPr>
            <a:spLocks noGrp="1"/>
          </p:cNvSpPr>
          <p:nvPr>
            <p:ph type="title"/>
          </p:nvPr>
        </p:nvSpPr>
        <p:spPr/>
        <p:txBody>
          <a:bodyPr>
            <a:normAutofit/>
          </a:bodyPr>
          <a:lstStyle/>
          <a:p>
            <a:r>
              <a:rPr lang="en-GB" sz="3600" dirty="0">
                <a:latin typeface="Calibri" panose="020F0502020204030204" pitchFamily="34" charset="0"/>
                <a:cs typeface="Calibri" panose="020F0502020204030204" pitchFamily="34" charset="0"/>
              </a:rPr>
              <a:t>Executive Summary </a:t>
            </a:r>
          </a:p>
        </p:txBody>
      </p:sp>
      <p:sp>
        <p:nvSpPr>
          <p:cNvPr id="4" name="TextBox 3">
            <a:extLst>
              <a:ext uri="{FF2B5EF4-FFF2-40B4-BE49-F238E27FC236}">
                <a16:creationId xmlns:a16="http://schemas.microsoft.com/office/drawing/2014/main" id="{88396A00-9100-0DFE-64C8-C690CB9C8E50}"/>
              </a:ext>
            </a:extLst>
          </p:cNvPr>
          <p:cNvSpPr txBox="1"/>
          <p:nvPr/>
        </p:nvSpPr>
        <p:spPr>
          <a:xfrm>
            <a:off x="698500" y="1265124"/>
            <a:ext cx="11400075" cy="5281254"/>
          </a:xfrm>
          <a:prstGeom prst="rect">
            <a:avLst/>
          </a:prstGeom>
          <a:noFill/>
        </p:spPr>
        <p:txBody>
          <a:bodyPr wrap="square" rtlCol="0">
            <a:spAutoFit/>
          </a:bodyPr>
          <a:lstStyle/>
          <a:p>
            <a:pPr marL="0" indent="0">
              <a:lnSpc>
                <a:spcPct val="115000"/>
              </a:lnSpc>
              <a:spcAft>
                <a:spcPts val="1000"/>
              </a:spcAft>
              <a:buNone/>
            </a:pPr>
            <a:r>
              <a:rPr lang="en-GB" sz="2000" kern="0" dirty="0">
                <a:effectLst/>
                <a:latin typeface="Arial" panose="020B0604020202020204" pitchFamily="34" charset="0"/>
                <a:ea typeface="Times New Roman" panose="02020603050405020304" pitchFamily="18" charset="0"/>
                <a:cs typeface="Times New Roman" panose="02020603050405020304" pitchFamily="18" charset="0"/>
              </a:rPr>
              <a:t>The NHS Long Term Plan and the NHS Operational Guidance 2024 / 2025 sets out to improve A&amp;E waiting times, compared to 2023 / 2024, with a minimum of 78% of patients seen within 4 hours in March 2025.  It asks systems to focus on 3 areas: maintain the capacity expansion delivered through 2023 / 24, increase productivity of acute and non acute services to improve flow, length of stay and clinical outcomes and continue to develop services that shift from acute hospital settings to settings outside an acute hospital for patients with unplanned urgent needs, supporting proactive care, admissions avoidance and hospital discharge. </a:t>
            </a:r>
            <a:endParaRPr lang="en-GB" sz="20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15000"/>
              </a:lnSpc>
              <a:spcAft>
                <a:spcPts val="1000"/>
              </a:spcAft>
              <a:buNone/>
            </a:pPr>
            <a:r>
              <a:rPr lang="en-GB" sz="2000" kern="0" dirty="0">
                <a:effectLst/>
                <a:latin typeface="Arial" panose="020B0604020202020204" pitchFamily="34" charset="0"/>
                <a:ea typeface="Times New Roman" panose="02020603050405020304" pitchFamily="18" charset="0"/>
                <a:cs typeface="Times New Roman" panose="02020603050405020304" pitchFamily="18" charset="0"/>
              </a:rPr>
              <a:t>In line with NHS England GIRFT Clinical and Operational Improvement Programmes, this guide sets out about how we can improve the value for patients, staff and the productivity of Stockport NHS Foundation Trust’s services. </a:t>
            </a:r>
            <a:endParaRPr lang="en-GB" sz="20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15000"/>
              </a:lnSpc>
              <a:spcAft>
                <a:spcPts val="1000"/>
              </a:spcAft>
              <a:buNone/>
            </a:pPr>
            <a:r>
              <a:rPr lang="en-GB" sz="2000" kern="0" dirty="0">
                <a:effectLst/>
                <a:latin typeface="Arial" panose="020B0604020202020204" pitchFamily="34" charset="0"/>
                <a:ea typeface="Times New Roman" panose="02020603050405020304" pitchFamily="18" charset="0"/>
                <a:cs typeface="Times New Roman" panose="02020603050405020304" pitchFamily="18" charset="0"/>
              </a:rPr>
              <a:t>This document gives a full overview of the Trust’s internal professional standards to support the shared aim and vision of the Chief Executive and the Executive Directors. It provides a step by step guide to ensure everyone is aligned with the services we provide and provide a common understanding on the time it takes to fulfil a given service.</a:t>
            </a:r>
            <a:endParaRPr lang="en-GB" sz="20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05238982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0E68E3-B905-E45C-84D4-0CDAF5F0AA39}"/>
              </a:ext>
            </a:extLst>
          </p:cNvPr>
          <p:cNvSpPr>
            <a:spLocks noGrp="1"/>
          </p:cNvSpPr>
          <p:nvPr>
            <p:ph type="title"/>
          </p:nvPr>
        </p:nvSpPr>
        <p:spPr/>
        <p:txBody>
          <a:bodyPr>
            <a:normAutofit/>
          </a:bodyPr>
          <a:lstStyle/>
          <a:p>
            <a:r>
              <a:rPr lang="en-GB" sz="3600" dirty="0">
                <a:latin typeface="Calibri" panose="020F0502020204030204" pitchFamily="34" charset="0"/>
                <a:cs typeface="Calibri" panose="020F0502020204030204" pitchFamily="34" charset="0"/>
              </a:rPr>
              <a:t>Diagnostics </a:t>
            </a:r>
            <a:endParaRPr lang="en-GB" sz="2000" dirty="0">
              <a:solidFill>
                <a:srgbClr val="FF0000"/>
              </a:solidFill>
              <a:latin typeface="Calibri" panose="020F0502020204030204" pitchFamily="34" charset="0"/>
              <a:cs typeface="Calibri" panose="020F0502020204030204" pitchFamily="34" charset="0"/>
            </a:endParaRPr>
          </a:p>
        </p:txBody>
      </p:sp>
      <p:graphicFrame>
        <p:nvGraphicFramePr>
          <p:cNvPr id="3" name="Table 2">
            <a:extLst>
              <a:ext uri="{FF2B5EF4-FFF2-40B4-BE49-F238E27FC236}">
                <a16:creationId xmlns:a16="http://schemas.microsoft.com/office/drawing/2014/main" id="{623600EA-DBD3-CCE8-58E9-84A627120A86}"/>
              </a:ext>
            </a:extLst>
          </p:cNvPr>
          <p:cNvGraphicFramePr>
            <a:graphicFrameLocks noGrp="1"/>
          </p:cNvGraphicFramePr>
          <p:nvPr>
            <p:extLst>
              <p:ext uri="{D42A27DB-BD31-4B8C-83A1-F6EECF244321}">
                <p14:modId xmlns:p14="http://schemas.microsoft.com/office/powerpoint/2010/main" val="3682595431"/>
              </p:ext>
            </p:extLst>
          </p:nvPr>
        </p:nvGraphicFramePr>
        <p:xfrm>
          <a:off x="463737" y="1098216"/>
          <a:ext cx="11463702" cy="5059680"/>
        </p:xfrm>
        <a:graphic>
          <a:graphicData uri="http://schemas.openxmlformats.org/drawingml/2006/table">
            <a:tbl>
              <a:tblPr firstRow="1" bandRow="1">
                <a:tableStyleId>{21E4AEA4-8DFA-4A89-87EB-49C32662AFE0}</a:tableStyleId>
              </a:tblPr>
              <a:tblGrid>
                <a:gridCol w="2103801">
                  <a:extLst>
                    <a:ext uri="{9D8B030D-6E8A-4147-A177-3AD203B41FA5}">
                      <a16:colId xmlns:a16="http://schemas.microsoft.com/office/drawing/2014/main" val="4079847890"/>
                    </a:ext>
                  </a:extLst>
                </a:gridCol>
                <a:gridCol w="6858000">
                  <a:extLst>
                    <a:ext uri="{9D8B030D-6E8A-4147-A177-3AD203B41FA5}">
                      <a16:colId xmlns:a16="http://schemas.microsoft.com/office/drawing/2014/main" val="1039561746"/>
                    </a:ext>
                  </a:extLst>
                </a:gridCol>
                <a:gridCol w="2501901">
                  <a:extLst>
                    <a:ext uri="{9D8B030D-6E8A-4147-A177-3AD203B41FA5}">
                      <a16:colId xmlns:a16="http://schemas.microsoft.com/office/drawing/2014/main" val="1398502942"/>
                    </a:ext>
                  </a:extLst>
                </a:gridCol>
              </a:tblGrid>
              <a:tr h="370840">
                <a:tc>
                  <a:txBody>
                    <a:bodyPr/>
                    <a:lstStyle/>
                    <a:p>
                      <a:pPr algn="ctr"/>
                      <a:r>
                        <a:rPr lang="en-GB" sz="1400" dirty="0"/>
                        <a:t>Area</a:t>
                      </a:r>
                    </a:p>
                  </a:txBody>
                  <a:tcPr/>
                </a:tc>
                <a:tc>
                  <a:txBody>
                    <a:bodyPr/>
                    <a:lstStyle/>
                    <a:p>
                      <a:pPr algn="ctr"/>
                      <a:r>
                        <a:rPr lang="en-GB" sz="1400" dirty="0"/>
                        <a:t>Internal Professional Standard </a:t>
                      </a:r>
                    </a:p>
                    <a:p>
                      <a:pPr algn="ctr"/>
                      <a:r>
                        <a:rPr lang="en-GB" sz="1400" dirty="0"/>
                        <a:t>(In line with GIRFT)</a:t>
                      </a:r>
                    </a:p>
                  </a:txBody>
                  <a:tcPr/>
                </a:tc>
                <a:tc>
                  <a:txBody>
                    <a:bodyPr/>
                    <a:lstStyle/>
                    <a:p>
                      <a:pPr algn="ctr"/>
                      <a:r>
                        <a:rPr lang="en-GB" sz="1400" dirty="0"/>
                        <a:t>Escalation </a:t>
                      </a:r>
                    </a:p>
                    <a:p>
                      <a:pPr algn="ctr"/>
                      <a:r>
                        <a:rPr lang="en-GB" sz="1400" dirty="0"/>
                        <a:t>(Exceeds IPS period)</a:t>
                      </a:r>
                    </a:p>
                  </a:txBody>
                  <a:tcPr/>
                </a:tc>
                <a:extLst>
                  <a:ext uri="{0D108BD9-81ED-4DB2-BD59-A6C34878D82A}">
                    <a16:rowId xmlns:a16="http://schemas.microsoft.com/office/drawing/2014/main" val="3291086676"/>
                  </a:ext>
                </a:extLst>
              </a:tr>
              <a:tr h="370840">
                <a:tc>
                  <a:txBody>
                    <a:bodyPr/>
                    <a:lstStyle/>
                    <a:p>
                      <a:pPr algn="ctr"/>
                      <a:endParaRPr lang="en-GB" sz="1400" dirty="0"/>
                    </a:p>
                    <a:p>
                      <a:pPr algn="ctr"/>
                      <a:endParaRPr lang="en-GB" sz="1400" dirty="0"/>
                    </a:p>
                    <a:p>
                      <a:pPr algn="ctr"/>
                      <a:r>
                        <a:rPr lang="en-GB" sz="1400" dirty="0"/>
                        <a:t>Haematology &amp; Biochemistry </a:t>
                      </a:r>
                    </a:p>
                  </a:txBody>
                  <a:tcPr/>
                </a:tc>
                <a:tc>
                  <a:txBody>
                    <a:bodyPr/>
                    <a:lstStyle/>
                    <a:p>
                      <a:r>
                        <a:rPr lang="en-GB" sz="1400" b="1" dirty="0">
                          <a:solidFill>
                            <a:schemeClr val="tx1"/>
                          </a:solidFill>
                          <a:latin typeface="+mn-lt"/>
                        </a:rPr>
                        <a:t>Standard Ward Work – </a:t>
                      </a:r>
                      <a:r>
                        <a:rPr lang="en-GB" sz="1400" b="0" dirty="0">
                          <a:solidFill>
                            <a:schemeClr val="tx1"/>
                          </a:solidFill>
                          <a:latin typeface="+mn-lt"/>
                        </a:rPr>
                        <a:t>4 hours </a:t>
                      </a:r>
                    </a:p>
                    <a:p>
                      <a:endParaRPr lang="en-GB" sz="1400" b="0" dirty="0">
                        <a:solidFill>
                          <a:schemeClr val="tx1"/>
                        </a:solidFill>
                        <a:latin typeface="+mn-lt"/>
                      </a:endParaRPr>
                    </a:p>
                    <a:p>
                      <a:r>
                        <a:rPr lang="en-GB" sz="1400" b="1" dirty="0">
                          <a:solidFill>
                            <a:schemeClr val="tx1"/>
                          </a:solidFill>
                          <a:latin typeface="+mn-lt"/>
                        </a:rPr>
                        <a:t>Urgent Ward Work </a:t>
                      </a:r>
                      <a:r>
                        <a:rPr lang="en-GB" sz="1400" b="0" dirty="0">
                          <a:solidFill>
                            <a:schemeClr val="tx1"/>
                          </a:solidFill>
                          <a:latin typeface="+mn-lt"/>
                        </a:rPr>
                        <a:t>– 2 hours </a:t>
                      </a:r>
                    </a:p>
                    <a:p>
                      <a:endParaRPr lang="en-GB" sz="1400" b="0" dirty="0">
                        <a:solidFill>
                          <a:schemeClr val="tx1"/>
                        </a:solidFill>
                        <a:latin typeface="+mn-lt"/>
                      </a:endParaRPr>
                    </a:p>
                    <a:p>
                      <a:r>
                        <a:rPr lang="en-GB" sz="1400" b="1" dirty="0">
                          <a:solidFill>
                            <a:schemeClr val="tx1"/>
                          </a:solidFill>
                          <a:latin typeface="+mn-lt"/>
                        </a:rPr>
                        <a:t>Emergency </a:t>
                      </a:r>
                      <a:r>
                        <a:rPr lang="en-GB" sz="1400" b="0" dirty="0">
                          <a:solidFill>
                            <a:schemeClr val="tx1"/>
                          </a:solidFill>
                          <a:latin typeface="+mn-lt"/>
                        </a:rPr>
                        <a:t>– 45mins (T/C required) </a:t>
                      </a:r>
                    </a:p>
                    <a:p>
                      <a:endParaRPr lang="en-GB" sz="1400" b="1" dirty="0">
                        <a:solidFill>
                          <a:schemeClr val="tx1"/>
                        </a:solidFill>
                        <a:latin typeface="+mn-lt"/>
                      </a:endParaRPr>
                    </a:p>
                  </a:txBody>
                  <a:tcPr/>
                </a:tc>
                <a:tc>
                  <a:txBody>
                    <a:bodyPr/>
                    <a:lstStyle/>
                    <a:p>
                      <a:r>
                        <a:rPr lang="en-GB" sz="1400" b="1" kern="1200" dirty="0">
                          <a:solidFill>
                            <a:schemeClr val="dk1"/>
                          </a:solidFill>
                          <a:effectLst/>
                          <a:latin typeface="+mn-lt"/>
                          <a:ea typeface="+mn-ea"/>
                          <a:cs typeface="+mn-cs"/>
                        </a:rPr>
                        <a:t>Biochemistry:</a:t>
                      </a:r>
                      <a:endParaRPr lang="en-GB" sz="1400" kern="1200" dirty="0">
                        <a:solidFill>
                          <a:schemeClr val="dk1"/>
                        </a:solidFill>
                        <a:effectLst/>
                        <a:latin typeface="+mn-lt"/>
                        <a:ea typeface="+mn-ea"/>
                        <a:cs typeface="+mn-cs"/>
                      </a:endParaRPr>
                    </a:p>
                    <a:p>
                      <a:r>
                        <a:rPr lang="en-GB" sz="1400" b="0" kern="1200" dirty="0">
                          <a:solidFill>
                            <a:schemeClr val="dk1"/>
                          </a:solidFill>
                          <a:effectLst/>
                          <a:latin typeface="+mn-lt"/>
                          <a:ea typeface="+mn-ea"/>
                          <a:cs typeface="+mn-cs"/>
                        </a:rPr>
                        <a:t>Day - Ext 5630</a:t>
                      </a:r>
                    </a:p>
                    <a:p>
                      <a:r>
                        <a:rPr lang="en-GB" sz="1400" b="0" kern="1200" dirty="0">
                          <a:solidFill>
                            <a:schemeClr val="dk1"/>
                          </a:solidFill>
                          <a:effectLst/>
                          <a:latin typeface="+mn-lt"/>
                          <a:ea typeface="+mn-ea"/>
                          <a:cs typeface="+mn-cs"/>
                        </a:rPr>
                        <a:t>Out of hours – Ext 4048</a:t>
                      </a:r>
                    </a:p>
                    <a:p>
                      <a:r>
                        <a:rPr lang="en-GB" sz="1400" kern="1200" dirty="0">
                          <a:solidFill>
                            <a:schemeClr val="dk1"/>
                          </a:solidFill>
                          <a:effectLst/>
                          <a:latin typeface="+mn-lt"/>
                          <a:ea typeface="+mn-ea"/>
                          <a:cs typeface="+mn-cs"/>
                        </a:rPr>
                        <a:t> </a:t>
                      </a:r>
                    </a:p>
                    <a:p>
                      <a:r>
                        <a:rPr lang="en-GB" sz="1400" b="1" kern="1200" dirty="0">
                          <a:solidFill>
                            <a:schemeClr val="dk1"/>
                          </a:solidFill>
                          <a:effectLst/>
                          <a:latin typeface="+mn-lt"/>
                          <a:ea typeface="+mn-ea"/>
                          <a:cs typeface="+mn-cs"/>
                        </a:rPr>
                        <a:t>Haematology:</a:t>
                      </a:r>
                      <a:endParaRPr lang="en-GB" sz="1400" kern="1200" dirty="0">
                        <a:solidFill>
                          <a:schemeClr val="dk1"/>
                        </a:solidFill>
                        <a:effectLst/>
                        <a:latin typeface="+mn-lt"/>
                        <a:ea typeface="+mn-ea"/>
                        <a:cs typeface="+mn-cs"/>
                      </a:endParaRPr>
                    </a:p>
                    <a:p>
                      <a:r>
                        <a:rPr lang="en-GB" sz="1400" b="0" kern="1200" dirty="0">
                          <a:solidFill>
                            <a:schemeClr val="dk1"/>
                          </a:solidFill>
                          <a:effectLst/>
                          <a:latin typeface="+mn-lt"/>
                          <a:ea typeface="+mn-ea"/>
                          <a:cs typeface="+mn-cs"/>
                        </a:rPr>
                        <a:t>Day - Ext 4478</a:t>
                      </a:r>
                    </a:p>
                    <a:p>
                      <a:r>
                        <a:rPr lang="en-GB" sz="1400" b="0" kern="1200" dirty="0">
                          <a:solidFill>
                            <a:schemeClr val="dk1"/>
                          </a:solidFill>
                          <a:effectLst/>
                          <a:latin typeface="+mn-lt"/>
                          <a:ea typeface="+mn-ea"/>
                          <a:cs typeface="+mn-cs"/>
                        </a:rPr>
                        <a:t>Out of hours – Ext 5614</a:t>
                      </a:r>
                      <a:endParaRPr lang="en-GB" sz="1400" b="0" dirty="0"/>
                    </a:p>
                  </a:txBody>
                  <a:tcPr/>
                </a:tc>
                <a:extLst>
                  <a:ext uri="{0D108BD9-81ED-4DB2-BD59-A6C34878D82A}">
                    <a16:rowId xmlns:a16="http://schemas.microsoft.com/office/drawing/2014/main" val="695533741"/>
                  </a:ext>
                </a:extLst>
              </a:tr>
              <a:tr h="370840">
                <a:tc>
                  <a:txBody>
                    <a:bodyPr/>
                    <a:lstStyle/>
                    <a:p>
                      <a:pPr algn="ctr"/>
                      <a:endParaRPr lang="en-GB" sz="1400" dirty="0"/>
                    </a:p>
                    <a:p>
                      <a:pPr algn="ctr"/>
                      <a:endParaRPr lang="en-GB" sz="1400" dirty="0"/>
                    </a:p>
                    <a:p>
                      <a:pPr algn="ctr"/>
                      <a:endParaRPr lang="en-GB" sz="1400" dirty="0"/>
                    </a:p>
                    <a:p>
                      <a:pPr algn="ctr"/>
                      <a:endParaRPr lang="en-GB" sz="1400" dirty="0"/>
                    </a:p>
                    <a:p>
                      <a:pPr algn="ctr"/>
                      <a:r>
                        <a:rPr lang="en-GB" sz="1400" dirty="0"/>
                        <a:t>Bronchoscopy </a:t>
                      </a:r>
                    </a:p>
                  </a:txBody>
                  <a:tcPr/>
                </a:tc>
                <a:tc>
                  <a:txBody>
                    <a:bodyPr/>
                    <a:lstStyle/>
                    <a:p>
                      <a:r>
                        <a:rPr lang="en-GB" sz="1400" dirty="0"/>
                        <a:t>Inpatient – 48 hour target </a:t>
                      </a:r>
                    </a:p>
                    <a:p>
                      <a:endParaRPr lang="en-GB" sz="1400" dirty="0"/>
                    </a:p>
                  </a:txBody>
                  <a:tcPr/>
                </a:tc>
                <a:tc>
                  <a:txBody>
                    <a:bodyPr/>
                    <a:lstStyle/>
                    <a:p>
                      <a:r>
                        <a:rPr lang="en-GB" sz="1400" dirty="0"/>
                        <a:t>Tier 1 – Respiratory Consultant </a:t>
                      </a:r>
                      <a:r>
                        <a:rPr lang="en-GB" sz="1400" dirty="0" err="1"/>
                        <a:t>oncall</a:t>
                      </a:r>
                      <a:r>
                        <a:rPr lang="en-GB" sz="1400" dirty="0"/>
                        <a:t> </a:t>
                      </a:r>
                    </a:p>
                    <a:p>
                      <a:endParaRPr lang="en-GB" sz="1400" dirty="0"/>
                    </a:p>
                    <a:p>
                      <a:r>
                        <a:rPr lang="en-GB" sz="1400" dirty="0"/>
                        <a:t>Tier 2 – Respiratory Directorate Manager </a:t>
                      </a:r>
                    </a:p>
                    <a:p>
                      <a:endParaRPr lang="en-GB" sz="1400" dirty="0"/>
                    </a:p>
                    <a:p>
                      <a:r>
                        <a:rPr lang="en-GB" sz="1400" dirty="0"/>
                        <a:t>Tier 3 – Medicine Divisional Director </a:t>
                      </a:r>
                    </a:p>
                    <a:p>
                      <a:endParaRPr lang="en-GB" sz="1400" dirty="0"/>
                    </a:p>
                    <a:p>
                      <a:r>
                        <a:rPr lang="en-GB" sz="1400" dirty="0"/>
                        <a:t>Tier 4 – Medical Director</a:t>
                      </a:r>
                    </a:p>
                  </a:txBody>
                  <a:tcPr/>
                </a:tc>
                <a:extLst>
                  <a:ext uri="{0D108BD9-81ED-4DB2-BD59-A6C34878D82A}">
                    <a16:rowId xmlns:a16="http://schemas.microsoft.com/office/drawing/2014/main" val="3936874478"/>
                  </a:ext>
                </a:extLst>
              </a:tr>
              <a:tr h="370840">
                <a:tc>
                  <a:txBody>
                    <a:bodyPr/>
                    <a:lstStyle/>
                    <a:p>
                      <a:pPr algn="ctr"/>
                      <a:r>
                        <a:rPr lang="en-GB" sz="1400" dirty="0"/>
                        <a:t>Echo </a:t>
                      </a:r>
                    </a:p>
                  </a:txBody>
                  <a:tcPr/>
                </a:tc>
                <a:tc>
                  <a:txBody>
                    <a:bodyPr/>
                    <a:lstStyle/>
                    <a:p>
                      <a:r>
                        <a:rPr lang="en-GB" sz="1400" b="0" dirty="0">
                          <a:solidFill>
                            <a:schemeClr val="tx1"/>
                          </a:solidFill>
                        </a:rPr>
                        <a:t>Inpatient = 24 hours.  If demand is high then this could be 48 hours. </a:t>
                      </a:r>
                    </a:p>
                    <a:p>
                      <a:endParaRPr lang="en-GB" sz="1400" b="0" dirty="0">
                        <a:solidFill>
                          <a:schemeClr val="tx1"/>
                        </a:solidFill>
                      </a:endParaRPr>
                    </a:p>
                    <a:p>
                      <a:r>
                        <a:rPr lang="en-GB" sz="1400" b="0" dirty="0">
                          <a:solidFill>
                            <a:schemeClr val="tx1"/>
                          </a:solidFill>
                        </a:rPr>
                        <a:t>Out Patient: Urgent – 2 weeks. Routine – 6 weeks as per national target.  </a:t>
                      </a:r>
                    </a:p>
                  </a:txBody>
                  <a:tcPr/>
                </a:tc>
                <a:tc>
                  <a:txBody>
                    <a:bodyPr/>
                    <a:lstStyle/>
                    <a:p>
                      <a:endParaRPr lang="en-GB" sz="1400" dirty="0"/>
                    </a:p>
                  </a:txBody>
                  <a:tcPr/>
                </a:tc>
                <a:extLst>
                  <a:ext uri="{0D108BD9-81ED-4DB2-BD59-A6C34878D82A}">
                    <a16:rowId xmlns:a16="http://schemas.microsoft.com/office/drawing/2014/main" val="3471924755"/>
                  </a:ext>
                </a:extLst>
              </a:tr>
            </a:tbl>
          </a:graphicData>
        </a:graphic>
      </p:graphicFrame>
    </p:spTree>
    <p:extLst>
      <p:ext uri="{BB962C8B-B14F-4D97-AF65-F5344CB8AC3E}">
        <p14:creationId xmlns:p14="http://schemas.microsoft.com/office/powerpoint/2010/main" val="80564301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0E68E3-B905-E45C-84D4-0CDAF5F0AA39}"/>
              </a:ext>
            </a:extLst>
          </p:cNvPr>
          <p:cNvSpPr>
            <a:spLocks noGrp="1"/>
          </p:cNvSpPr>
          <p:nvPr>
            <p:ph type="title"/>
          </p:nvPr>
        </p:nvSpPr>
        <p:spPr/>
        <p:txBody>
          <a:bodyPr>
            <a:normAutofit/>
          </a:bodyPr>
          <a:lstStyle/>
          <a:p>
            <a:r>
              <a:rPr lang="en-GB" sz="3600" dirty="0">
                <a:latin typeface="Calibri" panose="020F0502020204030204" pitchFamily="34" charset="0"/>
                <a:cs typeface="Calibri" panose="020F0502020204030204" pitchFamily="34" charset="0"/>
              </a:rPr>
              <a:t>Integrated Therapies   </a:t>
            </a:r>
          </a:p>
        </p:txBody>
      </p:sp>
      <p:graphicFrame>
        <p:nvGraphicFramePr>
          <p:cNvPr id="3" name="Table 2">
            <a:extLst>
              <a:ext uri="{FF2B5EF4-FFF2-40B4-BE49-F238E27FC236}">
                <a16:creationId xmlns:a16="http://schemas.microsoft.com/office/drawing/2014/main" id="{623600EA-DBD3-CCE8-58E9-84A627120A86}"/>
              </a:ext>
            </a:extLst>
          </p:cNvPr>
          <p:cNvGraphicFramePr>
            <a:graphicFrameLocks noGrp="1"/>
          </p:cNvGraphicFramePr>
          <p:nvPr/>
        </p:nvGraphicFramePr>
        <p:xfrm>
          <a:off x="364149" y="1358376"/>
          <a:ext cx="11463702" cy="5029200"/>
        </p:xfrm>
        <a:graphic>
          <a:graphicData uri="http://schemas.openxmlformats.org/drawingml/2006/table">
            <a:tbl>
              <a:tblPr firstRow="1" bandRow="1">
                <a:tableStyleId>{21E4AEA4-8DFA-4A89-87EB-49C32662AFE0}</a:tableStyleId>
              </a:tblPr>
              <a:tblGrid>
                <a:gridCol w="2129201">
                  <a:extLst>
                    <a:ext uri="{9D8B030D-6E8A-4147-A177-3AD203B41FA5}">
                      <a16:colId xmlns:a16="http://schemas.microsoft.com/office/drawing/2014/main" val="4079847890"/>
                    </a:ext>
                  </a:extLst>
                </a:gridCol>
                <a:gridCol w="6832600">
                  <a:extLst>
                    <a:ext uri="{9D8B030D-6E8A-4147-A177-3AD203B41FA5}">
                      <a16:colId xmlns:a16="http://schemas.microsoft.com/office/drawing/2014/main" val="1039561746"/>
                    </a:ext>
                  </a:extLst>
                </a:gridCol>
                <a:gridCol w="2501901">
                  <a:extLst>
                    <a:ext uri="{9D8B030D-6E8A-4147-A177-3AD203B41FA5}">
                      <a16:colId xmlns:a16="http://schemas.microsoft.com/office/drawing/2014/main" val="1398502942"/>
                    </a:ext>
                  </a:extLst>
                </a:gridCol>
              </a:tblGrid>
              <a:tr h="370840">
                <a:tc>
                  <a:txBody>
                    <a:bodyPr/>
                    <a:lstStyle/>
                    <a:p>
                      <a:pPr algn="ctr"/>
                      <a:r>
                        <a:rPr lang="en-GB" sz="1200" dirty="0"/>
                        <a:t>Area</a:t>
                      </a:r>
                    </a:p>
                  </a:txBody>
                  <a:tcPr/>
                </a:tc>
                <a:tc>
                  <a:txBody>
                    <a:bodyPr/>
                    <a:lstStyle/>
                    <a:p>
                      <a:pPr algn="ctr"/>
                      <a:r>
                        <a:rPr lang="en-GB" sz="1200" dirty="0"/>
                        <a:t>Internal Professional Standard </a:t>
                      </a:r>
                    </a:p>
                    <a:p>
                      <a:pPr algn="ctr"/>
                      <a:r>
                        <a:rPr lang="en-GB" sz="1200" dirty="0"/>
                        <a:t>(In line with GIRFT)</a:t>
                      </a:r>
                    </a:p>
                  </a:txBody>
                  <a:tcPr/>
                </a:tc>
                <a:tc>
                  <a:txBody>
                    <a:bodyPr/>
                    <a:lstStyle/>
                    <a:p>
                      <a:pPr algn="ctr"/>
                      <a:r>
                        <a:rPr lang="en-GB" sz="1200" dirty="0"/>
                        <a:t>Escalation </a:t>
                      </a:r>
                    </a:p>
                    <a:p>
                      <a:pPr algn="ctr"/>
                      <a:r>
                        <a:rPr lang="en-GB" sz="1200" dirty="0"/>
                        <a:t>(Exceeds IPS period)</a:t>
                      </a:r>
                    </a:p>
                  </a:txBody>
                  <a:tcPr/>
                </a:tc>
                <a:extLst>
                  <a:ext uri="{0D108BD9-81ED-4DB2-BD59-A6C34878D82A}">
                    <a16:rowId xmlns:a16="http://schemas.microsoft.com/office/drawing/2014/main" val="3291086676"/>
                  </a:ext>
                </a:extLst>
              </a:tr>
              <a:tr h="370840">
                <a:tc>
                  <a:txBody>
                    <a:bodyPr/>
                    <a:lstStyle/>
                    <a:p>
                      <a:pPr algn="ctr"/>
                      <a:r>
                        <a:rPr lang="en-GB" sz="1200" dirty="0"/>
                        <a:t>Speech and Language </a:t>
                      </a:r>
                    </a:p>
                    <a:p>
                      <a:pPr algn="ctr"/>
                      <a:r>
                        <a:rPr lang="en-GB" sz="1200" dirty="0"/>
                        <a:t>Therapy</a:t>
                      </a:r>
                    </a:p>
                  </a:txBody>
                  <a:tcPr/>
                </a:tc>
                <a:tc>
                  <a:txBody>
                    <a:bodyPr/>
                    <a:lstStyle/>
                    <a:p>
                      <a:r>
                        <a:rPr lang="en-GB" sz="1200" b="1" dirty="0">
                          <a:solidFill>
                            <a:schemeClr val="tx1"/>
                          </a:solidFill>
                          <a:latin typeface="+mn-lt"/>
                        </a:rPr>
                        <a:t>Swallow Assessment- wards</a:t>
                      </a:r>
                    </a:p>
                    <a:p>
                      <a:r>
                        <a:rPr lang="en-GB" sz="1200" b="0" dirty="0">
                          <a:solidFill>
                            <a:schemeClr val="tx1"/>
                          </a:solidFill>
                          <a:latin typeface="+mn-lt"/>
                        </a:rPr>
                        <a:t>Urgent (nil by mouth) – 1 working day </a:t>
                      </a:r>
                    </a:p>
                    <a:p>
                      <a:r>
                        <a:rPr lang="en-GB" sz="1200" b="0" dirty="0">
                          <a:solidFill>
                            <a:schemeClr val="tx1"/>
                          </a:solidFill>
                          <a:latin typeface="+mn-lt"/>
                        </a:rPr>
                        <a:t>Routine – 2 working days </a:t>
                      </a:r>
                    </a:p>
                    <a:p>
                      <a:r>
                        <a:rPr lang="en-GB" sz="1200" b="1" dirty="0">
                          <a:solidFill>
                            <a:schemeClr val="tx1"/>
                          </a:solidFill>
                          <a:latin typeface="+mn-lt"/>
                        </a:rPr>
                        <a:t>Communication Assessment- wards</a:t>
                      </a:r>
                      <a:endParaRPr lang="en-GB" sz="1200" b="1" dirty="0">
                        <a:solidFill>
                          <a:srgbClr val="FF0000"/>
                        </a:solidFill>
                        <a:latin typeface="+mn-lt"/>
                      </a:endParaRPr>
                    </a:p>
                    <a:p>
                      <a:r>
                        <a:rPr lang="en-GB" sz="1200" b="0" dirty="0">
                          <a:solidFill>
                            <a:schemeClr val="tx1"/>
                          </a:solidFill>
                          <a:latin typeface="+mn-lt"/>
                        </a:rPr>
                        <a:t>5 working days </a:t>
                      </a:r>
                    </a:p>
                    <a:p>
                      <a:r>
                        <a:rPr lang="en-GB" sz="1200" b="1" dirty="0">
                          <a:solidFill>
                            <a:schemeClr val="tx1"/>
                          </a:solidFill>
                          <a:latin typeface="+mn-lt"/>
                        </a:rPr>
                        <a:t>Stroke </a:t>
                      </a:r>
                    </a:p>
                    <a:p>
                      <a:r>
                        <a:rPr lang="en-GB" sz="1200" b="0" dirty="0">
                          <a:solidFill>
                            <a:schemeClr val="tx1"/>
                          </a:solidFill>
                          <a:latin typeface="+mn-lt"/>
                        </a:rPr>
                        <a:t>Swallow screen – 4 hours (can be completed by Dysphagia Trained Nurse)</a:t>
                      </a:r>
                    </a:p>
                    <a:p>
                      <a:r>
                        <a:rPr lang="en-GB" sz="1200" b="0" dirty="0">
                          <a:solidFill>
                            <a:schemeClr val="tx1"/>
                          </a:solidFill>
                          <a:latin typeface="+mn-lt"/>
                        </a:rPr>
                        <a:t>Dysphagia and Communication – 24 hours </a:t>
                      </a:r>
                    </a:p>
                  </a:txBody>
                  <a:tcPr/>
                </a:tc>
                <a:tc rowSpan="4">
                  <a:txBody>
                    <a:bodyPr/>
                    <a:lstStyle/>
                    <a:p>
                      <a:endParaRPr lang="en-GB" sz="1200" dirty="0"/>
                    </a:p>
                    <a:p>
                      <a:endParaRPr lang="en-GB" sz="1200" dirty="0"/>
                    </a:p>
                    <a:p>
                      <a:r>
                        <a:rPr lang="en-GB" sz="1200" dirty="0"/>
                        <a:t>Tier 1 – Service /Operational Lead </a:t>
                      </a:r>
                    </a:p>
                    <a:p>
                      <a:endParaRPr lang="en-GB" sz="1200" dirty="0"/>
                    </a:p>
                    <a:p>
                      <a:r>
                        <a:rPr lang="en-GB" sz="1200" dirty="0"/>
                        <a:t>Tier 2 – Integrated Therapy Directorate Manager </a:t>
                      </a:r>
                    </a:p>
                    <a:p>
                      <a:endParaRPr lang="en-GB" sz="1200" dirty="0"/>
                    </a:p>
                    <a:p>
                      <a:r>
                        <a:rPr lang="en-GB" sz="1200" dirty="0"/>
                        <a:t>Tier 3 – Integrated Care Divisional Director </a:t>
                      </a:r>
                    </a:p>
                    <a:p>
                      <a:endParaRPr lang="en-GB" sz="1200" dirty="0"/>
                    </a:p>
                    <a:p>
                      <a:r>
                        <a:rPr lang="en-GB" sz="1200" dirty="0"/>
                        <a:t>Tier 4 – MOD</a:t>
                      </a:r>
                    </a:p>
                    <a:p>
                      <a:endParaRPr lang="en-GB" sz="1200" dirty="0"/>
                    </a:p>
                    <a:p>
                      <a:r>
                        <a:rPr lang="en-GB" sz="1200" dirty="0"/>
                        <a:t>Tier 5 – Chief Nurse / AHP</a:t>
                      </a:r>
                    </a:p>
                    <a:p>
                      <a:endParaRPr lang="en-GB" sz="1200" dirty="0"/>
                    </a:p>
                    <a:p>
                      <a:endParaRPr lang="en-GB" sz="1200" dirty="0"/>
                    </a:p>
                  </a:txBody>
                  <a:tcPr/>
                </a:tc>
                <a:extLst>
                  <a:ext uri="{0D108BD9-81ED-4DB2-BD59-A6C34878D82A}">
                    <a16:rowId xmlns:a16="http://schemas.microsoft.com/office/drawing/2014/main" val="695533741"/>
                  </a:ext>
                </a:extLst>
              </a:tr>
              <a:tr h="370840">
                <a:tc>
                  <a:txBody>
                    <a:bodyPr/>
                    <a:lstStyle/>
                    <a:p>
                      <a:pPr algn="ctr"/>
                      <a:r>
                        <a:rPr lang="en-GB" sz="1200" dirty="0"/>
                        <a:t>Dietitian </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b="1" dirty="0">
                          <a:solidFill>
                            <a:schemeClr val="tx1"/>
                          </a:solidFill>
                        </a:rPr>
                        <a:t>Urgent Dietetic referral -</a:t>
                      </a:r>
                      <a:r>
                        <a:rPr lang="en-GB" sz="1200" b="0" dirty="0">
                          <a:solidFill>
                            <a:schemeClr val="tx1"/>
                          </a:solidFill>
                        </a:rPr>
                        <a:t>1 working day </a:t>
                      </a:r>
                    </a:p>
                    <a:p>
                      <a:r>
                        <a:rPr lang="en-GB" sz="1200" b="0" dirty="0">
                          <a:solidFill>
                            <a:schemeClr val="tx1"/>
                          </a:solidFill>
                        </a:rPr>
                        <a:t>Enteral tube feeding, BMI &lt;14 kg/m², exclusion enteral nutrition, diagnosed Eating disorders</a:t>
                      </a:r>
                    </a:p>
                    <a:p>
                      <a:r>
                        <a:rPr lang="en-GB" sz="1200" b="1" dirty="0">
                          <a:solidFill>
                            <a:schemeClr val="tx1"/>
                          </a:solidFill>
                        </a:rPr>
                        <a:t>Routine Dietetic Assessment- </a:t>
                      </a:r>
                      <a:r>
                        <a:rPr lang="en-GB" sz="1200" b="0" dirty="0">
                          <a:solidFill>
                            <a:schemeClr val="tx1"/>
                          </a:solidFill>
                        </a:rPr>
                        <a:t>3 working days</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b="1" dirty="0">
                          <a:solidFill>
                            <a:schemeClr val="tx1"/>
                          </a:solidFill>
                        </a:rPr>
                        <a:t>Parenteral Nutrition – </a:t>
                      </a:r>
                      <a:r>
                        <a:rPr lang="en-GB" sz="1200" b="0" dirty="0">
                          <a:solidFill>
                            <a:schemeClr val="tx1"/>
                          </a:solidFill>
                        </a:rPr>
                        <a:t>1 working day</a:t>
                      </a:r>
                    </a:p>
                    <a:p>
                      <a:r>
                        <a:rPr lang="en-GB" sz="1200" b="0" dirty="0">
                          <a:solidFill>
                            <a:schemeClr val="tx1"/>
                          </a:solidFill>
                        </a:rPr>
                        <a:t>Patients are referred to the Parenteral Nutrition Support Team which includes a Dietitian </a:t>
                      </a:r>
                      <a:endParaRPr lang="en-GB" sz="1200" b="1" dirty="0">
                        <a:solidFill>
                          <a:srgbClr val="FF0000"/>
                        </a:solidFill>
                      </a:endParaRPr>
                    </a:p>
                  </a:txBody>
                  <a:tcPr/>
                </a:tc>
                <a:tc vMerge="1">
                  <a:txBody>
                    <a:bodyPr/>
                    <a:lstStyle/>
                    <a:p>
                      <a:endParaRPr/>
                    </a:p>
                  </a:txBody>
                  <a:tcPr/>
                </a:tc>
                <a:extLst>
                  <a:ext uri="{0D108BD9-81ED-4DB2-BD59-A6C34878D82A}">
                    <a16:rowId xmlns:a16="http://schemas.microsoft.com/office/drawing/2014/main" val="3936874478"/>
                  </a:ext>
                </a:extLst>
              </a:tr>
              <a:tr h="370840">
                <a:tc>
                  <a:txBody>
                    <a:bodyPr/>
                    <a:lstStyle/>
                    <a:p>
                      <a:pPr algn="ctr"/>
                      <a:r>
                        <a:rPr lang="en-GB" sz="1200" b="0" dirty="0">
                          <a:solidFill>
                            <a:schemeClr val="tx1"/>
                          </a:solidFill>
                        </a:rPr>
                        <a:t>Physiotherapy </a:t>
                      </a:r>
                    </a:p>
                  </a:txBody>
                  <a:tcPr/>
                </a:tc>
                <a:tc>
                  <a:txBody>
                    <a:bodyPr/>
                    <a:lstStyle/>
                    <a:p>
                      <a:r>
                        <a:rPr lang="en-GB" sz="1200" b="0" dirty="0">
                          <a:solidFill>
                            <a:schemeClr val="tx1"/>
                          </a:solidFill>
                        </a:rPr>
                        <a:t>ED –</a:t>
                      </a:r>
                      <a:r>
                        <a:rPr lang="en-GB" sz="1200" b="0" baseline="0" dirty="0">
                          <a:solidFill>
                            <a:schemeClr val="tx1"/>
                          </a:solidFill>
                        </a:rPr>
                        <a:t> 1 hour</a:t>
                      </a:r>
                    </a:p>
                    <a:p>
                      <a:r>
                        <a:rPr lang="en-GB" sz="1200" b="0" baseline="0" dirty="0">
                          <a:solidFill>
                            <a:schemeClr val="tx1"/>
                          </a:solidFill>
                        </a:rPr>
                        <a:t>Emergency respiratory – 45 minutes</a:t>
                      </a:r>
                    </a:p>
                    <a:p>
                      <a:r>
                        <a:rPr lang="en-GB" sz="1200" b="0" baseline="0" dirty="0">
                          <a:solidFill>
                            <a:schemeClr val="tx1"/>
                          </a:solidFill>
                        </a:rPr>
                        <a:t>Routine respiratory – 24 hours</a:t>
                      </a:r>
                      <a:endParaRPr lang="en-GB" sz="1200" b="0" dirty="0">
                        <a:solidFill>
                          <a:schemeClr val="tx1"/>
                        </a:solidFill>
                      </a:endParaRPr>
                    </a:p>
                    <a:p>
                      <a:r>
                        <a:rPr lang="en-GB" sz="1200" b="0" dirty="0">
                          <a:solidFill>
                            <a:schemeClr val="tx1"/>
                          </a:solidFill>
                        </a:rPr>
                        <a:t>Stroke – 24 hours</a:t>
                      </a:r>
                    </a:p>
                    <a:p>
                      <a:r>
                        <a:rPr lang="en-GB" sz="1200" b="0" dirty="0">
                          <a:solidFill>
                            <a:schemeClr val="tx1"/>
                          </a:solidFill>
                        </a:rPr>
                        <a:t>Ward – Priority 1 - </a:t>
                      </a:r>
                      <a:r>
                        <a:rPr lang="en-GB" sz="1200" b="0" baseline="0" dirty="0">
                          <a:solidFill>
                            <a:schemeClr val="tx1"/>
                          </a:solidFill>
                        </a:rPr>
                        <a:t> 24 hours, Priority 2 – 48 hours</a:t>
                      </a:r>
                    </a:p>
                    <a:p>
                      <a:r>
                        <a:rPr lang="en-GB" sz="1200" b="0" dirty="0">
                          <a:solidFill>
                            <a:schemeClr val="tx1"/>
                          </a:solidFill>
                        </a:rPr>
                        <a:t>D/C Dependent – 24 hours</a:t>
                      </a:r>
                    </a:p>
                  </a:txBody>
                  <a:tcPr/>
                </a:tc>
                <a:tc vMerge="1">
                  <a:txBody>
                    <a:bodyPr/>
                    <a:lstStyle/>
                    <a:p>
                      <a:endParaRPr lang="en-GB" sz="1600" dirty="0"/>
                    </a:p>
                  </a:txBody>
                  <a:tcPr/>
                </a:tc>
                <a:extLst>
                  <a:ext uri="{0D108BD9-81ED-4DB2-BD59-A6C34878D82A}">
                    <a16:rowId xmlns:a16="http://schemas.microsoft.com/office/drawing/2014/main" val="859431779"/>
                  </a:ext>
                </a:extLst>
              </a:tr>
              <a:tr h="370840">
                <a:tc>
                  <a:txBody>
                    <a:bodyPr/>
                    <a:lstStyle/>
                    <a:p>
                      <a:pPr algn="ctr"/>
                      <a:r>
                        <a:rPr lang="en-GB" sz="1200" b="0" dirty="0">
                          <a:solidFill>
                            <a:schemeClr val="tx1"/>
                          </a:solidFill>
                        </a:rPr>
                        <a:t>Occupational Therapy </a:t>
                      </a:r>
                    </a:p>
                  </a:txBody>
                  <a:tcPr/>
                </a:tc>
                <a:tc>
                  <a:txBody>
                    <a:bodyPr/>
                    <a:lstStyle/>
                    <a:p>
                      <a:r>
                        <a:rPr lang="en-GB" sz="1200" b="0" dirty="0">
                          <a:solidFill>
                            <a:schemeClr val="tx1"/>
                          </a:solidFill>
                        </a:rPr>
                        <a:t>ED –</a:t>
                      </a:r>
                      <a:r>
                        <a:rPr lang="en-GB" sz="1200" b="0" baseline="0" dirty="0">
                          <a:solidFill>
                            <a:schemeClr val="tx1"/>
                          </a:solidFill>
                        </a:rPr>
                        <a:t> 1 hour</a:t>
                      </a:r>
                    </a:p>
                    <a:p>
                      <a:r>
                        <a:rPr lang="en-GB" sz="1200" b="0" dirty="0">
                          <a:solidFill>
                            <a:schemeClr val="tx1"/>
                          </a:solidFill>
                        </a:rPr>
                        <a:t>Stroke – 24 hours</a:t>
                      </a:r>
                    </a:p>
                    <a:p>
                      <a:r>
                        <a:rPr lang="en-GB" sz="1200" b="0" dirty="0">
                          <a:solidFill>
                            <a:schemeClr val="tx1"/>
                          </a:solidFill>
                        </a:rPr>
                        <a:t>Ward – Priority 1 - </a:t>
                      </a:r>
                      <a:r>
                        <a:rPr lang="en-GB" sz="1200" b="0" baseline="0" dirty="0">
                          <a:solidFill>
                            <a:schemeClr val="tx1"/>
                          </a:solidFill>
                        </a:rPr>
                        <a:t> 24 hours, Priority 2 – 48 hours</a:t>
                      </a:r>
                    </a:p>
                    <a:p>
                      <a:r>
                        <a:rPr lang="en-GB" sz="1200" b="0" dirty="0">
                          <a:solidFill>
                            <a:schemeClr val="tx1"/>
                          </a:solidFill>
                        </a:rPr>
                        <a:t>D/C Dependent – 24 hours</a:t>
                      </a:r>
                    </a:p>
                  </a:txBody>
                  <a:tcPr/>
                </a:tc>
                <a:tc vMerge="1">
                  <a:txBody>
                    <a:bodyPr/>
                    <a:lstStyle/>
                    <a:p>
                      <a:endParaRPr lang="en-GB" sz="1200" dirty="0"/>
                    </a:p>
                  </a:txBody>
                  <a:tcPr/>
                </a:tc>
                <a:extLst>
                  <a:ext uri="{0D108BD9-81ED-4DB2-BD59-A6C34878D82A}">
                    <a16:rowId xmlns:a16="http://schemas.microsoft.com/office/drawing/2014/main" val="603862906"/>
                  </a:ext>
                </a:extLst>
              </a:tr>
            </a:tbl>
          </a:graphicData>
        </a:graphic>
      </p:graphicFrame>
    </p:spTree>
    <p:extLst>
      <p:ext uri="{BB962C8B-B14F-4D97-AF65-F5344CB8AC3E}">
        <p14:creationId xmlns:p14="http://schemas.microsoft.com/office/powerpoint/2010/main" val="305500422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 name="Title 3">
            <a:extLst>
              <a:ext uri="{FF2B5EF4-FFF2-40B4-BE49-F238E27FC236}">
                <a16:creationId xmlns:a16="http://schemas.microsoft.com/office/drawing/2014/main" id="{E4B8B5C8-3DD4-B372-62DC-1FD87DB0F435}"/>
              </a:ext>
            </a:extLst>
          </p:cNvPr>
          <p:cNvSpPr txBox="1">
            <a:spLocks/>
          </p:cNvSpPr>
          <p:nvPr/>
        </p:nvSpPr>
        <p:spPr>
          <a:xfrm>
            <a:off x="10248750" y="906489"/>
            <a:ext cx="1789340" cy="1148676"/>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marL="0" marR="0" lvl="0" indent="0" algn="ctr" defTabSz="914400" rtl="0" eaLnBrk="1" fontAlgn="auto" latinLnBrk="0" hangingPunct="1">
              <a:lnSpc>
                <a:spcPct val="90000"/>
              </a:lnSpc>
              <a:spcBef>
                <a:spcPct val="0"/>
              </a:spcBef>
              <a:spcAft>
                <a:spcPts val="0"/>
              </a:spcAft>
              <a:buClrTx/>
              <a:buSzTx/>
              <a:buFontTx/>
              <a:buNone/>
              <a:tabLst/>
              <a:defRPr/>
            </a:pPr>
            <a:r>
              <a:rPr kumimoji="0" lang="en-GB" sz="1800" b="1" i="0" u="none" strike="noStrike" kern="1200" cap="none" spc="0" normalizeH="0" baseline="0" noProof="0" dirty="0">
                <a:ln>
                  <a:noFill/>
                </a:ln>
                <a:solidFill>
                  <a:srgbClr val="0070C0"/>
                </a:solidFill>
                <a:effectLst/>
                <a:uLnTx/>
                <a:uFillTx/>
                <a:latin typeface="Aptos" panose="020B0004020202020204" pitchFamily="34" charset="0"/>
                <a:ea typeface="+mj-ea"/>
                <a:cs typeface="Arial"/>
              </a:rPr>
              <a:t>UEC Flow Driver Diagram</a:t>
            </a:r>
          </a:p>
        </p:txBody>
      </p:sp>
      <p:sp>
        <p:nvSpPr>
          <p:cNvPr id="2" name="Rectangle 1">
            <a:extLst>
              <a:ext uri="{FF2B5EF4-FFF2-40B4-BE49-F238E27FC236}">
                <a16:creationId xmlns:a16="http://schemas.microsoft.com/office/drawing/2014/main" id="{168C860A-F6D9-52B3-D982-26EEAE5C61C6}"/>
              </a:ext>
            </a:extLst>
          </p:cNvPr>
          <p:cNvSpPr/>
          <p:nvPr/>
        </p:nvSpPr>
        <p:spPr>
          <a:xfrm>
            <a:off x="65148" y="2254252"/>
            <a:ext cx="1192185" cy="3463462"/>
          </a:xfrm>
          <a:prstGeom prst="rect">
            <a:avLst/>
          </a:prstGeom>
          <a:solidFill>
            <a:schemeClr val="tx2">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200" b="1" i="0" u="none" strike="noStrike" kern="1200" cap="none" spc="0" normalizeH="0" baseline="0" noProof="0" dirty="0">
                <a:ln>
                  <a:noFill/>
                </a:ln>
                <a:solidFill>
                  <a:prstClr val="white"/>
                </a:solidFill>
                <a:effectLst/>
                <a:uLnTx/>
                <a:uFillTx/>
                <a:latin typeface="Aptos" panose="020B0004020202020204" pitchFamily="34" charset="0"/>
                <a:ea typeface="+mn-ea"/>
                <a:cs typeface="Arial"/>
              </a:rPr>
              <a:t>Increase the quality and productivity of urgent and emergency care resources by improving flow and  reducing variation and waste</a:t>
            </a:r>
          </a:p>
        </p:txBody>
      </p:sp>
      <p:sp>
        <p:nvSpPr>
          <p:cNvPr id="3" name="Rectangle 2">
            <a:extLst>
              <a:ext uri="{FF2B5EF4-FFF2-40B4-BE49-F238E27FC236}">
                <a16:creationId xmlns:a16="http://schemas.microsoft.com/office/drawing/2014/main" id="{32DCB735-3FA3-C73B-F432-70FAF9E1D1D0}"/>
              </a:ext>
            </a:extLst>
          </p:cNvPr>
          <p:cNvSpPr/>
          <p:nvPr/>
        </p:nvSpPr>
        <p:spPr>
          <a:xfrm>
            <a:off x="48414" y="19051"/>
            <a:ext cx="1208919" cy="315171"/>
          </a:xfrm>
          <a:prstGeom prst="rect">
            <a:avLst/>
          </a:prstGeom>
          <a:solidFill>
            <a:schemeClr val="accent1"/>
          </a:solidFill>
          <a:ln w="12700" cap="flat" cmpd="sng" algn="ctr">
            <a:solidFill>
              <a:schemeClr val="accent1"/>
            </a:solidFill>
            <a:prstDash val="solid"/>
            <a:miter lim="800000"/>
          </a:ln>
          <a:effectLst/>
        </p:spPr>
        <p:txBody>
          <a:bodyPr rtlCol="0" anchor="ctr"/>
          <a:lstStyle/>
          <a:p>
            <a:pPr marL="0" marR="0" lvl="0" indent="0" algn="ctr" defTabSz="653156" rtl="0" eaLnBrk="1" fontAlgn="auto" latinLnBrk="0" hangingPunct="1">
              <a:lnSpc>
                <a:spcPct val="100000"/>
              </a:lnSpc>
              <a:spcBef>
                <a:spcPts val="0"/>
              </a:spcBef>
              <a:spcAft>
                <a:spcPts val="0"/>
              </a:spcAft>
              <a:buClrTx/>
              <a:buSzTx/>
              <a:buFontTx/>
              <a:buNone/>
              <a:tabLst/>
              <a:defRPr/>
            </a:pPr>
            <a:r>
              <a:rPr kumimoji="0" lang="en-GB" sz="1100" b="0" i="0" u="none" strike="noStrike" kern="0" cap="none" spc="0" normalizeH="0" baseline="0" noProof="0">
                <a:ln>
                  <a:noFill/>
                </a:ln>
                <a:solidFill>
                  <a:prstClr val="white"/>
                </a:solidFill>
                <a:effectLst/>
                <a:uLnTx/>
                <a:uFillTx/>
                <a:latin typeface="Arial" panose="020B0604020202020204" pitchFamily="34" charset="0"/>
                <a:ea typeface="+mn-ea"/>
                <a:cs typeface="Arial" panose="020B0604020202020204" pitchFamily="34" charset="0"/>
              </a:rPr>
              <a:t>Overall Aim</a:t>
            </a:r>
          </a:p>
        </p:txBody>
      </p:sp>
      <p:sp>
        <p:nvSpPr>
          <p:cNvPr id="12" name="Rectangle 11">
            <a:extLst>
              <a:ext uri="{FF2B5EF4-FFF2-40B4-BE49-F238E27FC236}">
                <a16:creationId xmlns:a16="http://schemas.microsoft.com/office/drawing/2014/main" id="{6C49D26E-B383-A644-D204-527644BAC5D1}"/>
              </a:ext>
            </a:extLst>
          </p:cNvPr>
          <p:cNvSpPr/>
          <p:nvPr/>
        </p:nvSpPr>
        <p:spPr>
          <a:xfrm>
            <a:off x="1373309" y="15325"/>
            <a:ext cx="1990348" cy="318897"/>
          </a:xfrm>
          <a:prstGeom prst="rect">
            <a:avLst/>
          </a:prstGeom>
          <a:solidFill>
            <a:schemeClr val="accent1"/>
          </a:solidFill>
          <a:ln w="12700" cap="flat" cmpd="sng" algn="ctr">
            <a:solidFill>
              <a:schemeClr val="accent1"/>
            </a:solidFill>
            <a:prstDash val="solid"/>
            <a:miter lim="800000"/>
          </a:ln>
          <a:effectLst/>
        </p:spPr>
        <p:txBody>
          <a:bodyPr rtlCol="0" anchor="ctr"/>
          <a:lstStyle/>
          <a:p>
            <a:pPr marL="0" marR="0" lvl="0" indent="0" algn="ctr" defTabSz="653156" rtl="0" eaLnBrk="1" fontAlgn="auto" latinLnBrk="0" hangingPunct="1">
              <a:lnSpc>
                <a:spcPct val="100000"/>
              </a:lnSpc>
              <a:spcBef>
                <a:spcPts val="0"/>
              </a:spcBef>
              <a:spcAft>
                <a:spcPts val="0"/>
              </a:spcAft>
              <a:buClrTx/>
              <a:buSzTx/>
              <a:buFontTx/>
              <a:buNone/>
              <a:tabLst/>
              <a:defRPr/>
            </a:pPr>
            <a:r>
              <a:rPr kumimoji="0" lang="en-GB" sz="1100" b="0" i="0" u="none" strike="noStrike" kern="0" cap="none" spc="0" normalizeH="0" baseline="0" noProof="0">
                <a:ln>
                  <a:noFill/>
                </a:ln>
                <a:solidFill>
                  <a:prstClr val="white"/>
                </a:solidFill>
                <a:effectLst/>
                <a:uLnTx/>
                <a:uFillTx/>
                <a:latin typeface="Arial" panose="020B0604020202020204" pitchFamily="34" charset="0"/>
                <a:ea typeface="+mn-ea"/>
                <a:cs typeface="Arial" panose="020B0604020202020204" pitchFamily="34" charset="0"/>
              </a:rPr>
              <a:t>Primary Drivers </a:t>
            </a:r>
          </a:p>
        </p:txBody>
      </p:sp>
      <p:sp>
        <p:nvSpPr>
          <p:cNvPr id="19" name="Rectangle 18">
            <a:extLst>
              <a:ext uri="{FF2B5EF4-FFF2-40B4-BE49-F238E27FC236}">
                <a16:creationId xmlns:a16="http://schemas.microsoft.com/office/drawing/2014/main" id="{9D446E51-2B99-C6EE-1B4C-AAF765D4A13C}"/>
              </a:ext>
            </a:extLst>
          </p:cNvPr>
          <p:cNvSpPr/>
          <p:nvPr/>
        </p:nvSpPr>
        <p:spPr>
          <a:xfrm>
            <a:off x="1363685" y="3002266"/>
            <a:ext cx="1990347" cy="990425"/>
          </a:xfrm>
          <a:prstGeom prst="rect">
            <a:avLst/>
          </a:prstGeom>
          <a:solidFill>
            <a:srgbClr val="002060"/>
          </a:solidFill>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150" b="1" i="0" u="none" strike="noStrike" kern="100" cap="none" spc="0" normalizeH="0" baseline="0" noProof="0" dirty="0">
                <a:ln>
                  <a:noFill/>
                </a:ln>
                <a:solidFill>
                  <a:prstClr val="white"/>
                </a:solidFill>
                <a:effectLst/>
                <a:uLnTx/>
                <a:uFillTx/>
                <a:latin typeface="Aptos"/>
                <a:ea typeface="+mn-ea"/>
                <a:cs typeface="Arial"/>
              </a:rPr>
              <a:t>Right process:</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150" b="0" i="0" u="none" strike="noStrike" kern="100" cap="none" spc="0" normalizeH="0" baseline="0" noProof="0" dirty="0">
                <a:ln>
                  <a:noFill/>
                </a:ln>
                <a:solidFill>
                  <a:prstClr val="white"/>
                </a:solidFill>
                <a:effectLst/>
                <a:uLnTx/>
                <a:uFillTx/>
                <a:latin typeface="Aptos" panose="020B0004020202020204" pitchFamily="34" charset="0"/>
                <a:ea typeface="+mn-ea"/>
                <a:cs typeface="Arial" panose="020B0604020202020204" pitchFamily="34" charset="0"/>
              </a:rPr>
              <a:t>Optimise processes, making  best use of resources &amp; minimising waste</a:t>
            </a:r>
          </a:p>
        </p:txBody>
      </p:sp>
      <p:sp>
        <p:nvSpPr>
          <p:cNvPr id="20" name="Rectangle 19">
            <a:extLst>
              <a:ext uri="{FF2B5EF4-FFF2-40B4-BE49-F238E27FC236}">
                <a16:creationId xmlns:a16="http://schemas.microsoft.com/office/drawing/2014/main" id="{6E26E893-73BF-9087-D922-3D7FDFBF3372}"/>
              </a:ext>
            </a:extLst>
          </p:cNvPr>
          <p:cNvSpPr/>
          <p:nvPr/>
        </p:nvSpPr>
        <p:spPr>
          <a:xfrm>
            <a:off x="1376014" y="382137"/>
            <a:ext cx="1982482" cy="2530717"/>
          </a:xfrm>
          <a:prstGeom prst="rect">
            <a:avLst/>
          </a:prstGeom>
          <a:solidFill>
            <a:srgbClr val="385723"/>
          </a:solidFill>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150" b="1" i="0" u="none" strike="noStrike" kern="100" cap="none" spc="0" normalizeH="0" baseline="0" noProof="0">
                <a:ln>
                  <a:noFill/>
                </a:ln>
                <a:solidFill>
                  <a:prstClr val="white"/>
                </a:solidFill>
                <a:effectLst/>
                <a:uLnTx/>
                <a:uFillTx/>
                <a:latin typeface="Aptos"/>
                <a:ea typeface="+mn-ea"/>
                <a:cs typeface="Arial"/>
              </a:rPr>
              <a:t>Right place:</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150" b="0" i="0" u="none" strike="noStrike" kern="100" cap="none" spc="0" normalizeH="0" baseline="0" noProof="0">
                <a:ln>
                  <a:noFill/>
                </a:ln>
                <a:solidFill>
                  <a:prstClr val="white"/>
                </a:solidFill>
                <a:effectLst/>
                <a:uLnTx/>
                <a:uFillTx/>
                <a:latin typeface="Aptos" panose="020B0004020202020204" pitchFamily="34" charset="0"/>
                <a:ea typeface="+mn-ea"/>
                <a:cs typeface="Arial" panose="020B0604020202020204" pitchFamily="34" charset="0"/>
              </a:rPr>
              <a:t>Ensure patients are cared for in the most appropriate setting for their needs </a:t>
            </a:r>
            <a:endParaRPr kumimoji="0" lang="en-US" sz="1150" b="0" i="0" u="none" strike="noStrike" kern="100" cap="none" spc="0" normalizeH="0" baseline="0" noProof="0">
              <a:ln>
                <a:noFill/>
              </a:ln>
              <a:solidFill>
                <a:prstClr val="white"/>
              </a:solidFill>
              <a:effectLst/>
              <a:uLnTx/>
              <a:uFillTx/>
              <a:latin typeface="Aptos" panose="020B0004020202020204" pitchFamily="34" charset="0"/>
              <a:ea typeface="+mn-ea"/>
              <a:cs typeface="Arial" panose="020B0604020202020204" pitchFamily="34" charset="0"/>
            </a:endParaRPr>
          </a:p>
        </p:txBody>
      </p:sp>
      <p:sp>
        <p:nvSpPr>
          <p:cNvPr id="21" name="Rectangle 20">
            <a:extLst>
              <a:ext uri="{FF2B5EF4-FFF2-40B4-BE49-F238E27FC236}">
                <a16:creationId xmlns:a16="http://schemas.microsoft.com/office/drawing/2014/main" id="{8A2CB348-7193-CE0C-C6BC-0F8D84ED67F0}"/>
              </a:ext>
            </a:extLst>
          </p:cNvPr>
          <p:cNvSpPr/>
          <p:nvPr/>
        </p:nvSpPr>
        <p:spPr>
          <a:xfrm>
            <a:off x="3469958" y="382136"/>
            <a:ext cx="2361930" cy="990161"/>
          </a:xfrm>
          <a:prstGeom prst="rect">
            <a:avLst/>
          </a:prstGeom>
          <a:solidFill>
            <a:srgbClr val="00B0F0"/>
          </a:solidFill>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100" b="1" i="0" u="none" strike="noStrike" kern="100" cap="none" spc="0" normalizeH="0" baseline="0" noProof="0" dirty="0">
                <a:ln>
                  <a:noFill/>
                </a:ln>
                <a:solidFill>
                  <a:prstClr val="black"/>
                </a:solidFill>
                <a:effectLst/>
                <a:uLnTx/>
                <a:uFillTx/>
                <a:latin typeface="Aptos"/>
                <a:ea typeface="+mn-ea"/>
                <a:cs typeface="Arial"/>
              </a:rPr>
              <a:t>Optimising admissions</a:t>
            </a:r>
            <a:endParaRPr kumimoji="0" lang="en-GB" sz="1100" b="1" i="0" u="none" strike="noStrike" kern="100" cap="none" spc="0" normalizeH="0" baseline="0" noProof="0" dirty="0">
              <a:ln>
                <a:noFill/>
              </a:ln>
              <a:solidFill>
                <a:prstClr val="black"/>
              </a:solidFill>
              <a:effectLst/>
              <a:uLnTx/>
              <a:uFillTx/>
              <a:latin typeface="Aptos" panose="020B0004020202020204" pitchFamily="34" charset="0"/>
              <a:ea typeface="+mn-ea"/>
              <a:cs typeface="Arial" panose="020B0604020202020204" pitchFamily="34" charset="0"/>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100" b="0" i="0" u="none" strike="noStrike" kern="100" cap="none" spc="0" normalizeH="0" baseline="0" noProof="0" dirty="0">
                <a:ln>
                  <a:noFill/>
                </a:ln>
                <a:solidFill>
                  <a:prstClr val="black"/>
                </a:solidFill>
                <a:effectLst/>
                <a:uLnTx/>
                <a:uFillTx/>
                <a:latin typeface="Aptos" panose="020B0004020202020204" pitchFamily="34" charset="0"/>
                <a:ea typeface="+mn-ea"/>
                <a:cs typeface="Arial" panose="020B0604020202020204" pitchFamily="34" charset="0"/>
              </a:rPr>
              <a:t>Adopt criteria driven approach regarding  decision to admit</a:t>
            </a:r>
          </a:p>
        </p:txBody>
      </p:sp>
      <p:sp>
        <p:nvSpPr>
          <p:cNvPr id="22" name="Rectangle 21">
            <a:extLst>
              <a:ext uri="{FF2B5EF4-FFF2-40B4-BE49-F238E27FC236}">
                <a16:creationId xmlns:a16="http://schemas.microsoft.com/office/drawing/2014/main" id="{C5C2DFB4-5A03-1ED5-E746-4DA2B2E4856B}"/>
              </a:ext>
            </a:extLst>
          </p:cNvPr>
          <p:cNvSpPr/>
          <p:nvPr/>
        </p:nvSpPr>
        <p:spPr>
          <a:xfrm>
            <a:off x="3469958" y="15325"/>
            <a:ext cx="2361930" cy="320997"/>
          </a:xfrm>
          <a:prstGeom prst="rect">
            <a:avLst/>
          </a:prstGeom>
          <a:solidFill>
            <a:schemeClr val="accent1"/>
          </a:solidFill>
          <a:ln w="12700" cap="flat" cmpd="sng" algn="ctr">
            <a:solidFill>
              <a:schemeClr val="accent1"/>
            </a:solidFill>
            <a:prstDash val="solid"/>
            <a:miter lim="800000"/>
          </a:ln>
          <a:effectLst/>
        </p:spPr>
        <p:txBody>
          <a:bodyPr rtlCol="0" anchor="ctr"/>
          <a:lstStyle/>
          <a:p>
            <a:pPr marL="0" marR="0" lvl="0" indent="0" algn="ctr" defTabSz="653156" rtl="0" eaLnBrk="1" fontAlgn="auto" latinLnBrk="0" hangingPunct="1">
              <a:lnSpc>
                <a:spcPct val="100000"/>
              </a:lnSpc>
              <a:spcBef>
                <a:spcPts val="0"/>
              </a:spcBef>
              <a:spcAft>
                <a:spcPts val="0"/>
              </a:spcAft>
              <a:buClrTx/>
              <a:buSzTx/>
              <a:buFontTx/>
              <a:buNone/>
              <a:tabLst/>
              <a:defRPr/>
            </a:pPr>
            <a:r>
              <a:rPr kumimoji="0" lang="en-GB" sz="1100" b="0" i="0" u="none" strike="noStrike" kern="0" cap="none" spc="0" normalizeH="0" baseline="0" noProof="0">
                <a:ln>
                  <a:noFill/>
                </a:ln>
                <a:solidFill>
                  <a:prstClr val="white"/>
                </a:solidFill>
                <a:effectLst/>
                <a:uLnTx/>
                <a:uFillTx/>
                <a:latin typeface="Arial" panose="020B0604020202020204" pitchFamily="34" charset="0"/>
                <a:ea typeface="+mn-ea"/>
                <a:cs typeface="Arial" panose="020B0604020202020204" pitchFamily="34" charset="0"/>
              </a:rPr>
              <a:t>Areas of Focus</a:t>
            </a:r>
          </a:p>
        </p:txBody>
      </p:sp>
      <p:sp>
        <p:nvSpPr>
          <p:cNvPr id="23" name="Rectangle 22">
            <a:extLst>
              <a:ext uri="{FF2B5EF4-FFF2-40B4-BE49-F238E27FC236}">
                <a16:creationId xmlns:a16="http://schemas.microsoft.com/office/drawing/2014/main" id="{FF261EF3-CD2B-DCE1-2C38-F5E4505835F9}"/>
              </a:ext>
            </a:extLst>
          </p:cNvPr>
          <p:cNvSpPr/>
          <p:nvPr/>
        </p:nvSpPr>
        <p:spPr>
          <a:xfrm>
            <a:off x="3459611" y="4073586"/>
            <a:ext cx="2372277" cy="1203389"/>
          </a:xfrm>
          <a:prstGeom prst="rect">
            <a:avLst/>
          </a:prstGeom>
          <a:solidFill>
            <a:srgbClr val="E373D6"/>
          </a:solidFill>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100" b="1" i="0" u="none" strike="noStrike" kern="100" cap="none" spc="0" normalizeH="0" baseline="0" noProof="0">
                <a:ln>
                  <a:noFill/>
                </a:ln>
                <a:solidFill>
                  <a:prstClr val="black"/>
                </a:solidFill>
                <a:effectLst/>
                <a:uLnTx/>
                <a:uFillTx/>
                <a:latin typeface="Aptos"/>
                <a:ea typeface="+mn-ea"/>
                <a:cs typeface="Arial"/>
              </a:rPr>
              <a:t>Care &amp; discharge planning</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100" b="0" i="0" u="none" strike="noStrike" kern="100" cap="none" spc="0" normalizeH="0" baseline="0" noProof="0">
                <a:ln>
                  <a:noFill/>
                </a:ln>
                <a:solidFill>
                  <a:prstClr val="black"/>
                </a:solidFill>
                <a:effectLst/>
                <a:uLnTx/>
                <a:uFillTx/>
                <a:latin typeface="Aptos" panose="020B0004020202020204" pitchFamily="34" charset="0"/>
                <a:ea typeface="+mn-ea"/>
                <a:cs typeface="Arial" panose="020B0604020202020204" pitchFamily="34" charset="0"/>
              </a:rPr>
              <a:t>Create and enact comprehensive care and discharge plans in partnership with patients and carers</a:t>
            </a:r>
            <a:endParaRPr kumimoji="0" lang="en-GB" sz="1100" b="0" i="0" u="none" strike="noStrike" kern="1200" cap="none" spc="0" normalizeH="0" baseline="0" noProof="0">
              <a:ln>
                <a:noFill/>
              </a:ln>
              <a:solidFill>
                <a:prstClr val="black"/>
              </a:solidFill>
              <a:effectLst/>
              <a:uLnTx/>
              <a:uFillTx/>
              <a:latin typeface="Aptos" panose="020B0004020202020204" pitchFamily="34" charset="0"/>
              <a:ea typeface="+mn-ea"/>
              <a:cs typeface="Arial"/>
            </a:endParaRPr>
          </a:p>
        </p:txBody>
      </p:sp>
      <p:sp>
        <p:nvSpPr>
          <p:cNvPr id="73" name="Rectangle 72">
            <a:extLst>
              <a:ext uri="{FF2B5EF4-FFF2-40B4-BE49-F238E27FC236}">
                <a16:creationId xmlns:a16="http://schemas.microsoft.com/office/drawing/2014/main" id="{27BD7F7A-BA87-77A7-25E3-21ECFEC34A61}"/>
              </a:ext>
            </a:extLst>
          </p:cNvPr>
          <p:cNvSpPr/>
          <p:nvPr/>
        </p:nvSpPr>
        <p:spPr>
          <a:xfrm>
            <a:off x="3467908" y="2991070"/>
            <a:ext cx="2368436" cy="1001622"/>
          </a:xfrm>
          <a:prstGeom prst="rect">
            <a:avLst/>
          </a:prstGeom>
          <a:solidFill>
            <a:srgbClr val="FFC000"/>
          </a:solidFill>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100" b="1" i="0" u="none" strike="noStrike" kern="1200" cap="none" spc="0" normalizeH="0" baseline="0" noProof="0" dirty="0">
                <a:ln>
                  <a:noFill/>
                </a:ln>
                <a:solidFill>
                  <a:prstClr val="black"/>
                </a:solidFill>
                <a:effectLst/>
                <a:uLnTx/>
                <a:uFillTx/>
                <a:latin typeface="Aptos"/>
                <a:ea typeface="+mn-ea"/>
                <a:cs typeface="+mn-cs"/>
              </a:rPr>
              <a:t>Standardised process</a:t>
            </a:r>
            <a:endParaRPr kumimoji="0" lang="en-GB" sz="1100" b="1" i="0" u="none" strike="noStrike" kern="1200" cap="none" spc="0" normalizeH="0" baseline="0" noProof="0" dirty="0">
              <a:ln>
                <a:noFill/>
              </a:ln>
              <a:solidFill>
                <a:prstClr val="black"/>
              </a:solidFill>
              <a:effectLst/>
              <a:uLnTx/>
              <a:uFillTx/>
              <a:latin typeface="Aptos" panose="020B0004020202020204" pitchFamily="34" charset="0"/>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100" b="0" i="0" u="none" strike="noStrike" kern="1200" cap="none" spc="0" normalizeH="0" baseline="0" noProof="0" dirty="0">
                <a:ln>
                  <a:noFill/>
                </a:ln>
                <a:solidFill>
                  <a:prstClr val="black"/>
                </a:solidFill>
                <a:effectLst/>
                <a:uLnTx/>
                <a:uFillTx/>
                <a:latin typeface="Aptos" panose="020B0004020202020204" pitchFamily="34" charset="0"/>
                <a:ea typeface="+mn-ea"/>
                <a:cs typeface="+mn-cs"/>
              </a:rPr>
              <a:t>Increase the use and optimise the impact of Internal Professional Standards (IPS)</a:t>
            </a:r>
          </a:p>
        </p:txBody>
      </p:sp>
      <p:sp>
        <p:nvSpPr>
          <p:cNvPr id="74" name="Rectangle 73">
            <a:extLst>
              <a:ext uri="{FF2B5EF4-FFF2-40B4-BE49-F238E27FC236}">
                <a16:creationId xmlns:a16="http://schemas.microsoft.com/office/drawing/2014/main" id="{B8A91158-0D4F-C2C5-F15D-D47AABC79184}"/>
              </a:ext>
            </a:extLst>
          </p:cNvPr>
          <p:cNvSpPr/>
          <p:nvPr/>
        </p:nvSpPr>
        <p:spPr>
          <a:xfrm>
            <a:off x="5915420" y="13225"/>
            <a:ext cx="4084711" cy="320997"/>
          </a:xfrm>
          <a:prstGeom prst="rect">
            <a:avLst/>
          </a:prstGeom>
          <a:solidFill>
            <a:schemeClr val="accent1"/>
          </a:solidFill>
          <a:ln w="12700" cap="flat" cmpd="sng" algn="ctr">
            <a:solidFill>
              <a:schemeClr val="accent1"/>
            </a:solidFill>
            <a:prstDash val="solid"/>
            <a:miter lim="800000"/>
          </a:ln>
          <a:effectLst/>
        </p:spPr>
        <p:txBody>
          <a:bodyPr rtlCol="0" anchor="ctr"/>
          <a:lstStyle/>
          <a:p>
            <a:pPr marL="0" marR="0" lvl="0" indent="0" algn="ctr" defTabSz="653156" rtl="0" eaLnBrk="1" fontAlgn="auto" latinLnBrk="0" hangingPunct="1">
              <a:lnSpc>
                <a:spcPct val="100000"/>
              </a:lnSpc>
              <a:spcBef>
                <a:spcPts val="0"/>
              </a:spcBef>
              <a:spcAft>
                <a:spcPts val="0"/>
              </a:spcAft>
              <a:buClrTx/>
              <a:buSzTx/>
              <a:buFontTx/>
              <a:buNone/>
              <a:tabLst/>
              <a:defRPr/>
            </a:pPr>
            <a:r>
              <a:rPr kumimoji="0" lang="en-GB" sz="1100" b="0" i="0" u="none" strike="noStrike" kern="0" cap="none" spc="0" normalizeH="0" baseline="0" noProof="0">
                <a:ln>
                  <a:noFill/>
                </a:ln>
                <a:solidFill>
                  <a:prstClr val="white"/>
                </a:solidFill>
                <a:effectLst/>
                <a:uLnTx/>
                <a:uFillTx/>
                <a:latin typeface="Arial" panose="020B0604020202020204" pitchFamily="34" charset="0"/>
                <a:ea typeface="+mn-ea"/>
                <a:cs typeface="Arial" panose="020B0604020202020204" pitchFamily="34" charset="0"/>
              </a:rPr>
              <a:t>Change Ideas</a:t>
            </a:r>
          </a:p>
        </p:txBody>
      </p:sp>
      <p:sp>
        <p:nvSpPr>
          <p:cNvPr id="75" name="Rectangle 74">
            <a:extLst>
              <a:ext uri="{FF2B5EF4-FFF2-40B4-BE49-F238E27FC236}">
                <a16:creationId xmlns:a16="http://schemas.microsoft.com/office/drawing/2014/main" id="{97805562-1D8A-9153-BE18-4AF7AB16B3D5}"/>
              </a:ext>
            </a:extLst>
          </p:cNvPr>
          <p:cNvSpPr/>
          <p:nvPr/>
        </p:nvSpPr>
        <p:spPr>
          <a:xfrm>
            <a:off x="5917535" y="372767"/>
            <a:ext cx="4071913" cy="163719"/>
          </a:xfrm>
          <a:prstGeom prst="rect">
            <a:avLst/>
          </a:prstGeom>
          <a:solidFill>
            <a:srgbClr val="00B0F0"/>
          </a:solidFill>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marL="0" marR="0" lvl="0" indent="0" algn="l" defTabSz="914400" rtl="0" eaLnBrk="1" fontAlgn="auto" latinLnBrk="0" hangingPunct="1">
              <a:lnSpc>
                <a:spcPct val="100000"/>
              </a:lnSpc>
              <a:spcBef>
                <a:spcPts val="0"/>
              </a:spcBef>
              <a:spcAft>
                <a:spcPts val="0"/>
              </a:spcAft>
              <a:buClrTx/>
              <a:buSzTx/>
              <a:buFontTx/>
              <a:buNone/>
              <a:tabLst>
                <a:tab pos="273050" algn="l"/>
              </a:tabLst>
              <a:defRPr/>
            </a:pPr>
            <a:r>
              <a:rPr kumimoji="0" lang="en-GB" sz="900" b="0" i="0" u="none" strike="noStrike" kern="1200" cap="none" spc="0" normalizeH="0" baseline="0" noProof="0">
                <a:ln>
                  <a:noFill/>
                </a:ln>
                <a:solidFill>
                  <a:prstClr val="black"/>
                </a:solidFill>
                <a:effectLst/>
                <a:uLnTx/>
                <a:uFillTx/>
                <a:latin typeface="Aptos"/>
                <a:ea typeface="+mn-ea"/>
                <a:cs typeface="Calibri"/>
              </a:rPr>
              <a:t>Run </a:t>
            </a:r>
            <a:r>
              <a:rPr kumimoji="0" lang="en-GB" sz="900" b="1" i="0" u="none" strike="noStrike" kern="1200" cap="none" spc="0" normalizeH="0" baseline="0" noProof="0">
                <a:ln>
                  <a:noFill/>
                </a:ln>
                <a:solidFill>
                  <a:prstClr val="black"/>
                </a:solidFill>
                <a:effectLst/>
                <a:uLnTx/>
                <a:uFillTx/>
                <a:latin typeface="Aptos"/>
                <a:ea typeface="+mn-ea"/>
                <a:cs typeface="Calibri"/>
              </a:rPr>
              <a:t>Criteria to Admit </a:t>
            </a:r>
            <a:r>
              <a:rPr kumimoji="0" lang="en-GB" sz="900" b="0" i="0" u="none" strike="noStrike" kern="1200" cap="none" spc="0" normalizeH="0" baseline="0" noProof="0">
                <a:ln>
                  <a:noFill/>
                </a:ln>
                <a:solidFill>
                  <a:prstClr val="black"/>
                </a:solidFill>
                <a:effectLst/>
                <a:uLnTx/>
                <a:uFillTx/>
                <a:latin typeface="Aptos"/>
                <a:ea typeface="+mn-ea"/>
                <a:cs typeface="Calibri"/>
              </a:rPr>
              <a:t>as a live tool for confirming patient admissions</a:t>
            </a:r>
            <a:endParaRPr kumimoji="0" lang="en-GB" sz="900" b="1" i="0" u="none" strike="noStrike" kern="1200" cap="none" spc="0" normalizeH="0" baseline="0" noProof="0">
              <a:ln>
                <a:noFill/>
              </a:ln>
              <a:solidFill>
                <a:srgbClr val="FF0000"/>
              </a:solidFill>
              <a:effectLst/>
              <a:uLnTx/>
              <a:uFillTx/>
              <a:latin typeface="Aptos"/>
              <a:ea typeface="+mn-ea"/>
              <a:cs typeface="Calibri"/>
            </a:endParaRPr>
          </a:p>
        </p:txBody>
      </p:sp>
      <p:sp>
        <p:nvSpPr>
          <p:cNvPr id="76" name="Rectangle 75">
            <a:extLst>
              <a:ext uri="{FF2B5EF4-FFF2-40B4-BE49-F238E27FC236}">
                <a16:creationId xmlns:a16="http://schemas.microsoft.com/office/drawing/2014/main" id="{664F78B4-A696-6EE8-9623-D038C3252C46}"/>
              </a:ext>
            </a:extLst>
          </p:cNvPr>
          <p:cNvSpPr/>
          <p:nvPr/>
        </p:nvSpPr>
        <p:spPr>
          <a:xfrm>
            <a:off x="5917534" y="535468"/>
            <a:ext cx="4072257" cy="175687"/>
          </a:xfrm>
          <a:prstGeom prst="rect">
            <a:avLst/>
          </a:prstGeom>
          <a:solidFill>
            <a:srgbClr val="00B0F0"/>
          </a:solidFill>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marL="0" marR="0" lvl="0" indent="0" algn="l" defTabSz="914400" rtl="0" eaLnBrk="1" fontAlgn="auto" latinLnBrk="0" hangingPunct="1">
              <a:lnSpc>
                <a:spcPct val="100000"/>
              </a:lnSpc>
              <a:spcBef>
                <a:spcPts val="0"/>
              </a:spcBef>
              <a:spcAft>
                <a:spcPts val="0"/>
              </a:spcAft>
              <a:buClrTx/>
              <a:buSzTx/>
              <a:buFontTx/>
              <a:buNone/>
              <a:tabLst>
                <a:tab pos="273050" algn="l"/>
              </a:tabLst>
              <a:defRPr/>
            </a:pPr>
            <a:r>
              <a:rPr kumimoji="0" lang="en-GB" sz="900" b="1" i="0" u="none" strike="noStrike" kern="1200" cap="none" spc="0" normalizeH="0" baseline="0" noProof="0">
                <a:ln>
                  <a:noFill/>
                </a:ln>
                <a:solidFill>
                  <a:prstClr val="black"/>
                </a:solidFill>
                <a:effectLst/>
                <a:uLnTx/>
                <a:uFillTx/>
                <a:latin typeface="Aptos"/>
                <a:ea typeface="+mn-ea"/>
                <a:cs typeface="Calibri"/>
              </a:rPr>
              <a:t>Team job plans </a:t>
            </a:r>
            <a:r>
              <a:rPr kumimoji="0" lang="en-GB" sz="900" b="0" i="0" u="none" strike="noStrike" kern="1200" cap="none" spc="0" normalizeH="0" baseline="0" noProof="0">
                <a:ln>
                  <a:noFill/>
                </a:ln>
                <a:solidFill>
                  <a:prstClr val="black"/>
                </a:solidFill>
                <a:effectLst/>
                <a:uLnTx/>
                <a:uFillTx/>
                <a:latin typeface="Aptos"/>
                <a:ea typeface="+mn-ea"/>
                <a:cs typeface="Calibri"/>
              </a:rPr>
              <a:t>that support early review of patients by senior clinician</a:t>
            </a:r>
          </a:p>
        </p:txBody>
      </p:sp>
      <p:sp>
        <p:nvSpPr>
          <p:cNvPr id="77" name="Rectangle 76">
            <a:extLst>
              <a:ext uri="{FF2B5EF4-FFF2-40B4-BE49-F238E27FC236}">
                <a16:creationId xmlns:a16="http://schemas.microsoft.com/office/drawing/2014/main" id="{D2D7032D-A262-52E3-1E9F-448F694F3393}"/>
              </a:ext>
            </a:extLst>
          </p:cNvPr>
          <p:cNvSpPr/>
          <p:nvPr/>
        </p:nvSpPr>
        <p:spPr>
          <a:xfrm>
            <a:off x="10170144" y="2456830"/>
            <a:ext cx="1867947" cy="448850"/>
          </a:xfrm>
          <a:prstGeom prst="rect">
            <a:avLst/>
          </a:prstGeom>
          <a:solidFill>
            <a:schemeClr val="accent6">
              <a:lumMod val="60000"/>
              <a:lumOff val="40000"/>
            </a:schemeClr>
          </a:solidFill>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marL="0" marR="0" lvl="0" indent="0" algn="ctr" defTabSz="653156" rtl="0" eaLnBrk="1" fontAlgn="auto" latinLnBrk="0" hangingPunct="1">
              <a:lnSpc>
                <a:spcPct val="100000"/>
              </a:lnSpc>
              <a:spcBef>
                <a:spcPts val="0"/>
              </a:spcBef>
              <a:spcAft>
                <a:spcPts val="0"/>
              </a:spcAft>
              <a:buClrTx/>
              <a:buSzTx/>
              <a:buFontTx/>
              <a:buNone/>
              <a:tabLst/>
              <a:defRPr/>
            </a:pPr>
            <a:r>
              <a:rPr kumimoji="0" lang="en-GB" sz="1050" b="0" i="0" u="none" strike="noStrike" kern="1200" cap="none" spc="0" normalizeH="0" baseline="0" noProof="0" dirty="0">
                <a:ln>
                  <a:noFill/>
                </a:ln>
                <a:solidFill>
                  <a:prstClr val="black"/>
                </a:solidFill>
                <a:effectLst/>
                <a:uLnTx/>
                <a:uFillTx/>
                <a:latin typeface="Arial"/>
                <a:ea typeface="+mn-ea"/>
                <a:cs typeface="Arial"/>
              </a:rPr>
              <a:t>Reduction in 12-hour+ stays in ED</a:t>
            </a:r>
          </a:p>
        </p:txBody>
      </p:sp>
      <p:sp>
        <p:nvSpPr>
          <p:cNvPr id="78" name="Rectangle 77">
            <a:extLst>
              <a:ext uri="{FF2B5EF4-FFF2-40B4-BE49-F238E27FC236}">
                <a16:creationId xmlns:a16="http://schemas.microsoft.com/office/drawing/2014/main" id="{54F68A37-6F0F-F267-D4BB-B668FB3B4568}"/>
              </a:ext>
            </a:extLst>
          </p:cNvPr>
          <p:cNvSpPr/>
          <p:nvPr/>
        </p:nvSpPr>
        <p:spPr>
          <a:xfrm>
            <a:off x="10170144" y="2837634"/>
            <a:ext cx="1867947" cy="661811"/>
          </a:xfrm>
          <a:prstGeom prst="rect">
            <a:avLst/>
          </a:prstGeom>
          <a:solidFill>
            <a:schemeClr val="accent6">
              <a:lumMod val="60000"/>
              <a:lumOff val="40000"/>
            </a:schemeClr>
          </a:solidFill>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marL="0" marR="0" lvl="0" indent="0" algn="ctr" defTabSz="653156" rtl="0" eaLnBrk="1" fontAlgn="auto" latinLnBrk="0" hangingPunct="1">
              <a:lnSpc>
                <a:spcPct val="100000"/>
              </a:lnSpc>
              <a:spcBef>
                <a:spcPts val="0"/>
              </a:spcBef>
              <a:spcAft>
                <a:spcPts val="0"/>
              </a:spcAft>
              <a:buClrTx/>
              <a:buSzTx/>
              <a:buFontTx/>
              <a:buNone/>
              <a:tabLst/>
              <a:defRPr/>
            </a:pPr>
            <a:r>
              <a:rPr kumimoji="0" lang="en-GB" sz="1050" b="0" i="0" u="none" strike="noStrike" kern="1200" cap="none" spc="0" normalizeH="0" baseline="0" noProof="0" dirty="0">
                <a:ln>
                  <a:noFill/>
                </a:ln>
                <a:solidFill>
                  <a:prstClr val="black"/>
                </a:solidFill>
                <a:effectLst/>
                <a:uLnTx/>
                <a:uFillTx/>
                <a:latin typeface="Arial"/>
                <a:ea typeface="+mn-ea"/>
                <a:cs typeface="Arial"/>
              </a:rPr>
              <a:t>Reduction in time after discharge ready date for P0 patients</a:t>
            </a:r>
          </a:p>
        </p:txBody>
      </p:sp>
      <p:sp>
        <p:nvSpPr>
          <p:cNvPr id="79" name="TextBox 78">
            <a:extLst>
              <a:ext uri="{FF2B5EF4-FFF2-40B4-BE49-F238E27FC236}">
                <a16:creationId xmlns:a16="http://schemas.microsoft.com/office/drawing/2014/main" id="{67544DCB-DEBA-548A-5703-E23867A9E4A0}"/>
              </a:ext>
            </a:extLst>
          </p:cNvPr>
          <p:cNvSpPr txBox="1"/>
          <p:nvPr/>
        </p:nvSpPr>
        <p:spPr>
          <a:xfrm>
            <a:off x="10170143" y="2067608"/>
            <a:ext cx="2042805" cy="378117"/>
          </a:xfrm>
          <a:prstGeom prst="rect">
            <a:avLst/>
          </a:prstGeom>
          <a:noFill/>
        </p:spPr>
        <p:txBody>
          <a:bodyPr wrap="square" lIns="91440" tIns="45720" rIns="91440" bIns="45720" rtlCol="0" anchor="t">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000" b="1" i="0" u="none" strike="noStrike" kern="1200" cap="none" spc="0" normalizeH="0" baseline="0" noProof="0" dirty="0">
                <a:ln>
                  <a:noFill/>
                </a:ln>
                <a:solidFill>
                  <a:prstClr val="black"/>
                </a:solidFill>
                <a:effectLst/>
                <a:uLnTx/>
                <a:uFillTx/>
                <a:latin typeface="Arial"/>
                <a:ea typeface="+mn-ea"/>
                <a:cs typeface="Arial"/>
              </a:rPr>
              <a:t>Outcome Measures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850" b="0" i="1" u="none" strike="noStrike" kern="1200" cap="none" spc="0" normalizeH="0" baseline="0" noProof="0" dirty="0">
                <a:ln>
                  <a:noFill/>
                </a:ln>
                <a:solidFill>
                  <a:prstClr val="black"/>
                </a:solidFill>
                <a:effectLst/>
                <a:uLnTx/>
                <a:uFillTx/>
                <a:latin typeface="Arial"/>
                <a:ea typeface="+mn-ea"/>
                <a:cs typeface="Arial"/>
              </a:rPr>
              <a:t>(Quality )</a:t>
            </a:r>
          </a:p>
        </p:txBody>
      </p:sp>
      <p:sp>
        <p:nvSpPr>
          <p:cNvPr id="80" name="TextBox 79">
            <a:extLst>
              <a:ext uri="{FF2B5EF4-FFF2-40B4-BE49-F238E27FC236}">
                <a16:creationId xmlns:a16="http://schemas.microsoft.com/office/drawing/2014/main" id="{79661E11-BB97-5CFA-406B-CAF42A7BFDDF}"/>
              </a:ext>
            </a:extLst>
          </p:cNvPr>
          <p:cNvSpPr txBox="1"/>
          <p:nvPr/>
        </p:nvSpPr>
        <p:spPr>
          <a:xfrm>
            <a:off x="10170143" y="3561574"/>
            <a:ext cx="1867947" cy="377026"/>
          </a:xfrm>
          <a:prstGeom prst="rect">
            <a:avLst/>
          </a:prstGeom>
          <a:noFill/>
        </p:spPr>
        <p:txBody>
          <a:bodyPr wrap="square" lIns="91440" tIns="45720" rIns="91440" bIns="45720" rtlCol="0" anchor="t">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Outcome Measures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850" b="0" i="1"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(Productivity) </a:t>
            </a:r>
          </a:p>
        </p:txBody>
      </p:sp>
      <p:sp>
        <p:nvSpPr>
          <p:cNvPr id="81" name="TextBox 80">
            <a:extLst>
              <a:ext uri="{FF2B5EF4-FFF2-40B4-BE49-F238E27FC236}">
                <a16:creationId xmlns:a16="http://schemas.microsoft.com/office/drawing/2014/main" id="{E01E4A8D-4078-6379-4273-40F5B31F86D4}"/>
              </a:ext>
            </a:extLst>
          </p:cNvPr>
          <p:cNvSpPr txBox="1"/>
          <p:nvPr/>
        </p:nvSpPr>
        <p:spPr>
          <a:xfrm>
            <a:off x="10170143" y="5557036"/>
            <a:ext cx="1867947" cy="246221"/>
          </a:xfrm>
          <a:prstGeom prst="rect">
            <a:avLst/>
          </a:prstGeom>
          <a:noFill/>
        </p:spPr>
        <p:txBody>
          <a:bodyPr wrap="square" lIns="91440" tIns="45720" rIns="91440" bIns="45720" rtlCol="0" anchor="t">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000" b="1"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rPr>
              <a:t>Balancing Measures </a:t>
            </a:r>
          </a:p>
        </p:txBody>
      </p:sp>
      <p:sp>
        <p:nvSpPr>
          <p:cNvPr id="82" name="Rectangle 81">
            <a:extLst>
              <a:ext uri="{FF2B5EF4-FFF2-40B4-BE49-F238E27FC236}">
                <a16:creationId xmlns:a16="http://schemas.microsoft.com/office/drawing/2014/main" id="{1DDFF52C-8892-B8E4-69E2-05944FF2A482}"/>
              </a:ext>
            </a:extLst>
          </p:cNvPr>
          <p:cNvSpPr/>
          <p:nvPr/>
        </p:nvSpPr>
        <p:spPr>
          <a:xfrm>
            <a:off x="10170143" y="5792442"/>
            <a:ext cx="1867947" cy="448850"/>
          </a:xfrm>
          <a:prstGeom prst="rect">
            <a:avLst/>
          </a:prstGeom>
          <a:solidFill>
            <a:schemeClr val="accent6">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marL="0" marR="0" lvl="0" indent="0" algn="ctr" defTabSz="653156" rtl="0" eaLnBrk="1" fontAlgn="auto" latinLnBrk="0" hangingPunct="1">
              <a:lnSpc>
                <a:spcPct val="100000"/>
              </a:lnSpc>
              <a:spcBef>
                <a:spcPts val="0"/>
              </a:spcBef>
              <a:spcAft>
                <a:spcPts val="0"/>
              </a:spcAft>
              <a:buClrTx/>
              <a:buSzTx/>
              <a:buFontTx/>
              <a:buNone/>
              <a:tabLst/>
              <a:defRPr/>
            </a:pPr>
            <a:r>
              <a:rPr kumimoji="0" lang="en-GB" sz="1050" b="0" i="0" u="none" strike="noStrike" kern="1200" cap="none" spc="0" normalizeH="0" baseline="0" noProof="0" dirty="0">
                <a:ln>
                  <a:noFill/>
                </a:ln>
                <a:solidFill>
                  <a:sysClr val="windowText" lastClr="000000"/>
                </a:solidFill>
                <a:effectLst/>
                <a:uLnTx/>
                <a:uFillTx/>
                <a:latin typeface="Arial" panose="020B0604020202020204" pitchFamily="34" charset="0"/>
                <a:ea typeface="+mn-ea"/>
                <a:cs typeface="Arial" panose="020B0604020202020204" pitchFamily="34" charset="0"/>
              </a:rPr>
              <a:t>Readmission within 30-days</a:t>
            </a:r>
          </a:p>
        </p:txBody>
      </p:sp>
      <p:sp>
        <p:nvSpPr>
          <p:cNvPr id="83" name="Rectangle 82">
            <a:extLst>
              <a:ext uri="{FF2B5EF4-FFF2-40B4-BE49-F238E27FC236}">
                <a16:creationId xmlns:a16="http://schemas.microsoft.com/office/drawing/2014/main" id="{187D5B00-8B8A-51AF-C748-AEE7815B2511}"/>
              </a:ext>
            </a:extLst>
          </p:cNvPr>
          <p:cNvSpPr/>
          <p:nvPr/>
        </p:nvSpPr>
        <p:spPr>
          <a:xfrm>
            <a:off x="10170143" y="6215661"/>
            <a:ext cx="1867947" cy="448850"/>
          </a:xfrm>
          <a:prstGeom prst="rect">
            <a:avLst/>
          </a:prstGeom>
          <a:solidFill>
            <a:schemeClr val="accent6">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marL="0" marR="0" lvl="0" indent="0" algn="ctr" defTabSz="653156" rtl="0" eaLnBrk="1" fontAlgn="auto" latinLnBrk="0" hangingPunct="1">
              <a:lnSpc>
                <a:spcPct val="100000"/>
              </a:lnSpc>
              <a:spcBef>
                <a:spcPts val="0"/>
              </a:spcBef>
              <a:spcAft>
                <a:spcPts val="0"/>
              </a:spcAft>
              <a:buClrTx/>
              <a:buSzTx/>
              <a:buFontTx/>
              <a:buNone/>
              <a:tabLst/>
              <a:defRPr/>
            </a:pPr>
            <a:r>
              <a:rPr kumimoji="0" lang="en-GB" sz="1050" b="0" i="0" u="none" strike="noStrike" kern="1200" cap="none" spc="0" normalizeH="0" baseline="0" noProof="0" dirty="0">
                <a:ln>
                  <a:noFill/>
                </a:ln>
                <a:solidFill>
                  <a:sysClr val="windowText" lastClr="000000"/>
                </a:solidFill>
                <a:effectLst/>
                <a:uLnTx/>
                <a:uFillTx/>
                <a:latin typeface="Arial" panose="020B0604020202020204" pitchFamily="34" charset="0"/>
                <a:ea typeface="+mn-ea"/>
                <a:cs typeface="Arial" panose="020B0604020202020204" pitchFamily="34" charset="0"/>
              </a:rPr>
              <a:t>Re-attendance at ED within 7 days</a:t>
            </a:r>
          </a:p>
        </p:txBody>
      </p:sp>
      <p:sp>
        <p:nvSpPr>
          <p:cNvPr id="84" name="Rectangle 83">
            <a:extLst>
              <a:ext uri="{FF2B5EF4-FFF2-40B4-BE49-F238E27FC236}">
                <a16:creationId xmlns:a16="http://schemas.microsoft.com/office/drawing/2014/main" id="{2E0EF9AE-E86D-FF21-458A-4F8FF5AD7148}"/>
              </a:ext>
            </a:extLst>
          </p:cNvPr>
          <p:cNvSpPr/>
          <p:nvPr/>
        </p:nvSpPr>
        <p:spPr>
          <a:xfrm>
            <a:off x="10170144" y="4041124"/>
            <a:ext cx="1867947" cy="448850"/>
          </a:xfrm>
          <a:prstGeom prst="rect">
            <a:avLst/>
          </a:prstGeom>
          <a:solidFill>
            <a:schemeClr val="accent6">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marL="0" marR="0" lvl="0" indent="0" algn="ctr" defTabSz="653156" rtl="0" eaLnBrk="1" fontAlgn="auto" latinLnBrk="0" hangingPunct="1">
              <a:lnSpc>
                <a:spcPct val="100000"/>
              </a:lnSpc>
              <a:spcBef>
                <a:spcPts val="0"/>
              </a:spcBef>
              <a:spcAft>
                <a:spcPts val="0"/>
              </a:spcAft>
              <a:buClrTx/>
              <a:buSzTx/>
              <a:buFontTx/>
              <a:buNone/>
              <a:tabLst/>
              <a:defRPr/>
            </a:pPr>
            <a:r>
              <a:rPr kumimoji="0" lang="en-GB" sz="1050" b="0"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rPr>
              <a:t>Reduction in number of NEL admissions</a:t>
            </a:r>
          </a:p>
        </p:txBody>
      </p:sp>
      <p:sp>
        <p:nvSpPr>
          <p:cNvPr id="85" name="Rectangle 84">
            <a:extLst>
              <a:ext uri="{FF2B5EF4-FFF2-40B4-BE49-F238E27FC236}">
                <a16:creationId xmlns:a16="http://schemas.microsoft.com/office/drawing/2014/main" id="{A1C84D0D-9F8D-0F3C-01D2-704DF3078DDE}"/>
              </a:ext>
            </a:extLst>
          </p:cNvPr>
          <p:cNvSpPr/>
          <p:nvPr/>
        </p:nvSpPr>
        <p:spPr>
          <a:xfrm>
            <a:off x="10170143" y="4471892"/>
            <a:ext cx="1867947" cy="448850"/>
          </a:xfrm>
          <a:prstGeom prst="rect">
            <a:avLst/>
          </a:prstGeom>
          <a:solidFill>
            <a:schemeClr val="accent6">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marL="0" marR="0" lvl="0" indent="0" algn="ctr" defTabSz="653156" rtl="0" eaLnBrk="1" fontAlgn="auto" latinLnBrk="0" hangingPunct="1">
              <a:lnSpc>
                <a:spcPct val="100000"/>
              </a:lnSpc>
              <a:spcBef>
                <a:spcPts val="0"/>
              </a:spcBef>
              <a:spcAft>
                <a:spcPts val="0"/>
              </a:spcAft>
              <a:buClrTx/>
              <a:buSzTx/>
              <a:buFontTx/>
              <a:buNone/>
              <a:tabLst/>
              <a:defRPr/>
            </a:pPr>
            <a:r>
              <a:rPr kumimoji="0" lang="en-GB" sz="1050" b="0" i="0" u="none" strike="noStrike" kern="1200" cap="none" spc="0" normalizeH="0" baseline="0" noProof="0">
                <a:ln>
                  <a:noFill/>
                </a:ln>
                <a:solidFill>
                  <a:prstClr val="black"/>
                </a:solidFill>
                <a:effectLst/>
                <a:uLnTx/>
                <a:uFillTx/>
                <a:latin typeface="Arial"/>
                <a:ea typeface="+mn-ea"/>
                <a:cs typeface="Arial"/>
              </a:rPr>
              <a:t>Reduction in number of patients with 7+ day </a:t>
            </a:r>
            <a:r>
              <a:rPr kumimoji="0" lang="en-GB" sz="1050" b="0" i="0" u="none" strike="noStrike" kern="1200" cap="none" spc="0" normalizeH="0" baseline="0" noProof="0" err="1">
                <a:ln>
                  <a:noFill/>
                </a:ln>
                <a:solidFill>
                  <a:prstClr val="black"/>
                </a:solidFill>
                <a:effectLst/>
                <a:uLnTx/>
                <a:uFillTx/>
                <a:latin typeface="Arial"/>
                <a:ea typeface="+mn-ea"/>
                <a:cs typeface="Arial"/>
              </a:rPr>
              <a:t>LoS</a:t>
            </a:r>
            <a:endParaRPr kumimoji="0" lang="en-GB" sz="1050" b="0" i="0" u="none" strike="noStrike" kern="1200" cap="none" spc="0" normalizeH="0" baseline="0" noProof="0">
              <a:ln>
                <a:noFill/>
              </a:ln>
              <a:solidFill>
                <a:prstClr val="black"/>
              </a:solidFill>
              <a:effectLst/>
              <a:uLnTx/>
              <a:uFillTx/>
              <a:latin typeface="Arial"/>
              <a:ea typeface="+mn-ea"/>
              <a:cs typeface="Arial"/>
            </a:endParaRPr>
          </a:p>
        </p:txBody>
      </p:sp>
      <p:sp>
        <p:nvSpPr>
          <p:cNvPr id="87" name="Rectangle 86">
            <a:extLst>
              <a:ext uri="{FF2B5EF4-FFF2-40B4-BE49-F238E27FC236}">
                <a16:creationId xmlns:a16="http://schemas.microsoft.com/office/drawing/2014/main" id="{0DF5EA2D-CFFF-C70B-1683-C3E2D3AF4D74}"/>
              </a:ext>
            </a:extLst>
          </p:cNvPr>
          <p:cNvSpPr/>
          <p:nvPr/>
        </p:nvSpPr>
        <p:spPr>
          <a:xfrm>
            <a:off x="3466403" y="1434865"/>
            <a:ext cx="2368436" cy="1477989"/>
          </a:xfrm>
          <a:prstGeom prst="rect">
            <a:avLst/>
          </a:prstGeom>
          <a:solidFill>
            <a:srgbClr val="92D050"/>
          </a:solidFill>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100" b="1" i="0" u="none" strike="noStrike" kern="100" cap="none" spc="0" normalizeH="0" baseline="0" noProof="0" dirty="0">
                <a:ln>
                  <a:noFill/>
                </a:ln>
                <a:solidFill>
                  <a:prstClr val="black"/>
                </a:solidFill>
                <a:effectLst/>
                <a:uLnTx/>
                <a:uFillTx/>
                <a:latin typeface="Aptos"/>
                <a:ea typeface="+mn-ea"/>
                <a:cs typeface="Arial"/>
              </a:rPr>
              <a:t>Alternatives to admission &amp; Inpatient Care</a:t>
            </a:r>
            <a:endParaRPr kumimoji="0" lang="en-GB" sz="1100" b="1" i="0" u="none" strike="noStrike" kern="100" cap="none" spc="0" normalizeH="0" baseline="0" noProof="0" dirty="0">
              <a:ln>
                <a:noFill/>
              </a:ln>
              <a:solidFill>
                <a:prstClr val="black"/>
              </a:solidFill>
              <a:effectLst/>
              <a:uLnTx/>
              <a:uFillTx/>
              <a:latin typeface="Aptos" panose="020B0004020202020204" pitchFamily="34" charset="0"/>
              <a:ea typeface="+mn-ea"/>
              <a:cs typeface="Arial" panose="020B0604020202020204" pitchFamily="34" charset="0"/>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100" b="0" i="0" u="none" strike="noStrike" kern="100" cap="none" spc="0" normalizeH="0" baseline="0" noProof="0" dirty="0">
                <a:ln>
                  <a:noFill/>
                </a:ln>
                <a:solidFill>
                  <a:prstClr val="black"/>
                </a:solidFill>
                <a:effectLst/>
                <a:uLnTx/>
                <a:uFillTx/>
                <a:latin typeface="Aptos" panose="020B0004020202020204" pitchFamily="34" charset="0"/>
                <a:ea typeface="+mn-ea"/>
                <a:cs typeface="Arial" panose="020B0604020202020204" pitchFamily="34" charset="0"/>
              </a:rPr>
              <a:t>Reduce reliance on admitted care  by increasing </a:t>
            </a:r>
            <a:r>
              <a:rPr kumimoji="0" lang="en-GB" sz="1100" b="0" i="0" u="none" strike="noStrike" kern="1200" cap="none" spc="0" normalizeH="0" baseline="0" noProof="0" dirty="0">
                <a:ln>
                  <a:noFill/>
                </a:ln>
                <a:solidFill>
                  <a:prstClr val="black"/>
                </a:solidFill>
                <a:effectLst/>
                <a:uLnTx/>
                <a:uFillTx/>
                <a:latin typeface="Aptos" panose="020B0004020202020204" pitchFamily="34" charset="0"/>
                <a:ea typeface="+mn-ea"/>
                <a:cs typeface="+mn-cs"/>
              </a:rPr>
              <a:t>the use and impact of alternative care models </a:t>
            </a:r>
            <a:endParaRPr kumimoji="0" lang="en-GB" sz="1100" b="1" i="0" u="none" strike="noStrike" kern="1200" cap="none" spc="0" normalizeH="0" baseline="0" noProof="0" dirty="0">
              <a:ln>
                <a:noFill/>
              </a:ln>
              <a:solidFill>
                <a:prstClr val="black"/>
              </a:solidFill>
              <a:effectLst/>
              <a:uLnTx/>
              <a:uFillTx/>
              <a:latin typeface="Aptos" panose="020B0004020202020204" pitchFamily="34" charset="0"/>
              <a:ea typeface="+mn-ea"/>
              <a:cs typeface="+mn-cs"/>
            </a:endParaRPr>
          </a:p>
        </p:txBody>
      </p:sp>
      <p:sp>
        <p:nvSpPr>
          <p:cNvPr id="89" name="Rectangle 88">
            <a:extLst>
              <a:ext uri="{FF2B5EF4-FFF2-40B4-BE49-F238E27FC236}">
                <a16:creationId xmlns:a16="http://schemas.microsoft.com/office/drawing/2014/main" id="{0B62D1F5-DA44-C929-B9D9-32F79C00190F}"/>
              </a:ext>
            </a:extLst>
          </p:cNvPr>
          <p:cNvSpPr/>
          <p:nvPr/>
        </p:nvSpPr>
        <p:spPr>
          <a:xfrm>
            <a:off x="1363684" y="4084360"/>
            <a:ext cx="1990347" cy="1182019"/>
          </a:xfrm>
          <a:prstGeom prst="rect">
            <a:avLst/>
          </a:prstGeom>
          <a:solidFill>
            <a:srgbClr val="C00000"/>
          </a:solidFill>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150" b="1" i="0" u="none" strike="noStrike" kern="100" cap="none" spc="0" normalizeH="0" baseline="0" noProof="0">
                <a:ln>
                  <a:noFill/>
                </a:ln>
                <a:solidFill>
                  <a:prstClr val="white"/>
                </a:solidFill>
                <a:effectLst/>
                <a:uLnTx/>
                <a:uFillTx/>
                <a:latin typeface="Aptos"/>
                <a:ea typeface="+mn-ea"/>
                <a:cs typeface="Arial"/>
              </a:rPr>
              <a:t>Right pathway:</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155" b="0" i="0" u="none" strike="noStrike" kern="100" cap="none" spc="0" normalizeH="0" baseline="0" noProof="0">
                <a:ln>
                  <a:noFill/>
                </a:ln>
                <a:solidFill>
                  <a:prstClr val="white"/>
                </a:solidFill>
                <a:effectLst/>
                <a:uLnTx/>
                <a:uFillTx/>
                <a:latin typeface="Aptos" panose="020B0004020202020204" pitchFamily="34" charset="0"/>
                <a:ea typeface="+mn-ea"/>
                <a:cs typeface="Arial" panose="020B0604020202020204" pitchFamily="34" charset="0"/>
              </a:rPr>
              <a:t>Ensure patients have an appropriate plan, know about it &amp; it is enacted</a:t>
            </a:r>
          </a:p>
        </p:txBody>
      </p:sp>
      <p:sp>
        <p:nvSpPr>
          <p:cNvPr id="90" name="Rectangle 89">
            <a:extLst>
              <a:ext uri="{FF2B5EF4-FFF2-40B4-BE49-F238E27FC236}">
                <a16:creationId xmlns:a16="http://schemas.microsoft.com/office/drawing/2014/main" id="{70A72CE5-F6E6-EBEA-2D03-124922439803}"/>
              </a:ext>
            </a:extLst>
          </p:cNvPr>
          <p:cNvSpPr/>
          <p:nvPr/>
        </p:nvSpPr>
        <p:spPr>
          <a:xfrm>
            <a:off x="5925534" y="694452"/>
            <a:ext cx="4063913" cy="186796"/>
          </a:xfrm>
          <a:prstGeom prst="rect">
            <a:avLst/>
          </a:prstGeom>
          <a:solidFill>
            <a:srgbClr val="00B0F0"/>
          </a:solidFill>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marL="0" marR="0" lvl="0" indent="0" algn="l" defTabSz="914400" rtl="0" eaLnBrk="1" fontAlgn="auto" latinLnBrk="0" hangingPunct="1">
              <a:lnSpc>
                <a:spcPct val="100000"/>
              </a:lnSpc>
              <a:spcBef>
                <a:spcPts val="0"/>
              </a:spcBef>
              <a:spcAft>
                <a:spcPts val="0"/>
              </a:spcAft>
              <a:buClrTx/>
              <a:buSzTx/>
              <a:buFontTx/>
              <a:buNone/>
              <a:tabLst>
                <a:tab pos="273050" algn="l"/>
              </a:tabLst>
              <a:defRPr/>
            </a:pPr>
            <a:r>
              <a:rPr kumimoji="0" lang="en-GB" sz="900" b="0" i="0" u="none" strike="noStrike" kern="1200" cap="none" spc="0" normalizeH="0" baseline="0" noProof="0">
                <a:ln>
                  <a:noFill/>
                </a:ln>
                <a:solidFill>
                  <a:prstClr val="black"/>
                </a:solidFill>
                <a:effectLst/>
                <a:uLnTx/>
                <a:uFillTx/>
                <a:latin typeface="Aptos"/>
                <a:ea typeface="+mn-ea"/>
                <a:cs typeface="Calibri"/>
              </a:rPr>
              <a:t>Extend </a:t>
            </a:r>
            <a:r>
              <a:rPr kumimoji="0" lang="en-GB" sz="900" b="1" i="0" u="none" strike="noStrike" kern="1200" cap="none" spc="0" normalizeH="0" baseline="0" noProof="0">
                <a:ln>
                  <a:noFill/>
                </a:ln>
                <a:solidFill>
                  <a:prstClr val="black"/>
                </a:solidFill>
                <a:effectLst/>
                <a:uLnTx/>
                <a:uFillTx/>
                <a:latin typeface="Aptos"/>
                <a:ea typeface="+mn-ea"/>
                <a:cs typeface="Calibri"/>
              </a:rPr>
              <a:t>CTA to junior Drs </a:t>
            </a:r>
            <a:r>
              <a:rPr kumimoji="0" lang="en-GB" sz="900" b="0" i="0" u="none" strike="noStrike" kern="1200" cap="none" spc="0" normalizeH="0" baseline="0" noProof="0">
                <a:ln>
                  <a:noFill/>
                </a:ln>
                <a:solidFill>
                  <a:prstClr val="black"/>
                </a:solidFill>
                <a:effectLst/>
                <a:uLnTx/>
                <a:uFillTx/>
                <a:latin typeface="Aptos"/>
                <a:ea typeface="+mn-ea"/>
                <a:cs typeface="Calibri"/>
              </a:rPr>
              <a:t>&amp; other HCPs with senior oversight</a:t>
            </a:r>
            <a:endParaRPr kumimoji="0" lang="en-GB" sz="900" b="1" i="0" u="none" strike="noStrike" kern="1200" cap="none" spc="0" normalizeH="0" baseline="0" noProof="0">
              <a:ln>
                <a:noFill/>
              </a:ln>
              <a:solidFill>
                <a:prstClr val="black"/>
              </a:solidFill>
              <a:effectLst/>
              <a:highlight>
                <a:srgbClr val="FFFF00"/>
              </a:highlight>
              <a:uLnTx/>
              <a:uFillTx/>
              <a:latin typeface="Aptos"/>
              <a:ea typeface="+mn-ea"/>
              <a:cs typeface="Calibri"/>
            </a:endParaRPr>
          </a:p>
        </p:txBody>
      </p:sp>
      <p:sp>
        <p:nvSpPr>
          <p:cNvPr id="91" name="Rectangle 90">
            <a:extLst>
              <a:ext uri="{FF2B5EF4-FFF2-40B4-BE49-F238E27FC236}">
                <a16:creationId xmlns:a16="http://schemas.microsoft.com/office/drawing/2014/main" id="{3D6565A4-ADEE-666F-A580-F887E3DC77B6}"/>
              </a:ext>
            </a:extLst>
          </p:cNvPr>
          <p:cNvSpPr/>
          <p:nvPr/>
        </p:nvSpPr>
        <p:spPr>
          <a:xfrm>
            <a:off x="5917420" y="874861"/>
            <a:ext cx="4072027" cy="153885"/>
          </a:xfrm>
          <a:prstGeom prst="rect">
            <a:avLst/>
          </a:prstGeom>
          <a:solidFill>
            <a:srgbClr val="00B0F0"/>
          </a:solidFill>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900" b="0" i="0" u="none" strike="noStrike" kern="100" cap="none" spc="0" normalizeH="0" baseline="0" noProof="0">
                <a:ln>
                  <a:noFill/>
                </a:ln>
                <a:solidFill>
                  <a:prstClr val="black"/>
                </a:solidFill>
                <a:effectLst/>
                <a:uLnTx/>
                <a:uFillTx/>
                <a:latin typeface="Aptos" panose="020B0004020202020204" pitchFamily="34" charset="0"/>
                <a:ea typeface="+mn-ea"/>
                <a:cs typeface="Arial" panose="020B0604020202020204" pitchFamily="34" charset="0"/>
              </a:rPr>
              <a:t>Ensure </a:t>
            </a:r>
            <a:r>
              <a:rPr kumimoji="0" lang="en-GB" sz="900" b="0" i="0" u="none" strike="noStrike" kern="1200" cap="none" spc="0" normalizeH="0" baseline="0" noProof="0">
                <a:ln>
                  <a:noFill/>
                </a:ln>
                <a:solidFill>
                  <a:prstClr val="black"/>
                </a:solidFill>
                <a:effectLst/>
                <a:uLnTx/>
                <a:uFillTx/>
                <a:latin typeface="Aptos"/>
                <a:ea typeface="+mn-ea"/>
                <a:cs typeface="Calibri"/>
              </a:rPr>
              <a:t>use of CTA by senior decision maker </a:t>
            </a:r>
            <a:r>
              <a:rPr kumimoji="0" lang="en-GB" sz="900" b="1" i="0" u="none" strike="noStrike" kern="1200" cap="none" spc="0" normalizeH="0" baseline="0" noProof="0">
                <a:ln>
                  <a:noFill/>
                </a:ln>
                <a:solidFill>
                  <a:prstClr val="black"/>
                </a:solidFill>
                <a:effectLst/>
                <a:uLnTx/>
                <a:uFillTx/>
                <a:latin typeface="Aptos"/>
                <a:ea typeface="+mn-ea"/>
                <a:cs typeface="Calibri"/>
              </a:rPr>
              <a:t>at the point of attendance</a:t>
            </a:r>
          </a:p>
        </p:txBody>
      </p:sp>
      <p:sp>
        <p:nvSpPr>
          <p:cNvPr id="92" name="Rectangle 91">
            <a:extLst>
              <a:ext uri="{FF2B5EF4-FFF2-40B4-BE49-F238E27FC236}">
                <a16:creationId xmlns:a16="http://schemas.microsoft.com/office/drawing/2014/main" id="{7827FF5E-AABE-165A-3EE9-FE0F880D7D8D}"/>
              </a:ext>
            </a:extLst>
          </p:cNvPr>
          <p:cNvSpPr/>
          <p:nvPr/>
        </p:nvSpPr>
        <p:spPr>
          <a:xfrm>
            <a:off x="5917641" y="1035818"/>
            <a:ext cx="4071913" cy="168868"/>
          </a:xfrm>
          <a:prstGeom prst="rect">
            <a:avLst/>
          </a:prstGeom>
          <a:solidFill>
            <a:srgbClr val="00B0F0"/>
          </a:solidFill>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marL="0" marR="0" lvl="0" indent="0" algn="l" defTabSz="914400" rtl="0" eaLnBrk="1" fontAlgn="auto" latinLnBrk="0" hangingPunct="1">
              <a:lnSpc>
                <a:spcPct val="100000"/>
              </a:lnSpc>
              <a:spcBef>
                <a:spcPts val="0"/>
              </a:spcBef>
              <a:spcAft>
                <a:spcPts val="0"/>
              </a:spcAft>
              <a:buClrTx/>
              <a:buSzTx/>
              <a:buFontTx/>
              <a:buNone/>
              <a:tabLst>
                <a:tab pos="273050" algn="l"/>
              </a:tabLst>
              <a:defRPr/>
            </a:pPr>
            <a:r>
              <a:rPr kumimoji="0" lang="en-GB" sz="900" b="0" i="0" u="none" strike="noStrike" kern="1200" cap="none" spc="0" normalizeH="0" baseline="0" noProof="0">
                <a:ln>
                  <a:noFill/>
                </a:ln>
                <a:solidFill>
                  <a:prstClr val="black"/>
                </a:solidFill>
                <a:effectLst/>
                <a:uLnTx/>
                <a:uFillTx/>
                <a:latin typeface="Aptos"/>
                <a:ea typeface="+mn-ea"/>
                <a:cs typeface="Calibri"/>
              </a:rPr>
              <a:t>Use </a:t>
            </a:r>
            <a:r>
              <a:rPr kumimoji="0" lang="en-GB" sz="900" b="1" i="0" u="none" strike="noStrike" kern="1200" cap="none" spc="0" normalizeH="0" baseline="0" noProof="0">
                <a:ln>
                  <a:noFill/>
                </a:ln>
                <a:solidFill>
                  <a:prstClr val="black"/>
                </a:solidFill>
                <a:effectLst/>
                <a:uLnTx/>
                <a:uFillTx/>
                <a:latin typeface="Aptos"/>
                <a:ea typeface="+mn-ea"/>
                <a:cs typeface="Calibri"/>
              </a:rPr>
              <a:t>CTA audits </a:t>
            </a:r>
            <a:r>
              <a:rPr kumimoji="0" lang="en-GB" sz="900" b="0" i="0" u="none" strike="noStrike" kern="1200" cap="none" spc="0" normalizeH="0" baseline="0" noProof="0">
                <a:ln>
                  <a:noFill/>
                </a:ln>
                <a:solidFill>
                  <a:prstClr val="black"/>
                </a:solidFill>
                <a:effectLst/>
                <a:uLnTx/>
                <a:uFillTx/>
                <a:latin typeface="Aptos"/>
                <a:ea typeface="+mn-ea"/>
                <a:cs typeface="Calibri"/>
              </a:rPr>
              <a:t>to confirm capacity required in alternatives to admission</a:t>
            </a:r>
          </a:p>
        </p:txBody>
      </p:sp>
      <p:sp>
        <p:nvSpPr>
          <p:cNvPr id="93" name="Rectangle 92">
            <a:extLst>
              <a:ext uri="{FF2B5EF4-FFF2-40B4-BE49-F238E27FC236}">
                <a16:creationId xmlns:a16="http://schemas.microsoft.com/office/drawing/2014/main" id="{4760A85C-8CC6-706A-3861-6C725404861D}"/>
              </a:ext>
            </a:extLst>
          </p:cNvPr>
          <p:cNvSpPr/>
          <p:nvPr/>
        </p:nvSpPr>
        <p:spPr>
          <a:xfrm>
            <a:off x="5917641" y="1199449"/>
            <a:ext cx="4071913" cy="172848"/>
          </a:xfrm>
          <a:prstGeom prst="rect">
            <a:avLst/>
          </a:prstGeom>
          <a:solidFill>
            <a:srgbClr val="00B0F0"/>
          </a:solidFill>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marL="0" marR="0" lvl="0" indent="0" algn="l" defTabSz="914400" rtl="0" eaLnBrk="1" fontAlgn="auto" latinLnBrk="0" hangingPunct="1">
              <a:lnSpc>
                <a:spcPct val="100000"/>
              </a:lnSpc>
              <a:spcBef>
                <a:spcPts val="0"/>
              </a:spcBef>
              <a:spcAft>
                <a:spcPts val="0"/>
              </a:spcAft>
              <a:buClrTx/>
              <a:buSzTx/>
              <a:buFontTx/>
              <a:buNone/>
              <a:tabLst>
                <a:tab pos="273050" algn="l"/>
              </a:tabLst>
              <a:defRPr/>
            </a:pPr>
            <a:r>
              <a:rPr kumimoji="0" lang="en-GB" sz="900" b="0" i="0" u="none" strike="noStrike" kern="1200" cap="none" spc="0" normalizeH="0" baseline="0" noProof="0">
                <a:ln>
                  <a:noFill/>
                </a:ln>
                <a:solidFill>
                  <a:prstClr val="black"/>
                </a:solidFill>
                <a:effectLst/>
                <a:uLnTx/>
                <a:uFillTx/>
                <a:latin typeface="Aptos"/>
                <a:ea typeface="+mn-ea"/>
                <a:cs typeface="Calibri"/>
              </a:rPr>
              <a:t>Run CTA for admitted patients at 24hr to determine </a:t>
            </a:r>
            <a:r>
              <a:rPr kumimoji="0" lang="en-GB" sz="900" b="1" i="0" u="none" strike="noStrike" kern="1200" cap="none" spc="0" normalizeH="0" baseline="0" noProof="0">
                <a:ln>
                  <a:noFill/>
                </a:ln>
                <a:solidFill>
                  <a:prstClr val="black"/>
                </a:solidFill>
                <a:effectLst/>
                <a:uLnTx/>
                <a:uFillTx/>
                <a:latin typeface="Aptos"/>
                <a:ea typeface="+mn-ea"/>
                <a:cs typeface="Calibri"/>
              </a:rPr>
              <a:t>fitness for discharge</a:t>
            </a:r>
          </a:p>
        </p:txBody>
      </p:sp>
      <p:sp>
        <p:nvSpPr>
          <p:cNvPr id="118" name="Rectangle 117">
            <a:extLst>
              <a:ext uri="{FF2B5EF4-FFF2-40B4-BE49-F238E27FC236}">
                <a16:creationId xmlns:a16="http://schemas.microsoft.com/office/drawing/2014/main" id="{C0CCD14E-B5B1-0A00-01CE-94B732D4E950}"/>
              </a:ext>
            </a:extLst>
          </p:cNvPr>
          <p:cNvSpPr/>
          <p:nvPr/>
        </p:nvSpPr>
        <p:spPr>
          <a:xfrm>
            <a:off x="10170143" y="4866302"/>
            <a:ext cx="1867947" cy="607967"/>
          </a:xfrm>
          <a:prstGeom prst="rect">
            <a:avLst/>
          </a:prstGeom>
          <a:solidFill>
            <a:schemeClr val="accent6">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marL="0" marR="0" lvl="0" indent="0" algn="ctr" defTabSz="653156" rtl="0" eaLnBrk="1" fontAlgn="auto" latinLnBrk="0" hangingPunct="1">
              <a:lnSpc>
                <a:spcPct val="100000"/>
              </a:lnSpc>
              <a:spcBef>
                <a:spcPts val="0"/>
              </a:spcBef>
              <a:spcAft>
                <a:spcPts val="0"/>
              </a:spcAft>
              <a:buClrTx/>
              <a:buSzTx/>
              <a:buFontTx/>
              <a:buNone/>
              <a:tabLst/>
              <a:defRPr/>
            </a:pPr>
            <a:r>
              <a:rPr kumimoji="0" lang="en-GB" sz="1050" b="0" i="0" u="none" strike="noStrike" kern="1200" cap="none" spc="0" normalizeH="0" baseline="0" noProof="0">
                <a:ln>
                  <a:noFill/>
                </a:ln>
                <a:solidFill>
                  <a:prstClr val="black"/>
                </a:solidFill>
                <a:effectLst/>
                <a:uLnTx/>
                <a:uFillTx/>
                <a:latin typeface="Arial"/>
                <a:ea typeface="+mn-ea"/>
                <a:cs typeface="Arial"/>
              </a:rPr>
              <a:t>Reduction in number of patients with 14+ day </a:t>
            </a:r>
            <a:r>
              <a:rPr kumimoji="0" lang="en-GB" sz="1050" b="0" i="0" u="none" strike="noStrike" kern="1200" cap="none" spc="0" normalizeH="0" baseline="0" noProof="0" err="1">
                <a:ln>
                  <a:noFill/>
                </a:ln>
                <a:solidFill>
                  <a:prstClr val="black"/>
                </a:solidFill>
                <a:effectLst/>
                <a:uLnTx/>
                <a:uFillTx/>
                <a:latin typeface="Arial"/>
                <a:ea typeface="+mn-ea"/>
                <a:cs typeface="Arial"/>
              </a:rPr>
              <a:t>LoS</a:t>
            </a:r>
            <a:endParaRPr kumimoji="0" lang="en-GB" sz="1050" b="0" i="0" u="none" strike="noStrike" kern="1200" cap="none" spc="0" normalizeH="0" baseline="0" noProof="0">
              <a:ln>
                <a:noFill/>
              </a:ln>
              <a:solidFill>
                <a:prstClr val="black"/>
              </a:solidFill>
              <a:effectLst/>
              <a:uLnTx/>
              <a:uFillTx/>
              <a:latin typeface="Arial"/>
              <a:ea typeface="+mn-ea"/>
              <a:cs typeface="Arial"/>
            </a:endParaRPr>
          </a:p>
        </p:txBody>
      </p:sp>
      <p:sp>
        <p:nvSpPr>
          <p:cNvPr id="119" name="Rectangle 118">
            <a:extLst>
              <a:ext uri="{FF2B5EF4-FFF2-40B4-BE49-F238E27FC236}">
                <a16:creationId xmlns:a16="http://schemas.microsoft.com/office/drawing/2014/main" id="{583521A3-A479-1936-09E6-7DBA48233258}"/>
              </a:ext>
            </a:extLst>
          </p:cNvPr>
          <p:cNvSpPr/>
          <p:nvPr/>
        </p:nvSpPr>
        <p:spPr>
          <a:xfrm>
            <a:off x="3440903" y="5334620"/>
            <a:ext cx="2399281" cy="529890"/>
          </a:xfrm>
          <a:prstGeom prst="rect">
            <a:avLst/>
          </a:prstGeom>
          <a:solidFill>
            <a:srgbClr val="FCCDC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100" b="1" i="0" u="none" strike="noStrike" kern="1200" cap="none" spc="0" normalizeH="0" baseline="0" noProof="0">
                <a:ln>
                  <a:noFill/>
                </a:ln>
                <a:solidFill>
                  <a:prstClr val="black"/>
                </a:solidFill>
                <a:effectLst/>
                <a:uLnTx/>
                <a:uFillTx/>
                <a:latin typeface="Aptos" panose="020B0004020202020204" pitchFamily="34" charset="0"/>
                <a:ea typeface="+mn-ea"/>
                <a:cs typeface="+mn-cs"/>
              </a:rPr>
              <a:t>Workforce planning and transformation</a:t>
            </a:r>
          </a:p>
        </p:txBody>
      </p:sp>
      <p:sp>
        <p:nvSpPr>
          <p:cNvPr id="120" name="Rectangle 119">
            <a:extLst>
              <a:ext uri="{FF2B5EF4-FFF2-40B4-BE49-F238E27FC236}">
                <a16:creationId xmlns:a16="http://schemas.microsoft.com/office/drawing/2014/main" id="{A325ED4C-2FD2-BA88-DBB1-3C0196556629}"/>
              </a:ext>
            </a:extLst>
          </p:cNvPr>
          <p:cNvSpPr/>
          <p:nvPr/>
        </p:nvSpPr>
        <p:spPr>
          <a:xfrm>
            <a:off x="3435254" y="5932750"/>
            <a:ext cx="2404930" cy="427466"/>
          </a:xfrm>
          <a:prstGeom prst="rect">
            <a:avLst/>
          </a:prstGeom>
          <a:solidFill>
            <a:srgbClr val="CCECFF"/>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100" b="1" i="0" u="none" strike="noStrike" kern="1200" cap="none" spc="0" normalizeH="0" baseline="0" noProof="0">
                <a:ln>
                  <a:noFill/>
                </a:ln>
                <a:solidFill>
                  <a:prstClr val="black"/>
                </a:solidFill>
                <a:effectLst/>
                <a:uLnTx/>
                <a:uFillTx/>
                <a:latin typeface="Aptos" panose="020B0004020202020204" pitchFamily="34" charset="0"/>
                <a:ea typeface="+mn-ea"/>
                <a:cs typeface="+mn-cs"/>
              </a:rPr>
              <a:t>Workforce deployment</a:t>
            </a:r>
          </a:p>
        </p:txBody>
      </p:sp>
      <p:sp>
        <p:nvSpPr>
          <p:cNvPr id="121" name="Rectangle 120">
            <a:extLst>
              <a:ext uri="{FF2B5EF4-FFF2-40B4-BE49-F238E27FC236}">
                <a16:creationId xmlns:a16="http://schemas.microsoft.com/office/drawing/2014/main" id="{96333534-7201-9F85-0EF5-7B1E1C3AEFE2}"/>
              </a:ext>
            </a:extLst>
          </p:cNvPr>
          <p:cNvSpPr/>
          <p:nvPr/>
        </p:nvSpPr>
        <p:spPr>
          <a:xfrm>
            <a:off x="3435254" y="6414808"/>
            <a:ext cx="2404930" cy="427466"/>
          </a:xfrm>
          <a:prstGeom prst="rect">
            <a:avLst/>
          </a:prstGeom>
          <a:solidFill>
            <a:srgbClr val="FCFDE3"/>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100" b="1" i="0" u="none" strike="noStrike" kern="1200" cap="none" spc="0" normalizeH="0" baseline="0" noProof="0">
                <a:ln>
                  <a:noFill/>
                </a:ln>
                <a:solidFill>
                  <a:prstClr val="black"/>
                </a:solidFill>
                <a:effectLst/>
                <a:uLnTx/>
                <a:uFillTx/>
                <a:latin typeface="Aptos" panose="020B0004020202020204" pitchFamily="34" charset="0"/>
                <a:ea typeface="+mn-ea"/>
                <a:cs typeface="+mn-cs"/>
              </a:rPr>
              <a:t>Governance &amp; measurement</a:t>
            </a:r>
          </a:p>
        </p:txBody>
      </p:sp>
      <p:sp>
        <p:nvSpPr>
          <p:cNvPr id="122" name="Rectangle 121">
            <a:extLst>
              <a:ext uri="{FF2B5EF4-FFF2-40B4-BE49-F238E27FC236}">
                <a16:creationId xmlns:a16="http://schemas.microsoft.com/office/drawing/2014/main" id="{7C7D4356-2331-A301-054A-3FAC49871E52}"/>
              </a:ext>
            </a:extLst>
          </p:cNvPr>
          <p:cNvSpPr/>
          <p:nvPr/>
        </p:nvSpPr>
        <p:spPr>
          <a:xfrm>
            <a:off x="5917641" y="1428042"/>
            <a:ext cx="4064218" cy="166046"/>
          </a:xfrm>
          <a:prstGeom prst="rect">
            <a:avLst/>
          </a:prstGeom>
          <a:solidFill>
            <a:srgbClr val="92D050"/>
          </a:solidFill>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900" b="0" i="0" u="none" strike="noStrike" kern="100" cap="none" spc="0" normalizeH="0" baseline="0" noProof="0">
                <a:ln>
                  <a:noFill/>
                </a:ln>
                <a:solidFill>
                  <a:prstClr val="black"/>
                </a:solidFill>
                <a:effectLst/>
                <a:uLnTx/>
                <a:uFillTx/>
                <a:latin typeface="Aptos" panose="020B0004020202020204" pitchFamily="34" charset="0"/>
                <a:ea typeface="+mn-ea"/>
                <a:cs typeface="Arial" panose="020B0604020202020204" pitchFamily="34" charset="0"/>
              </a:rPr>
              <a:t>Implement 10 core components of the </a:t>
            </a:r>
            <a:r>
              <a:rPr kumimoji="0" lang="en-GB" sz="900" b="1" i="0" u="none" strike="noStrike" kern="100" cap="none" spc="0" normalizeH="0" baseline="0" noProof="0">
                <a:ln>
                  <a:noFill/>
                </a:ln>
                <a:solidFill>
                  <a:prstClr val="black"/>
                </a:solidFill>
                <a:effectLst/>
                <a:uLnTx/>
                <a:uFillTx/>
                <a:latin typeface="Aptos" panose="020B0004020202020204" pitchFamily="34" charset="0"/>
                <a:ea typeface="+mn-ea"/>
                <a:cs typeface="Arial" panose="020B0604020202020204" pitchFamily="34" charset="0"/>
              </a:rPr>
              <a:t>Virtual Wards Operational Framework </a:t>
            </a:r>
          </a:p>
        </p:txBody>
      </p:sp>
      <p:sp>
        <p:nvSpPr>
          <p:cNvPr id="123" name="Rectangle 122">
            <a:extLst>
              <a:ext uri="{FF2B5EF4-FFF2-40B4-BE49-F238E27FC236}">
                <a16:creationId xmlns:a16="http://schemas.microsoft.com/office/drawing/2014/main" id="{4CE995B9-2A0B-8A31-2084-3EDE5426A1EC}"/>
              </a:ext>
            </a:extLst>
          </p:cNvPr>
          <p:cNvSpPr/>
          <p:nvPr/>
        </p:nvSpPr>
        <p:spPr>
          <a:xfrm>
            <a:off x="5919203" y="1590090"/>
            <a:ext cx="4062548" cy="166044"/>
          </a:xfrm>
          <a:prstGeom prst="rect">
            <a:avLst/>
          </a:prstGeom>
          <a:solidFill>
            <a:srgbClr val="92D050"/>
          </a:solidFill>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900" b="0" i="0" u="none" strike="noStrike" kern="100" cap="none" spc="0" normalizeH="0" baseline="0" noProof="0">
                <a:ln>
                  <a:noFill/>
                </a:ln>
                <a:solidFill>
                  <a:prstClr val="black"/>
                </a:solidFill>
                <a:effectLst/>
                <a:uLnTx/>
                <a:uFillTx/>
                <a:latin typeface="Aptos" panose="020B0004020202020204" pitchFamily="34" charset="0"/>
                <a:ea typeface="+mn-ea"/>
                <a:cs typeface="Arial" panose="020B0604020202020204" pitchFamily="34" charset="0"/>
              </a:rPr>
              <a:t>Ensure virtual wards </a:t>
            </a:r>
            <a:r>
              <a:rPr kumimoji="0" lang="en-GB" sz="900" b="1" i="0" u="none" strike="noStrike" kern="100" cap="none" spc="0" normalizeH="0" baseline="0" noProof="0">
                <a:ln>
                  <a:noFill/>
                </a:ln>
                <a:solidFill>
                  <a:prstClr val="black"/>
                </a:solidFill>
                <a:effectLst/>
                <a:uLnTx/>
                <a:uFillTx/>
                <a:latin typeface="Aptos" panose="020B0004020202020204" pitchFamily="34" charset="0"/>
                <a:ea typeface="+mn-ea"/>
                <a:cs typeface="Arial" panose="020B0604020202020204" pitchFamily="34" charset="0"/>
              </a:rPr>
              <a:t>link with </a:t>
            </a:r>
            <a:r>
              <a:rPr kumimoji="0" lang="en-GB" sz="900" b="1" i="0" u="none" strike="noStrike" kern="100" cap="none" spc="0" normalizeH="0" baseline="0" noProof="0" err="1">
                <a:ln>
                  <a:noFill/>
                </a:ln>
                <a:solidFill>
                  <a:prstClr val="black"/>
                </a:solidFill>
                <a:effectLst/>
                <a:uLnTx/>
                <a:uFillTx/>
                <a:latin typeface="Aptos" panose="020B0004020202020204" pitchFamily="34" charset="0"/>
                <a:ea typeface="+mn-ea"/>
                <a:cs typeface="Arial" panose="020B0604020202020204" pitchFamily="34" charset="0"/>
              </a:rPr>
              <a:t>SPoAs</a:t>
            </a:r>
            <a:r>
              <a:rPr kumimoji="0" lang="en-GB" sz="900" b="1" i="0" u="none" strike="noStrike" kern="100" cap="none" spc="0" normalizeH="0" baseline="0" noProof="0">
                <a:ln>
                  <a:noFill/>
                </a:ln>
                <a:solidFill>
                  <a:prstClr val="black"/>
                </a:solidFill>
                <a:effectLst/>
                <a:uLnTx/>
                <a:uFillTx/>
                <a:latin typeface="Aptos" panose="020B0004020202020204" pitchFamily="34" charset="0"/>
                <a:ea typeface="+mn-ea"/>
                <a:cs typeface="Arial" panose="020B0604020202020204" pitchFamily="34" charset="0"/>
              </a:rPr>
              <a:t>/ICC, SDEC, UCR, 999/111, care homes</a:t>
            </a:r>
          </a:p>
        </p:txBody>
      </p:sp>
      <p:sp>
        <p:nvSpPr>
          <p:cNvPr id="124" name="Rectangle 123">
            <a:extLst>
              <a:ext uri="{FF2B5EF4-FFF2-40B4-BE49-F238E27FC236}">
                <a16:creationId xmlns:a16="http://schemas.microsoft.com/office/drawing/2014/main" id="{F2479B73-4B7C-D4B0-DCD2-21735A171247}"/>
              </a:ext>
            </a:extLst>
          </p:cNvPr>
          <p:cNvSpPr/>
          <p:nvPr/>
        </p:nvSpPr>
        <p:spPr>
          <a:xfrm>
            <a:off x="5919202" y="1755115"/>
            <a:ext cx="4062548" cy="169843"/>
          </a:xfrm>
          <a:prstGeom prst="rect">
            <a:avLst/>
          </a:prstGeom>
          <a:solidFill>
            <a:srgbClr val="92D050"/>
          </a:solidFill>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900" b="1" i="0" u="none" strike="noStrike" kern="100" cap="none" spc="0" normalizeH="0" baseline="0" noProof="0" dirty="0">
                <a:ln>
                  <a:noFill/>
                </a:ln>
                <a:solidFill>
                  <a:prstClr val="black"/>
                </a:solidFill>
                <a:effectLst/>
                <a:uLnTx/>
                <a:uFillTx/>
                <a:latin typeface="Aptos" panose="020B0004020202020204" pitchFamily="34" charset="0"/>
                <a:ea typeface="+mn-ea"/>
                <a:cs typeface="Arial" panose="020B0604020202020204" pitchFamily="34" charset="0"/>
              </a:rPr>
              <a:t>Scale virtual ward capacity </a:t>
            </a:r>
            <a:r>
              <a:rPr kumimoji="0" lang="en-GB" sz="900" b="0" i="0" u="none" strike="noStrike" kern="100" cap="none" spc="0" normalizeH="0" baseline="0" noProof="0" dirty="0">
                <a:ln>
                  <a:noFill/>
                </a:ln>
                <a:solidFill>
                  <a:prstClr val="black"/>
                </a:solidFill>
                <a:effectLst/>
                <a:uLnTx/>
                <a:uFillTx/>
                <a:latin typeface="Aptos" panose="020B0004020202020204" pitchFamily="34" charset="0"/>
                <a:ea typeface="+mn-ea"/>
                <a:cs typeface="Arial" panose="020B0604020202020204" pitchFamily="34" charset="0"/>
              </a:rPr>
              <a:t>to deliver efficiencies and meet UEC demand</a:t>
            </a:r>
          </a:p>
        </p:txBody>
      </p:sp>
      <p:sp>
        <p:nvSpPr>
          <p:cNvPr id="125" name="Rectangle 124">
            <a:extLst>
              <a:ext uri="{FF2B5EF4-FFF2-40B4-BE49-F238E27FC236}">
                <a16:creationId xmlns:a16="http://schemas.microsoft.com/office/drawing/2014/main" id="{93ABAD82-09C0-34F6-499F-BDF7D3E5CC19}"/>
              </a:ext>
            </a:extLst>
          </p:cNvPr>
          <p:cNvSpPr/>
          <p:nvPr/>
        </p:nvSpPr>
        <p:spPr>
          <a:xfrm>
            <a:off x="5917534" y="1921129"/>
            <a:ext cx="4071913" cy="177643"/>
          </a:xfrm>
          <a:prstGeom prst="rect">
            <a:avLst/>
          </a:prstGeom>
          <a:solidFill>
            <a:srgbClr val="92D050"/>
          </a:solidFill>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900" b="0" i="0" u="none" strike="noStrike" kern="100" cap="none" spc="0" normalizeH="0" baseline="0" noProof="0" dirty="0">
                <a:ln>
                  <a:noFill/>
                </a:ln>
                <a:solidFill>
                  <a:prstClr val="black"/>
                </a:solidFill>
                <a:effectLst/>
                <a:uLnTx/>
                <a:uFillTx/>
                <a:latin typeface="Aptos" panose="020B0004020202020204" pitchFamily="34" charset="0"/>
                <a:ea typeface="+mn-ea"/>
                <a:cs typeface="Arial" panose="020B0604020202020204" pitchFamily="34" charset="0"/>
              </a:rPr>
              <a:t>Establish a </a:t>
            </a:r>
            <a:r>
              <a:rPr kumimoji="0" lang="en-GB" sz="900" b="1" i="0" u="none" strike="noStrike" kern="100" cap="none" spc="0" normalizeH="0" baseline="0" noProof="0" dirty="0">
                <a:ln>
                  <a:noFill/>
                </a:ln>
                <a:solidFill>
                  <a:prstClr val="black"/>
                </a:solidFill>
                <a:effectLst/>
                <a:uLnTx/>
                <a:uFillTx/>
                <a:latin typeface="Aptos" panose="020B0004020202020204" pitchFamily="34" charset="0"/>
                <a:ea typeface="+mn-ea"/>
                <a:cs typeface="Arial" panose="020B0604020202020204" pitchFamily="34" charset="0"/>
              </a:rPr>
              <a:t>virtual hub</a:t>
            </a:r>
            <a:r>
              <a:rPr kumimoji="0" lang="en-GB" sz="900" b="0" i="0" u="none" strike="noStrike" kern="100" cap="none" spc="0" normalizeH="0" baseline="0" noProof="0" dirty="0">
                <a:ln>
                  <a:noFill/>
                </a:ln>
                <a:solidFill>
                  <a:prstClr val="black"/>
                </a:solidFill>
                <a:effectLst/>
                <a:uLnTx/>
                <a:uFillTx/>
                <a:latin typeface="Aptos" panose="020B0004020202020204" pitchFamily="34" charset="0"/>
                <a:ea typeface="+mn-ea"/>
                <a:cs typeface="Arial" panose="020B0604020202020204" pitchFamily="34" charset="0"/>
              </a:rPr>
              <a:t> to manage referrals &amp; outreach to specialist teams</a:t>
            </a:r>
          </a:p>
        </p:txBody>
      </p:sp>
      <p:sp>
        <p:nvSpPr>
          <p:cNvPr id="126" name="Rectangle 125">
            <a:extLst>
              <a:ext uri="{FF2B5EF4-FFF2-40B4-BE49-F238E27FC236}">
                <a16:creationId xmlns:a16="http://schemas.microsoft.com/office/drawing/2014/main" id="{EC22525C-0807-24E4-AEFB-33340AC290F7}"/>
              </a:ext>
            </a:extLst>
          </p:cNvPr>
          <p:cNvSpPr/>
          <p:nvPr/>
        </p:nvSpPr>
        <p:spPr>
          <a:xfrm>
            <a:off x="5917570" y="2092580"/>
            <a:ext cx="4066557" cy="169107"/>
          </a:xfrm>
          <a:prstGeom prst="rect">
            <a:avLst/>
          </a:prstGeom>
          <a:solidFill>
            <a:srgbClr val="92D050"/>
          </a:solidFill>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900" b="0" i="0" u="none" strike="noStrike" kern="100" cap="none" spc="0" normalizeH="0" baseline="0" noProof="0" dirty="0">
                <a:ln>
                  <a:noFill/>
                </a:ln>
                <a:solidFill>
                  <a:prstClr val="black"/>
                </a:solidFill>
                <a:effectLst/>
                <a:uLnTx/>
                <a:uFillTx/>
                <a:latin typeface="Aptos" panose="020B0004020202020204" pitchFamily="34" charset="0"/>
                <a:ea typeface="+mn-ea"/>
                <a:cs typeface="Arial" panose="020B0604020202020204" pitchFamily="34" charset="0"/>
              </a:rPr>
              <a:t>Local </a:t>
            </a:r>
            <a:r>
              <a:rPr kumimoji="0" lang="en-GB" sz="900" b="1" i="0" u="none" strike="noStrike" kern="100" cap="none" spc="0" normalizeH="0" baseline="0" noProof="0" dirty="0">
                <a:ln>
                  <a:noFill/>
                </a:ln>
                <a:solidFill>
                  <a:prstClr val="black"/>
                </a:solidFill>
                <a:effectLst/>
                <a:uLnTx/>
                <a:uFillTx/>
                <a:latin typeface="Aptos" panose="020B0004020202020204" pitchFamily="34" charset="0"/>
                <a:ea typeface="+mn-ea"/>
                <a:cs typeface="Arial" panose="020B0604020202020204" pitchFamily="34" charset="0"/>
              </a:rPr>
              <a:t>profiling of SDEC demand </a:t>
            </a:r>
            <a:r>
              <a:rPr kumimoji="0" lang="en-GB" sz="900" b="0" i="0" u="none" strike="noStrike" kern="100" cap="none" spc="0" normalizeH="0" baseline="0" noProof="0" dirty="0">
                <a:ln>
                  <a:noFill/>
                </a:ln>
                <a:solidFill>
                  <a:prstClr val="black"/>
                </a:solidFill>
                <a:effectLst/>
                <a:uLnTx/>
                <a:uFillTx/>
                <a:latin typeface="Aptos" panose="020B0004020202020204" pitchFamily="34" charset="0"/>
                <a:ea typeface="+mn-ea"/>
                <a:cs typeface="Arial" panose="020B0604020202020204" pitchFamily="34" charset="0"/>
              </a:rPr>
              <a:t>to ensure core service meets demand </a:t>
            </a:r>
          </a:p>
        </p:txBody>
      </p:sp>
      <p:sp>
        <p:nvSpPr>
          <p:cNvPr id="127" name="Rectangle 126">
            <a:extLst>
              <a:ext uri="{FF2B5EF4-FFF2-40B4-BE49-F238E27FC236}">
                <a16:creationId xmlns:a16="http://schemas.microsoft.com/office/drawing/2014/main" id="{F0D902DE-BF93-ADA3-F2E3-43C60724D1E7}"/>
              </a:ext>
            </a:extLst>
          </p:cNvPr>
          <p:cNvSpPr/>
          <p:nvPr/>
        </p:nvSpPr>
        <p:spPr>
          <a:xfrm>
            <a:off x="5917535" y="2261242"/>
            <a:ext cx="4064331" cy="166046"/>
          </a:xfrm>
          <a:prstGeom prst="rect">
            <a:avLst/>
          </a:prstGeom>
          <a:solidFill>
            <a:srgbClr val="92D050"/>
          </a:solidFill>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900" b="0" i="0" u="none" strike="noStrike" kern="100" cap="none" spc="0" normalizeH="0" baseline="0" noProof="0">
                <a:ln>
                  <a:noFill/>
                </a:ln>
                <a:solidFill>
                  <a:prstClr val="black"/>
                </a:solidFill>
                <a:effectLst/>
                <a:uLnTx/>
                <a:uFillTx/>
                <a:latin typeface="Aptos"/>
                <a:ea typeface="+mn-ea"/>
                <a:cs typeface="Arial"/>
              </a:rPr>
              <a:t>Establish </a:t>
            </a:r>
            <a:r>
              <a:rPr kumimoji="0" lang="en-GB" sz="900" b="1" i="0" u="none" strike="noStrike" kern="100" cap="none" spc="0" normalizeH="0" baseline="0" noProof="0">
                <a:ln>
                  <a:noFill/>
                </a:ln>
                <a:solidFill>
                  <a:prstClr val="black"/>
                </a:solidFill>
                <a:effectLst/>
                <a:uLnTx/>
                <a:uFillTx/>
                <a:latin typeface="Aptos"/>
                <a:ea typeface="+mn-ea"/>
                <a:cs typeface="Arial"/>
              </a:rPr>
              <a:t>acceptance criteria</a:t>
            </a:r>
            <a:r>
              <a:rPr kumimoji="0" lang="en-GB" sz="900" b="0" i="0" u="none" strike="noStrike" kern="100" cap="none" spc="0" normalizeH="0" baseline="0" noProof="0">
                <a:ln>
                  <a:noFill/>
                </a:ln>
                <a:solidFill>
                  <a:prstClr val="black"/>
                </a:solidFill>
                <a:effectLst/>
                <a:uLnTx/>
                <a:uFillTx/>
                <a:latin typeface="Aptos"/>
                <a:ea typeface="+mn-ea"/>
                <a:cs typeface="Arial"/>
              </a:rPr>
              <a:t> &amp; Include SDEC and VW  on DoS</a:t>
            </a:r>
          </a:p>
        </p:txBody>
      </p:sp>
      <p:sp>
        <p:nvSpPr>
          <p:cNvPr id="128" name="Rectangle 127">
            <a:extLst>
              <a:ext uri="{FF2B5EF4-FFF2-40B4-BE49-F238E27FC236}">
                <a16:creationId xmlns:a16="http://schemas.microsoft.com/office/drawing/2014/main" id="{076EB027-7969-61C6-7924-5607F5EDABF1}"/>
              </a:ext>
            </a:extLst>
          </p:cNvPr>
          <p:cNvSpPr/>
          <p:nvPr/>
        </p:nvSpPr>
        <p:spPr>
          <a:xfrm>
            <a:off x="5915420" y="2427067"/>
            <a:ext cx="4066594" cy="166046"/>
          </a:xfrm>
          <a:prstGeom prst="rect">
            <a:avLst/>
          </a:prstGeom>
          <a:solidFill>
            <a:srgbClr val="92D050"/>
          </a:solidFill>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900" b="0" i="0" u="none" strike="noStrike" kern="100" cap="none" spc="0" normalizeH="0" baseline="0" noProof="0">
                <a:ln>
                  <a:noFill/>
                </a:ln>
                <a:solidFill>
                  <a:prstClr val="black"/>
                </a:solidFill>
                <a:effectLst/>
                <a:uLnTx/>
                <a:uFillTx/>
                <a:latin typeface="Aptos" panose="020B0004020202020204" pitchFamily="34" charset="0"/>
                <a:ea typeface="+mn-ea"/>
                <a:cs typeface="Arial" panose="020B0604020202020204" pitchFamily="34" charset="0"/>
              </a:rPr>
              <a:t>Ensure </a:t>
            </a:r>
            <a:r>
              <a:rPr kumimoji="0" lang="en-GB" sz="900" b="1" i="0" u="none" strike="noStrike" kern="100" cap="none" spc="0" normalizeH="0" baseline="0" noProof="0">
                <a:ln>
                  <a:noFill/>
                </a:ln>
                <a:solidFill>
                  <a:prstClr val="black"/>
                </a:solidFill>
                <a:effectLst/>
                <a:uLnTx/>
                <a:uFillTx/>
                <a:latin typeface="Aptos" panose="020B0004020202020204" pitchFamily="34" charset="0"/>
                <a:ea typeface="+mn-ea"/>
                <a:cs typeface="Arial" panose="020B0604020202020204" pitchFamily="34" charset="0"/>
              </a:rPr>
              <a:t>job pla</a:t>
            </a:r>
            <a:r>
              <a:rPr kumimoji="0" lang="en-GB" sz="900" b="0" i="0" u="none" strike="noStrike" kern="100" cap="none" spc="0" normalizeH="0" baseline="0" noProof="0">
                <a:ln>
                  <a:noFill/>
                </a:ln>
                <a:solidFill>
                  <a:prstClr val="black"/>
                </a:solidFill>
                <a:effectLst/>
                <a:uLnTx/>
                <a:uFillTx/>
                <a:latin typeface="Aptos" panose="020B0004020202020204" pitchFamily="34" charset="0"/>
                <a:ea typeface="+mn-ea"/>
                <a:cs typeface="Arial" panose="020B0604020202020204" pitchFamily="34" charset="0"/>
              </a:rPr>
              <a:t>ns and </a:t>
            </a:r>
            <a:r>
              <a:rPr kumimoji="0" lang="en-GB" sz="900" b="1" i="0" u="none" strike="noStrike" kern="100" cap="none" spc="0" normalizeH="0" baseline="0" noProof="0">
                <a:ln>
                  <a:noFill/>
                </a:ln>
                <a:solidFill>
                  <a:prstClr val="black"/>
                </a:solidFill>
                <a:effectLst/>
                <a:uLnTx/>
                <a:uFillTx/>
                <a:latin typeface="Aptos" panose="020B0004020202020204" pitchFamily="34" charset="0"/>
                <a:ea typeface="+mn-ea"/>
                <a:cs typeface="Arial" panose="020B0604020202020204" pitchFamily="34" charset="0"/>
              </a:rPr>
              <a:t>resource</a:t>
            </a:r>
            <a:r>
              <a:rPr kumimoji="0" lang="en-GB" sz="900" b="0" i="0" u="none" strike="noStrike" kern="100" cap="none" spc="0" normalizeH="0" baseline="0" noProof="0">
                <a:ln>
                  <a:noFill/>
                </a:ln>
                <a:solidFill>
                  <a:prstClr val="black"/>
                </a:solidFill>
                <a:effectLst/>
                <a:uLnTx/>
                <a:uFillTx/>
                <a:latin typeface="Aptos" panose="020B0004020202020204" pitchFamily="34" charset="0"/>
                <a:ea typeface="+mn-ea"/>
                <a:cs typeface="Arial" panose="020B0604020202020204" pitchFamily="34" charset="0"/>
              </a:rPr>
              <a:t>  support SDEC delivery</a:t>
            </a:r>
          </a:p>
        </p:txBody>
      </p:sp>
      <p:sp>
        <p:nvSpPr>
          <p:cNvPr id="129" name="Rectangle 128">
            <a:extLst>
              <a:ext uri="{FF2B5EF4-FFF2-40B4-BE49-F238E27FC236}">
                <a16:creationId xmlns:a16="http://schemas.microsoft.com/office/drawing/2014/main" id="{E6B5DEB1-E2E2-B17D-666C-73C1FB4CCBD9}"/>
              </a:ext>
            </a:extLst>
          </p:cNvPr>
          <p:cNvSpPr/>
          <p:nvPr/>
        </p:nvSpPr>
        <p:spPr>
          <a:xfrm>
            <a:off x="5915420" y="2597063"/>
            <a:ext cx="4068856" cy="166046"/>
          </a:xfrm>
          <a:prstGeom prst="rect">
            <a:avLst/>
          </a:prstGeom>
          <a:solidFill>
            <a:srgbClr val="92D050"/>
          </a:solidFill>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900" b="1" i="0" u="none" strike="noStrike" kern="100" cap="none" spc="0" normalizeH="0" baseline="0" noProof="0">
                <a:ln>
                  <a:noFill/>
                </a:ln>
                <a:solidFill>
                  <a:prstClr val="black"/>
                </a:solidFill>
                <a:effectLst/>
                <a:uLnTx/>
                <a:uFillTx/>
                <a:latin typeface="Aptos" panose="020B0004020202020204" pitchFamily="34" charset="0"/>
                <a:ea typeface="+mn-ea"/>
                <a:cs typeface="Arial" panose="020B0604020202020204" pitchFamily="34" charset="0"/>
              </a:rPr>
              <a:t>Co-locate SDECs </a:t>
            </a:r>
            <a:r>
              <a:rPr kumimoji="0" lang="en-GB" sz="900" b="0" i="0" u="none" strike="noStrike" kern="100" cap="none" spc="0" normalizeH="0" baseline="0" noProof="0">
                <a:ln>
                  <a:noFill/>
                </a:ln>
                <a:solidFill>
                  <a:prstClr val="black"/>
                </a:solidFill>
                <a:effectLst/>
                <a:uLnTx/>
                <a:uFillTx/>
                <a:latin typeface="Aptos" panose="020B0004020202020204" pitchFamily="34" charset="0"/>
                <a:ea typeface="+mn-ea"/>
                <a:cs typeface="Arial" panose="020B0604020202020204" pitchFamily="34" charset="0"/>
              </a:rPr>
              <a:t>with the emergency department </a:t>
            </a:r>
          </a:p>
        </p:txBody>
      </p:sp>
      <p:sp>
        <p:nvSpPr>
          <p:cNvPr id="130" name="Rectangle 129">
            <a:extLst>
              <a:ext uri="{FF2B5EF4-FFF2-40B4-BE49-F238E27FC236}">
                <a16:creationId xmlns:a16="http://schemas.microsoft.com/office/drawing/2014/main" id="{F74CFE71-6615-EF74-D138-C000330067AA}"/>
              </a:ext>
            </a:extLst>
          </p:cNvPr>
          <p:cNvSpPr/>
          <p:nvPr/>
        </p:nvSpPr>
        <p:spPr>
          <a:xfrm>
            <a:off x="5917244" y="2769989"/>
            <a:ext cx="4066594" cy="142865"/>
          </a:xfrm>
          <a:prstGeom prst="rect">
            <a:avLst/>
          </a:prstGeom>
          <a:solidFill>
            <a:srgbClr val="92D050"/>
          </a:solidFill>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900" b="0" i="0" u="none" strike="noStrike" kern="100" cap="none" spc="0" normalizeH="0" baseline="0" noProof="0">
                <a:ln>
                  <a:noFill/>
                </a:ln>
                <a:solidFill>
                  <a:prstClr val="black"/>
                </a:solidFill>
                <a:effectLst/>
                <a:uLnTx/>
                <a:uFillTx/>
                <a:latin typeface="Aptos" panose="020B0004020202020204" pitchFamily="34" charset="0"/>
                <a:ea typeface="+mn-ea"/>
                <a:cs typeface="Arial" panose="020B0604020202020204" pitchFamily="34" charset="0"/>
              </a:rPr>
              <a:t>Use </a:t>
            </a:r>
            <a:r>
              <a:rPr kumimoji="0" lang="en-GB" sz="900" b="1" i="0" u="none" strike="noStrike" kern="100" cap="none" spc="0" normalizeH="0" baseline="0" noProof="0">
                <a:ln>
                  <a:noFill/>
                </a:ln>
                <a:solidFill>
                  <a:prstClr val="black"/>
                </a:solidFill>
                <a:effectLst/>
                <a:uLnTx/>
                <a:uFillTx/>
                <a:latin typeface="Aptos" panose="020B0004020202020204" pitchFamily="34" charset="0"/>
                <a:ea typeface="+mn-ea"/>
                <a:cs typeface="Arial" panose="020B0604020202020204" pitchFamily="34" charset="0"/>
              </a:rPr>
              <a:t>self-assessment tools </a:t>
            </a:r>
            <a:r>
              <a:rPr kumimoji="0" lang="en-GB" sz="900" b="0" i="0" u="none" strike="noStrike" kern="100" cap="none" spc="0" normalizeH="0" baseline="0" noProof="0">
                <a:ln>
                  <a:noFill/>
                </a:ln>
                <a:solidFill>
                  <a:prstClr val="black"/>
                </a:solidFill>
                <a:effectLst/>
                <a:uLnTx/>
                <a:uFillTx/>
                <a:latin typeface="Aptos" panose="020B0004020202020204" pitchFamily="34" charset="0"/>
                <a:ea typeface="+mn-ea"/>
                <a:cs typeface="Arial" panose="020B0604020202020204" pitchFamily="34" charset="0"/>
              </a:rPr>
              <a:t>to benchmark &amp; address gaps in SDEC</a:t>
            </a:r>
          </a:p>
        </p:txBody>
      </p:sp>
      <p:sp>
        <p:nvSpPr>
          <p:cNvPr id="131" name="Rectangle 130">
            <a:extLst>
              <a:ext uri="{FF2B5EF4-FFF2-40B4-BE49-F238E27FC236}">
                <a16:creationId xmlns:a16="http://schemas.microsoft.com/office/drawing/2014/main" id="{45D24435-84F2-43E0-6B16-B84C3109FBFA}"/>
              </a:ext>
            </a:extLst>
          </p:cNvPr>
          <p:cNvSpPr/>
          <p:nvPr/>
        </p:nvSpPr>
        <p:spPr>
          <a:xfrm>
            <a:off x="5923152" y="2991640"/>
            <a:ext cx="4072856" cy="149281"/>
          </a:xfrm>
          <a:prstGeom prst="rect">
            <a:avLst/>
          </a:prstGeom>
          <a:solidFill>
            <a:srgbClr val="FFC000"/>
          </a:solidFill>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900" b="1" i="0" u="none" strike="noStrike" kern="1200" cap="none" spc="0" normalizeH="0" baseline="0" noProof="0">
                <a:ln>
                  <a:noFill/>
                </a:ln>
                <a:solidFill>
                  <a:prstClr val="black"/>
                </a:solidFill>
                <a:effectLst/>
                <a:uLnTx/>
                <a:uFillTx/>
                <a:latin typeface="Aptos" panose="020B0004020202020204" pitchFamily="34" charset="0"/>
                <a:ea typeface="+mn-ea"/>
                <a:cs typeface="+mn-cs"/>
              </a:rPr>
              <a:t>Establish, measure and hold to a</a:t>
            </a:r>
            <a:r>
              <a:rPr kumimoji="0" lang="en-GB" sz="900" b="0" i="0" u="none" strike="noStrike" kern="1200" cap="none" spc="0" normalizeH="0" baseline="0" noProof="0">
                <a:ln>
                  <a:noFill/>
                </a:ln>
                <a:solidFill>
                  <a:prstClr val="black"/>
                </a:solidFill>
                <a:effectLst/>
                <a:uLnTx/>
                <a:uFillTx/>
                <a:latin typeface="Aptos" panose="020B0004020202020204" pitchFamily="34" charset="0"/>
                <a:ea typeface="+mn-ea"/>
                <a:cs typeface="+mn-cs"/>
              </a:rPr>
              <a:t>ccount IPS delivery </a:t>
            </a:r>
          </a:p>
        </p:txBody>
      </p:sp>
      <p:sp>
        <p:nvSpPr>
          <p:cNvPr id="132" name="Rectangle 131">
            <a:extLst>
              <a:ext uri="{FF2B5EF4-FFF2-40B4-BE49-F238E27FC236}">
                <a16:creationId xmlns:a16="http://schemas.microsoft.com/office/drawing/2014/main" id="{71A775B6-885F-9BE1-5718-51939AD764E2}"/>
              </a:ext>
            </a:extLst>
          </p:cNvPr>
          <p:cNvSpPr/>
          <p:nvPr/>
        </p:nvSpPr>
        <p:spPr>
          <a:xfrm>
            <a:off x="5923153" y="3145428"/>
            <a:ext cx="4072856" cy="149281"/>
          </a:xfrm>
          <a:prstGeom prst="rect">
            <a:avLst/>
          </a:prstGeom>
          <a:solidFill>
            <a:srgbClr val="FFC000"/>
          </a:solidFill>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900" b="0" i="0" u="none" strike="noStrike" kern="1200" cap="none" spc="0" normalizeH="0" baseline="0" noProof="0">
                <a:ln>
                  <a:noFill/>
                </a:ln>
                <a:solidFill>
                  <a:prstClr val="black"/>
                </a:solidFill>
                <a:effectLst/>
                <a:uLnTx/>
                <a:uFillTx/>
                <a:latin typeface="Aptos" panose="020B0004020202020204" pitchFamily="34" charset="0"/>
                <a:ea typeface="+mn-ea"/>
                <a:cs typeface="+mn-cs"/>
              </a:rPr>
              <a:t>Test IPSs during times of </a:t>
            </a:r>
            <a:r>
              <a:rPr kumimoji="0" lang="en-GB" sz="900" b="1" i="0" u="none" strike="noStrike" kern="1200" cap="none" spc="0" normalizeH="0" baseline="0" noProof="0">
                <a:ln>
                  <a:noFill/>
                </a:ln>
                <a:solidFill>
                  <a:prstClr val="black"/>
                </a:solidFill>
                <a:effectLst/>
                <a:uLnTx/>
                <a:uFillTx/>
                <a:latin typeface="Aptos" panose="020B0004020202020204" pitchFamily="34" charset="0"/>
                <a:ea typeface="+mn-ea"/>
                <a:cs typeface="+mn-cs"/>
              </a:rPr>
              <a:t>crowding and increased pressure in ED</a:t>
            </a:r>
          </a:p>
        </p:txBody>
      </p:sp>
      <p:sp>
        <p:nvSpPr>
          <p:cNvPr id="133" name="Rectangle 132">
            <a:extLst>
              <a:ext uri="{FF2B5EF4-FFF2-40B4-BE49-F238E27FC236}">
                <a16:creationId xmlns:a16="http://schemas.microsoft.com/office/drawing/2014/main" id="{11C42456-8219-5070-7200-6B5760CACA65}"/>
              </a:ext>
            </a:extLst>
          </p:cNvPr>
          <p:cNvSpPr/>
          <p:nvPr/>
        </p:nvSpPr>
        <p:spPr>
          <a:xfrm>
            <a:off x="5924812" y="3297216"/>
            <a:ext cx="4071195" cy="143427"/>
          </a:xfrm>
          <a:prstGeom prst="rect">
            <a:avLst/>
          </a:prstGeom>
          <a:solidFill>
            <a:srgbClr val="FFC000"/>
          </a:solidFill>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900" b="0" i="0" u="none" strike="noStrike" kern="1200" cap="none" spc="0" normalizeH="0" baseline="0" noProof="0">
                <a:ln>
                  <a:noFill/>
                </a:ln>
                <a:solidFill>
                  <a:prstClr val="black"/>
                </a:solidFill>
                <a:effectLst/>
                <a:uLnTx/>
                <a:uFillTx/>
                <a:latin typeface="Aptos" panose="020B0004020202020204" pitchFamily="34" charset="0"/>
                <a:ea typeface="+mn-ea"/>
                <a:cs typeface="+mn-cs"/>
              </a:rPr>
              <a:t>Implement changes to </a:t>
            </a:r>
            <a:r>
              <a:rPr kumimoji="0" lang="en-GB" sz="900" b="1" i="0" u="none" strike="noStrike" kern="1200" cap="none" spc="0" normalizeH="0" baseline="0" noProof="0">
                <a:ln>
                  <a:noFill/>
                </a:ln>
                <a:solidFill>
                  <a:prstClr val="black"/>
                </a:solidFill>
                <a:effectLst/>
                <a:uLnTx/>
                <a:uFillTx/>
                <a:latin typeface="Aptos" panose="020B0004020202020204" pitchFamily="34" charset="0"/>
                <a:ea typeface="+mn-ea"/>
                <a:cs typeface="+mn-cs"/>
              </a:rPr>
              <a:t>rostering and job planning </a:t>
            </a:r>
            <a:r>
              <a:rPr kumimoji="0" lang="en-GB" sz="900" b="0" i="0" u="none" strike="noStrike" kern="1200" cap="none" spc="0" normalizeH="0" baseline="0" noProof="0">
                <a:ln>
                  <a:noFill/>
                </a:ln>
                <a:solidFill>
                  <a:prstClr val="black"/>
                </a:solidFill>
                <a:effectLst/>
                <a:uLnTx/>
                <a:uFillTx/>
                <a:latin typeface="Aptos" panose="020B0004020202020204" pitchFamily="34" charset="0"/>
                <a:ea typeface="+mn-ea"/>
                <a:cs typeface="+mn-cs"/>
              </a:rPr>
              <a:t>to ensure the right resource </a:t>
            </a:r>
          </a:p>
        </p:txBody>
      </p:sp>
      <p:sp>
        <p:nvSpPr>
          <p:cNvPr id="134" name="Rectangle 133">
            <a:extLst>
              <a:ext uri="{FF2B5EF4-FFF2-40B4-BE49-F238E27FC236}">
                <a16:creationId xmlns:a16="http://schemas.microsoft.com/office/drawing/2014/main" id="{3DFE744C-659E-4925-8CC5-728B9184B9C8}"/>
              </a:ext>
            </a:extLst>
          </p:cNvPr>
          <p:cNvSpPr/>
          <p:nvPr/>
        </p:nvSpPr>
        <p:spPr>
          <a:xfrm>
            <a:off x="5923650" y="3441244"/>
            <a:ext cx="4070473" cy="122918"/>
          </a:xfrm>
          <a:prstGeom prst="rect">
            <a:avLst/>
          </a:prstGeom>
          <a:solidFill>
            <a:srgbClr val="FFC000"/>
          </a:solidFill>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900" b="0" i="0" u="none" strike="noStrike" kern="1200" cap="none" spc="0" normalizeH="0" baseline="0" noProof="0" dirty="0">
                <a:ln>
                  <a:noFill/>
                </a:ln>
                <a:solidFill>
                  <a:prstClr val="black"/>
                </a:solidFill>
                <a:effectLst/>
                <a:uLnTx/>
                <a:uFillTx/>
                <a:latin typeface="Aptos" panose="020B0004020202020204" pitchFamily="34" charset="0"/>
                <a:ea typeface="+mn-ea"/>
                <a:cs typeface="+mn-cs"/>
              </a:rPr>
              <a:t>Use </a:t>
            </a:r>
            <a:r>
              <a:rPr kumimoji="0" lang="en-GB" sz="900" b="1" i="0" u="none" strike="noStrike" kern="1200" cap="none" spc="0" normalizeH="0" baseline="0" noProof="0" dirty="0">
                <a:ln>
                  <a:noFill/>
                </a:ln>
                <a:solidFill>
                  <a:prstClr val="black"/>
                </a:solidFill>
                <a:effectLst/>
                <a:uLnTx/>
                <a:uFillTx/>
                <a:latin typeface="Aptos" panose="020B0004020202020204" pitchFamily="34" charset="0"/>
                <a:ea typeface="+mn-ea"/>
                <a:cs typeface="+mn-cs"/>
              </a:rPr>
              <a:t>telephone</a:t>
            </a:r>
            <a:r>
              <a:rPr kumimoji="0" lang="en-GB" sz="900" b="0" i="0" u="none" strike="noStrike" kern="1200" cap="none" spc="0" normalizeH="0" baseline="0" noProof="0" dirty="0">
                <a:ln>
                  <a:noFill/>
                </a:ln>
                <a:solidFill>
                  <a:prstClr val="black"/>
                </a:solidFill>
                <a:effectLst/>
                <a:uLnTx/>
                <a:uFillTx/>
                <a:latin typeface="Aptos" panose="020B0004020202020204" pitchFamily="34" charset="0"/>
                <a:ea typeface="+mn-ea"/>
                <a:cs typeface="+mn-cs"/>
              </a:rPr>
              <a:t> to refer allowing conversations rather than electronic referrals</a:t>
            </a:r>
          </a:p>
        </p:txBody>
      </p:sp>
      <p:sp>
        <p:nvSpPr>
          <p:cNvPr id="135" name="Rectangle 134">
            <a:extLst>
              <a:ext uri="{FF2B5EF4-FFF2-40B4-BE49-F238E27FC236}">
                <a16:creationId xmlns:a16="http://schemas.microsoft.com/office/drawing/2014/main" id="{4E0FBF79-3D3F-4C25-8208-CE20949D5624}"/>
              </a:ext>
            </a:extLst>
          </p:cNvPr>
          <p:cNvSpPr/>
          <p:nvPr/>
        </p:nvSpPr>
        <p:spPr>
          <a:xfrm>
            <a:off x="5924812" y="3560754"/>
            <a:ext cx="4070473" cy="128441"/>
          </a:xfrm>
          <a:prstGeom prst="rect">
            <a:avLst/>
          </a:prstGeom>
          <a:solidFill>
            <a:srgbClr val="FFC000"/>
          </a:solidFill>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900" b="0" i="0" u="none" strike="noStrike" kern="1200" cap="none" spc="0" normalizeH="0" baseline="0" noProof="0" dirty="0">
                <a:ln>
                  <a:noFill/>
                </a:ln>
                <a:solidFill>
                  <a:prstClr val="black"/>
                </a:solidFill>
                <a:effectLst/>
                <a:uLnTx/>
                <a:uFillTx/>
                <a:latin typeface="Aptos" panose="020B0004020202020204" pitchFamily="34" charset="0"/>
                <a:ea typeface="+mn-ea"/>
                <a:cs typeface="+mn-cs"/>
              </a:rPr>
              <a:t>Ensure consistent </a:t>
            </a:r>
            <a:r>
              <a:rPr kumimoji="0" lang="en-GB" sz="900" b="1" i="0" u="none" strike="noStrike" kern="1200" cap="none" spc="0" normalizeH="0" baseline="0" noProof="0" dirty="0">
                <a:ln>
                  <a:noFill/>
                </a:ln>
                <a:solidFill>
                  <a:prstClr val="black"/>
                </a:solidFill>
                <a:effectLst/>
                <a:uLnTx/>
                <a:uFillTx/>
                <a:latin typeface="Aptos" panose="020B0004020202020204" pitchFamily="34" charset="0"/>
                <a:ea typeface="+mn-ea"/>
                <a:cs typeface="+mn-cs"/>
              </a:rPr>
              <a:t>access to diagnostics </a:t>
            </a:r>
            <a:r>
              <a:rPr kumimoji="0" lang="en-GB" sz="900" b="0" i="0" u="none" strike="noStrike" kern="1200" cap="none" spc="0" normalizeH="0" baseline="0" noProof="0" dirty="0">
                <a:ln>
                  <a:noFill/>
                </a:ln>
                <a:solidFill>
                  <a:prstClr val="black"/>
                </a:solidFill>
                <a:effectLst/>
                <a:uLnTx/>
                <a:uFillTx/>
                <a:latin typeface="Aptos" panose="020B0004020202020204" pitchFamily="34" charset="0"/>
                <a:ea typeface="+mn-ea"/>
                <a:cs typeface="+mn-cs"/>
              </a:rPr>
              <a:t>7 days a week</a:t>
            </a:r>
          </a:p>
        </p:txBody>
      </p:sp>
      <p:sp>
        <p:nvSpPr>
          <p:cNvPr id="136" name="Rectangle 135">
            <a:extLst>
              <a:ext uri="{FF2B5EF4-FFF2-40B4-BE49-F238E27FC236}">
                <a16:creationId xmlns:a16="http://schemas.microsoft.com/office/drawing/2014/main" id="{FDFBFA11-5BB6-683E-FA0E-4547258FB29F}"/>
              </a:ext>
            </a:extLst>
          </p:cNvPr>
          <p:cNvSpPr/>
          <p:nvPr/>
        </p:nvSpPr>
        <p:spPr>
          <a:xfrm>
            <a:off x="5923650" y="3687747"/>
            <a:ext cx="4072357" cy="134798"/>
          </a:xfrm>
          <a:prstGeom prst="rect">
            <a:avLst/>
          </a:prstGeom>
          <a:solidFill>
            <a:srgbClr val="FFC000"/>
          </a:solidFill>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900" b="1" i="0" u="none" strike="noStrike" kern="1200" cap="none" spc="0" normalizeH="0" baseline="0" noProof="0">
                <a:ln>
                  <a:noFill/>
                </a:ln>
                <a:solidFill>
                  <a:prstClr val="black"/>
                </a:solidFill>
                <a:effectLst/>
                <a:uLnTx/>
                <a:uFillTx/>
                <a:latin typeface="Aptos" panose="020B0004020202020204" pitchFamily="34" charset="0"/>
                <a:ea typeface="+mn-ea"/>
                <a:cs typeface="+mn-cs"/>
              </a:rPr>
              <a:t>Minimise ward moves</a:t>
            </a:r>
          </a:p>
        </p:txBody>
      </p:sp>
      <p:sp>
        <p:nvSpPr>
          <p:cNvPr id="141" name="Rectangle 140">
            <a:extLst>
              <a:ext uri="{FF2B5EF4-FFF2-40B4-BE49-F238E27FC236}">
                <a16:creationId xmlns:a16="http://schemas.microsoft.com/office/drawing/2014/main" id="{285A5E25-7022-07F5-6EE2-80B464B9E324}"/>
              </a:ext>
            </a:extLst>
          </p:cNvPr>
          <p:cNvSpPr/>
          <p:nvPr/>
        </p:nvSpPr>
        <p:spPr>
          <a:xfrm>
            <a:off x="5909714" y="5336281"/>
            <a:ext cx="4086295" cy="134798"/>
          </a:xfrm>
          <a:prstGeom prst="rect">
            <a:avLst/>
          </a:prstGeom>
          <a:solidFill>
            <a:srgbClr val="FCCDC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900" b="1" i="0" u="none" strike="noStrike" kern="1200" cap="none" spc="0" normalizeH="0" baseline="0" noProof="0">
                <a:ln>
                  <a:noFill/>
                </a:ln>
                <a:solidFill>
                  <a:prstClr val="black"/>
                </a:solidFill>
                <a:effectLst/>
                <a:uLnTx/>
                <a:uFillTx/>
                <a:latin typeface="Aptos" panose="020B0004020202020204" pitchFamily="34" charset="0"/>
                <a:ea typeface="+mn-ea"/>
                <a:cs typeface="+mn-cs"/>
              </a:rPr>
              <a:t>Job planning</a:t>
            </a:r>
            <a:r>
              <a:rPr kumimoji="0" lang="en-GB" sz="900" b="0" i="0" u="none" strike="noStrike" kern="1200" cap="none" spc="0" normalizeH="0" baseline="0" noProof="0">
                <a:ln>
                  <a:noFill/>
                </a:ln>
                <a:solidFill>
                  <a:prstClr val="black"/>
                </a:solidFill>
                <a:effectLst/>
                <a:uLnTx/>
                <a:uFillTx/>
                <a:latin typeface="Aptos" panose="020B0004020202020204" pitchFamily="34" charset="0"/>
                <a:ea typeface="+mn-ea"/>
                <a:cs typeface="+mn-cs"/>
              </a:rPr>
              <a:t>: e-job planning, job planning toolkit &amp; demand / capacity planning</a:t>
            </a:r>
          </a:p>
        </p:txBody>
      </p:sp>
      <p:sp>
        <p:nvSpPr>
          <p:cNvPr id="142" name="Rectangle 141">
            <a:extLst>
              <a:ext uri="{FF2B5EF4-FFF2-40B4-BE49-F238E27FC236}">
                <a16:creationId xmlns:a16="http://schemas.microsoft.com/office/drawing/2014/main" id="{46A06B18-5704-C5BD-F5EF-69B8B88E433C}"/>
              </a:ext>
            </a:extLst>
          </p:cNvPr>
          <p:cNvSpPr/>
          <p:nvPr/>
        </p:nvSpPr>
        <p:spPr>
          <a:xfrm>
            <a:off x="5910442" y="5476961"/>
            <a:ext cx="4086295" cy="134798"/>
          </a:xfrm>
          <a:prstGeom prst="rect">
            <a:avLst/>
          </a:prstGeom>
          <a:solidFill>
            <a:srgbClr val="FCCDC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900" b="1" i="0" u="none" strike="noStrike" kern="1200" cap="none" spc="0" normalizeH="0" baseline="0" noProof="0">
                <a:ln>
                  <a:noFill/>
                </a:ln>
                <a:solidFill>
                  <a:prstClr val="black"/>
                </a:solidFill>
                <a:effectLst/>
                <a:uLnTx/>
                <a:uFillTx/>
                <a:latin typeface="Aptos" panose="020B0004020202020204" pitchFamily="34" charset="0"/>
                <a:ea typeface="+mn-ea"/>
                <a:cs typeface="+mn-cs"/>
              </a:rPr>
              <a:t>Retention: </a:t>
            </a:r>
            <a:r>
              <a:rPr kumimoji="0" lang="en-GB" sz="900" b="0" i="0" u="none" strike="noStrike" kern="1200" cap="none" spc="0" normalizeH="0" baseline="0" noProof="0">
                <a:ln>
                  <a:noFill/>
                </a:ln>
                <a:solidFill>
                  <a:prstClr val="black"/>
                </a:solidFill>
                <a:effectLst/>
                <a:uLnTx/>
                <a:uFillTx/>
                <a:latin typeface="Aptos" panose="020B0004020202020204" pitchFamily="34" charset="0"/>
                <a:ea typeface="+mn-ea"/>
                <a:cs typeface="+mn-cs"/>
              </a:rPr>
              <a:t>deploy the national retention guide and toolkit</a:t>
            </a:r>
            <a:r>
              <a:rPr kumimoji="0" lang="en-GB" sz="900" b="1" i="0" u="none" strike="noStrike" kern="1200" cap="none" spc="0" normalizeH="0" baseline="0" noProof="0">
                <a:ln>
                  <a:noFill/>
                </a:ln>
                <a:solidFill>
                  <a:prstClr val="black"/>
                </a:solidFill>
                <a:effectLst/>
                <a:uLnTx/>
                <a:uFillTx/>
                <a:latin typeface="Aptos" panose="020B0004020202020204" pitchFamily="34" charset="0"/>
                <a:ea typeface="+mn-ea"/>
                <a:cs typeface="+mn-cs"/>
              </a:rPr>
              <a:t> </a:t>
            </a:r>
          </a:p>
        </p:txBody>
      </p:sp>
      <p:sp>
        <p:nvSpPr>
          <p:cNvPr id="143" name="Rectangle 142">
            <a:extLst>
              <a:ext uri="{FF2B5EF4-FFF2-40B4-BE49-F238E27FC236}">
                <a16:creationId xmlns:a16="http://schemas.microsoft.com/office/drawing/2014/main" id="{A3CFF3B4-D873-6CA1-7745-7CD6A6655D85}"/>
              </a:ext>
            </a:extLst>
          </p:cNvPr>
          <p:cNvSpPr/>
          <p:nvPr/>
        </p:nvSpPr>
        <p:spPr>
          <a:xfrm>
            <a:off x="5910442" y="5611815"/>
            <a:ext cx="4086295" cy="134798"/>
          </a:xfrm>
          <a:prstGeom prst="rect">
            <a:avLst/>
          </a:prstGeom>
          <a:solidFill>
            <a:srgbClr val="FCCDC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900" b="1" i="0" u="none" strike="noStrike" kern="1200" cap="none" spc="0" normalizeH="0" baseline="0" noProof="0">
                <a:ln>
                  <a:noFill/>
                </a:ln>
                <a:solidFill>
                  <a:prstClr val="black"/>
                </a:solidFill>
                <a:effectLst/>
                <a:uLnTx/>
                <a:uFillTx/>
                <a:latin typeface="Aptos" panose="020B0004020202020204" pitchFamily="34" charset="0"/>
                <a:ea typeface="+mn-ea"/>
                <a:cs typeface="+mn-cs"/>
              </a:rPr>
              <a:t>Workforce transformation: </a:t>
            </a:r>
            <a:r>
              <a:rPr kumimoji="0" lang="en-GB" sz="900" b="0" i="0" u="none" strike="noStrike" kern="1200" cap="none" spc="0" normalizeH="0" baseline="0" noProof="0">
                <a:ln>
                  <a:noFill/>
                </a:ln>
                <a:solidFill>
                  <a:prstClr val="black"/>
                </a:solidFill>
                <a:effectLst/>
                <a:uLnTx/>
                <a:uFillTx/>
                <a:latin typeface="Aptos" panose="020B0004020202020204" pitchFamily="34" charset="0"/>
                <a:ea typeface="+mn-ea"/>
                <a:cs typeface="+mn-cs"/>
              </a:rPr>
              <a:t>use best practice models like CLEAR &amp; HEE tools</a:t>
            </a:r>
          </a:p>
        </p:txBody>
      </p:sp>
      <p:sp>
        <p:nvSpPr>
          <p:cNvPr id="144" name="Rectangle 143">
            <a:extLst>
              <a:ext uri="{FF2B5EF4-FFF2-40B4-BE49-F238E27FC236}">
                <a16:creationId xmlns:a16="http://schemas.microsoft.com/office/drawing/2014/main" id="{8606554A-E8F3-B5B8-AC83-2AEDBA3CE072}"/>
              </a:ext>
            </a:extLst>
          </p:cNvPr>
          <p:cNvSpPr/>
          <p:nvPr/>
        </p:nvSpPr>
        <p:spPr>
          <a:xfrm>
            <a:off x="5910442" y="5748140"/>
            <a:ext cx="4086295" cy="134798"/>
          </a:xfrm>
          <a:prstGeom prst="rect">
            <a:avLst/>
          </a:prstGeom>
          <a:solidFill>
            <a:srgbClr val="FCCDC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900" b="1" i="0" u="none" strike="noStrike" kern="1200" cap="none" spc="0" normalizeH="0" baseline="0" noProof="0">
                <a:ln>
                  <a:noFill/>
                </a:ln>
                <a:solidFill>
                  <a:prstClr val="black"/>
                </a:solidFill>
                <a:effectLst/>
                <a:uLnTx/>
                <a:uFillTx/>
                <a:latin typeface="Aptos" panose="020B0004020202020204" pitchFamily="34" charset="0"/>
                <a:ea typeface="+mn-ea"/>
                <a:cs typeface="+mn-cs"/>
              </a:rPr>
              <a:t>Consider new roles: </a:t>
            </a:r>
            <a:r>
              <a:rPr kumimoji="0" lang="en-GB" sz="900" b="0" i="0" u="none" strike="noStrike" kern="1200" cap="none" spc="0" normalizeH="0" baseline="0" noProof="0">
                <a:ln>
                  <a:noFill/>
                </a:ln>
                <a:solidFill>
                  <a:prstClr val="black"/>
                </a:solidFill>
                <a:effectLst/>
                <a:uLnTx/>
                <a:uFillTx/>
                <a:latin typeface="Aptos" panose="020B0004020202020204" pitchFamily="34" charset="0"/>
                <a:ea typeface="+mn-ea"/>
                <a:cs typeface="+mn-cs"/>
              </a:rPr>
              <a:t>access workforce transformation case studies</a:t>
            </a:r>
          </a:p>
        </p:txBody>
      </p:sp>
      <p:sp>
        <p:nvSpPr>
          <p:cNvPr id="145" name="Rectangle 144">
            <a:extLst>
              <a:ext uri="{FF2B5EF4-FFF2-40B4-BE49-F238E27FC236}">
                <a16:creationId xmlns:a16="http://schemas.microsoft.com/office/drawing/2014/main" id="{0B0181B1-8CF0-EE25-4CAE-1CB1C997CE97}"/>
              </a:ext>
            </a:extLst>
          </p:cNvPr>
          <p:cNvSpPr/>
          <p:nvPr/>
        </p:nvSpPr>
        <p:spPr>
          <a:xfrm>
            <a:off x="5910442" y="5950714"/>
            <a:ext cx="4086295" cy="134798"/>
          </a:xfrm>
          <a:prstGeom prst="rect">
            <a:avLst/>
          </a:prstGeom>
          <a:solidFill>
            <a:srgbClr val="CCECFF"/>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900" b="1" i="0" u="none" strike="noStrike" kern="1200" cap="none" spc="0" normalizeH="0" baseline="0" noProof="0">
                <a:ln>
                  <a:noFill/>
                </a:ln>
                <a:solidFill>
                  <a:prstClr val="black"/>
                </a:solidFill>
                <a:effectLst/>
                <a:uLnTx/>
                <a:uFillTx/>
                <a:latin typeface="Aptos" panose="020B0004020202020204" pitchFamily="34" charset="0"/>
                <a:ea typeface="+mn-ea"/>
                <a:cs typeface="+mn-cs"/>
              </a:rPr>
              <a:t>E-rostering and e-job planning:</a:t>
            </a:r>
            <a:r>
              <a:rPr kumimoji="0" lang="en-GB" sz="900" b="0" i="0" u="none" strike="noStrike" kern="1200" cap="none" spc="0" normalizeH="0" baseline="0" noProof="0">
                <a:ln>
                  <a:noFill/>
                </a:ln>
                <a:solidFill>
                  <a:prstClr val="black"/>
                </a:solidFill>
                <a:effectLst/>
                <a:uLnTx/>
                <a:uFillTx/>
                <a:latin typeface="Aptos" panose="020B0004020202020204" pitchFamily="34" charset="0"/>
                <a:ea typeface="+mn-ea"/>
                <a:cs typeface="+mn-cs"/>
              </a:rPr>
              <a:t> as an enabler for flexible working </a:t>
            </a:r>
          </a:p>
        </p:txBody>
      </p:sp>
      <p:sp>
        <p:nvSpPr>
          <p:cNvPr id="146" name="Rectangle 145">
            <a:extLst>
              <a:ext uri="{FF2B5EF4-FFF2-40B4-BE49-F238E27FC236}">
                <a16:creationId xmlns:a16="http://schemas.microsoft.com/office/drawing/2014/main" id="{196CE8D0-244C-D85B-45AC-C449DDA69871}"/>
              </a:ext>
            </a:extLst>
          </p:cNvPr>
          <p:cNvSpPr/>
          <p:nvPr/>
        </p:nvSpPr>
        <p:spPr>
          <a:xfrm>
            <a:off x="5910442" y="6087242"/>
            <a:ext cx="4086295" cy="134798"/>
          </a:xfrm>
          <a:prstGeom prst="rect">
            <a:avLst/>
          </a:prstGeom>
          <a:solidFill>
            <a:srgbClr val="CCECFF"/>
          </a:solidFill>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900" b="0" i="0" u="none" strike="noStrike" kern="1200" cap="none" spc="0" normalizeH="0" baseline="0" noProof="0">
                <a:ln>
                  <a:noFill/>
                </a:ln>
                <a:solidFill>
                  <a:prstClr val="black"/>
                </a:solidFill>
                <a:effectLst/>
                <a:uLnTx/>
                <a:uFillTx/>
                <a:latin typeface="Aptos"/>
                <a:ea typeface="+mn-ea"/>
                <a:cs typeface="+mn-cs"/>
              </a:rPr>
              <a:t>Consider the establishment of a d</a:t>
            </a:r>
            <a:r>
              <a:rPr kumimoji="0" lang="en-GB" sz="900" b="1" i="0" u="none" strike="noStrike" kern="1200" cap="none" spc="0" normalizeH="0" baseline="0" noProof="0">
                <a:ln>
                  <a:noFill/>
                </a:ln>
                <a:solidFill>
                  <a:prstClr val="black"/>
                </a:solidFill>
                <a:effectLst/>
                <a:uLnTx/>
                <a:uFillTx/>
                <a:latin typeface="Aptos"/>
                <a:ea typeface="+mn-ea"/>
                <a:cs typeface="+mn-cs"/>
              </a:rPr>
              <a:t>igital staff passport</a:t>
            </a:r>
          </a:p>
        </p:txBody>
      </p:sp>
      <p:sp>
        <p:nvSpPr>
          <p:cNvPr id="147" name="Rectangle 146">
            <a:extLst>
              <a:ext uri="{FF2B5EF4-FFF2-40B4-BE49-F238E27FC236}">
                <a16:creationId xmlns:a16="http://schemas.microsoft.com/office/drawing/2014/main" id="{DFA1F6A7-C2D6-04C6-7617-E13DB8E5B463}"/>
              </a:ext>
            </a:extLst>
          </p:cNvPr>
          <p:cNvSpPr/>
          <p:nvPr/>
        </p:nvSpPr>
        <p:spPr>
          <a:xfrm>
            <a:off x="5910442" y="6222243"/>
            <a:ext cx="4086295" cy="134798"/>
          </a:xfrm>
          <a:prstGeom prst="rect">
            <a:avLst/>
          </a:prstGeom>
          <a:solidFill>
            <a:srgbClr val="CCECFF"/>
          </a:solidFill>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900" b="0" i="0" u="none" strike="noStrike" kern="1200" cap="none" spc="0" normalizeH="0" baseline="0" noProof="0">
                <a:ln>
                  <a:noFill/>
                </a:ln>
                <a:solidFill>
                  <a:prstClr val="black"/>
                </a:solidFill>
                <a:effectLst/>
                <a:uLnTx/>
                <a:uFillTx/>
                <a:latin typeface="Aptos"/>
                <a:ea typeface="+mn-ea"/>
                <a:cs typeface="+mn-cs"/>
              </a:rPr>
              <a:t>Use the nationally developed a</a:t>
            </a:r>
            <a:r>
              <a:rPr kumimoji="0" lang="en-GB" sz="900" b="1" i="0" u="none" strike="noStrike" kern="1200" cap="none" spc="0" normalizeH="0" baseline="0" noProof="0">
                <a:ln>
                  <a:noFill/>
                </a:ln>
                <a:solidFill>
                  <a:prstClr val="black"/>
                </a:solidFill>
                <a:effectLst/>
                <a:uLnTx/>
                <a:uFillTx/>
                <a:latin typeface="Aptos"/>
                <a:ea typeface="+mn-ea"/>
                <a:cs typeface="+mn-cs"/>
              </a:rPr>
              <a:t>gency rules toolkit</a:t>
            </a:r>
          </a:p>
        </p:txBody>
      </p:sp>
      <p:sp>
        <p:nvSpPr>
          <p:cNvPr id="148" name="Rectangle 147">
            <a:extLst>
              <a:ext uri="{FF2B5EF4-FFF2-40B4-BE49-F238E27FC236}">
                <a16:creationId xmlns:a16="http://schemas.microsoft.com/office/drawing/2014/main" id="{3DE579BB-F157-1BFC-D1D2-B6DFB2D2D232}"/>
              </a:ext>
            </a:extLst>
          </p:cNvPr>
          <p:cNvSpPr/>
          <p:nvPr/>
        </p:nvSpPr>
        <p:spPr>
          <a:xfrm>
            <a:off x="5912968" y="6420670"/>
            <a:ext cx="4086295" cy="134798"/>
          </a:xfrm>
          <a:prstGeom prst="rect">
            <a:avLst/>
          </a:prstGeom>
          <a:solidFill>
            <a:srgbClr val="FCFDE3"/>
          </a:solidFill>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900" b="0" i="0" u="none" strike="noStrike" kern="1200" cap="none" spc="0" normalizeH="0" baseline="0" noProof="0">
                <a:ln>
                  <a:noFill/>
                </a:ln>
                <a:solidFill>
                  <a:prstClr val="black"/>
                </a:solidFill>
                <a:effectLst/>
                <a:uLnTx/>
                <a:uFillTx/>
                <a:latin typeface="Aptos"/>
                <a:ea typeface="+mn-ea"/>
                <a:cs typeface="+mn-cs"/>
              </a:rPr>
              <a:t>Deploy the national s</a:t>
            </a:r>
            <a:r>
              <a:rPr kumimoji="0" lang="en-GB" sz="900" b="1" i="0" u="none" strike="noStrike" kern="1200" cap="none" spc="0" normalizeH="0" baseline="0" noProof="0">
                <a:ln>
                  <a:noFill/>
                </a:ln>
                <a:solidFill>
                  <a:prstClr val="black"/>
                </a:solidFill>
                <a:effectLst/>
                <a:uLnTx/>
                <a:uFillTx/>
                <a:latin typeface="Aptos"/>
                <a:ea typeface="+mn-ea"/>
                <a:cs typeface="+mn-cs"/>
              </a:rPr>
              <a:t>afe sustainable and productive staffing guidance</a:t>
            </a:r>
          </a:p>
        </p:txBody>
      </p:sp>
      <p:sp>
        <p:nvSpPr>
          <p:cNvPr id="149" name="Rectangle 148">
            <a:extLst>
              <a:ext uri="{FF2B5EF4-FFF2-40B4-BE49-F238E27FC236}">
                <a16:creationId xmlns:a16="http://schemas.microsoft.com/office/drawing/2014/main" id="{944F1791-D763-324A-C46B-B00831920C44}"/>
              </a:ext>
            </a:extLst>
          </p:cNvPr>
          <p:cNvSpPr/>
          <p:nvPr/>
        </p:nvSpPr>
        <p:spPr>
          <a:xfrm>
            <a:off x="5912968" y="6556754"/>
            <a:ext cx="4086295" cy="134798"/>
          </a:xfrm>
          <a:prstGeom prst="rect">
            <a:avLst/>
          </a:prstGeom>
          <a:solidFill>
            <a:srgbClr val="FCFDE3"/>
          </a:solidFill>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900" b="0" i="0" u="none" strike="noStrike" kern="1200" cap="none" spc="0" normalizeH="0" baseline="0" noProof="0">
                <a:ln>
                  <a:noFill/>
                </a:ln>
                <a:solidFill>
                  <a:prstClr val="black"/>
                </a:solidFill>
                <a:effectLst/>
                <a:uLnTx/>
                <a:uFillTx/>
                <a:latin typeface="Aptos"/>
                <a:ea typeface="+mn-ea"/>
                <a:cs typeface="+mn-cs"/>
              </a:rPr>
              <a:t>Adopt the national e</a:t>
            </a:r>
            <a:r>
              <a:rPr kumimoji="0" lang="en-GB" sz="900" b="1" i="0" u="none" strike="noStrike" kern="1200" cap="none" spc="0" normalizeH="0" baseline="0" noProof="0">
                <a:ln>
                  <a:noFill/>
                </a:ln>
                <a:solidFill>
                  <a:prstClr val="black"/>
                </a:solidFill>
                <a:effectLst/>
                <a:uLnTx/>
                <a:uFillTx/>
                <a:latin typeface="Aptos"/>
                <a:ea typeface="+mn-ea"/>
                <a:cs typeface="+mn-cs"/>
              </a:rPr>
              <a:t>-rostering &amp; e-job planning meaningful use standards</a:t>
            </a:r>
          </a:p>
        </p:txBody>
      </p:sp>
      <p:sp>
        <p:nvSpPr>
          <p:cNvPr id="150" name="Rectangle 149">
            <a:extLst>
              <a:ext uri="{FF2B5EF4-FFF2-40B4-BE49-F238E27FC236}">
                <a16:creationId xmlns:a16="http://schemas.microsoft.com/office/drawing/2014/main" id="{F2266823-C4D7-1AE1-73C0-6FC2662AA0EE}"/>
              </a:ext>
            </a:extLst>
          </p:cNvPr>
          <p:cNvSpPr/>
          <p:nvPr/>
        </p:nvSpPr>
        <p:spPr>
          <a:xfrm>
            <a:off x="5912968" y="6694059"/>
            <a:ext cx="4086295" cy="134798"/>
          </a:xfrm>
          <a:prstGeom prst="rect">
            <a:avLst/>
          </a:prstGeom>
          <a:solidFill>
            <a:srgbClr val="FCFDE3"/>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900" b="0" i="0" u="none" strike="noStrike" kern="1200" cap="none" spc="0" normalizeH="0" baseline="0" noProof="0">
                <a:ln>
                  <a:noFill/>
                </a:ln>
                <a:solidFill>
                  <a:prstClr val="black"/>
                </a:solidFill>
                <a:effectLst/>
                <a:uLnTx/>
                <a:uFillTx/>
                <a:latin typeface="Aptos" panose="020B0004020202020204" pitchFamily="34" charset="0"/>
                <a:ea typeface="+mn-ea"/>
                <a:cs typeface="+mn-cs"/>
              </a:rPr>
              <a:t>Utilise national </a:t>
            </a:r>
            <a:r>
              <a:rPr kumimoji="0" lang="en-GB" sz="900" b="1" i="0" u="none" strike="noStrike" kern="1200" cap="none" spc="0" normalizeH="0" baseline="0" noProof="0">
                <a:ln>
                  <a:noFill/>
                </a:ln>
                <a:solidFill>
                  <a:prstClr val="black"/>
                </a:solidFill>
                <a:effectLst/>
                <a:uLnTx/>
                <a:uFillTx/>
                <a:latin typeface="Aptos" panose="020B0004020202020204" pitchFamily="34" charset="0"/>
                <a:ea typeface="+mn-ea"/>
                <a:cs typeface="+mn-cs"/>
              </a:rPr>
              <a:t>workforce measurement tools, </a:t>
            </a:r>
            <a:r>
              <a:rPr kumimoji="0" lang="en-GB" sz="900" b="0" i="0" u="none" strike="noStrike" kern="1200" cap="none" spc="0" normalizeH="0" baseline="0" noProof="0">
                <a:ln>
                  <a:noFill/>
                </a:ln>
                <a:solidFill>
                  <a:prstClr val="black"/>
                </a:solidFill>
                <a:effectLst/>
                <a:uLnTx/>
                <a:uFillTx/>
                <a:latin typeface="Aptos" panose="020B0004020202020204" pitchFamily="34" charset="0"/>
                <a:ea typeface="+mn-ea"/>
                <a:cs typeface="+mn-cs"/>
              </a:rPr>
              <a:t>including model hospital</a:t>
            </a:r>
          </a:p>
        </p:txBody>
      </p:sp>
      <p:sp>
        <p:nvSpPr>
          <p:cNvPr id="151" name="Rectangle 150">
            <a:extLst>
              <a:ext uri="{FF2B5EF4-FFF2-40B4-BE49-F238E27FC236}">
                <a16:creationId xmlns:a16="http://schemas.microsoft.com/office/drawing/2014/main" id="{0A662914-1EC8-84F1-11E4-05AE6DB74FB8}"/>
              </a:ext>
            </a:extLst>
          </p:cNvPr>
          <p:cNvSpPr/>
          <p:nvPr/>
        </p:nvSpPr>
        <p:spPr>
          <a:xfrm>
            <a:off x="1378530" y="5334620"/>
            <a:ext cx="1964260" cy="1494237"/>
          </a:xfrm>
          <a:prstGeom prst="rect">
            <a:avLst/>
          </a:prstGeom>
          <a:solidFill>
            <a:srgbClr val="425563"/>
          </a:solidFill>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150" b="1" i="0" u="none" strike="noStrike" kern="100" cap="none" spc="0" normalizeH="0" baseline="0" noProof="0">
                <a:ln>
                  <a:noFill/>
                </a:ln>
                <a:solidFill>
                  <a:prstClr val="white"/>
                </a:solidFill>
                <a:effectLst/>
                <a:uLnTx/>
                <a:uFillTx/>
                <a:latin typeface="Aptos"/>
                <a:ea typeface="+mn-ea"/>
                <a:cs typeface="Arial"/>
              </a:rPr>
              <a:t>Right people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150" b="0" i="0" u="none" strike="noStrike" kern="100" cap="none" spc="0" normalizeH="0" baseline="0" noProof="0">
                <a:ln>
                  <a:noFill/>
                </a:ln>
                <a:solidFill>
                  <a:prstClr val="white"/>
                </a:solidFill>
                <a:effectLst/>
                <a:uLnTx/>
                <a:uFillTx/>
                <a:latin typeface="Aptos" panose="020B0004020202020204" pitchFamily="34" charset="0"/>
                <a:ea typeface="+mn-ea"/>
                <a:cs typeface="Arial" panose="020B0604020202020204" pitchFamily="34" charset="0"/>
              </a:rPr>
              <a:t>Securing greatest value from our people</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52" name="Rectangle 151">
            <a:extLst>
              <a:ext uri="{FF2B5EF4-FFF2-40B4-BE49-F238E27FC236}">
                <a16:creationId xmlns:a16="http://schemas.microsoft.com/office/drawing/2014/main" id="{37958815-6EC3-CAB7-0C9A-C0BA25F90B61}"/>
              </a:ext>
            </a:extLst>
          </p:cNvPr>
          <p:cNvSpPr/>
          <p:nvPr/>
        </p:nvSpPr>
        <p:spPr>
          <a:xfrm>
            <a:off x="5924812" y="3821935"/>
            <a:ext cx="4071195" cy="170757"/>
          </a:xfrm>
          <a:prstGeom prst="rect">
            <a:avLst/>
          </a:prstGeom>
          <a:solidFill>
            <a:srgbClr val="FFC000"/>
          </a:solidFill>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900" b="0" i="0" u="none" strike="noStrike" kern="1200" cap="none" spc="0" normalizeH="0" baseline="0" noProof="0">
                <a:ln>
                  <a:noFill/>
                </a:ln>
                <a:solidFill>
                  <a:prstClr val="black"/>
                </a:solidFill>
                <a:effectLst/>
                <a:uLnTx/>
                <a:uFillTx/>
                <a:latin typeface="Aptos" panose="020B0004020202020204" pitchFamily="34" charset="0"/>
                <a:ea typeface="+mn-ea"/>
                <a:cs typeface="+mn-cs"/>
              </a:rPr>
              <a:t>Deliver networked </a:t>
            </a:r>
            <a:r>
              <a:rPr kumimoji="0" lang="en-GB" sz="900" b="1" i="0" u="none" strike="noStrike" kern="1200" cap="none" spc="0" normalizeH="0" baseline="0" noProof="0">
                <a:ln>
                  <a:noFill/>
                </a:ln>
                <a:solidFill>
                  <a:prstClr val="black"/>
                </a:solidFill>
                <a:effectLst/>
                <a:uLnTx/>
                <a:uFillTx/>
                <a:latin typeface="Aptos" panose="020B0004020202020204" pitchFamily="34" charset="0"/>
                <a:ea typeface="+mn-ea"/>
                <a:cs typeface="+mn-cs"/>
              </a:rPr>
              <a:t>rotas</a:t>
            </a:r>
            <a:r>
              <a:rPr kumimoji="0" lang="en-GB" sz="900" b="0" i="0" u="none" strike="noStrike" kern="1200" cap="none" spc="0" normalizeH="0" baseline="0" noProof="0">
                <a:ln>
                  <a:noFill/>
                </a:ln>
                <a:solidFill>
                  <a:prstClr val="black"/>
                </a:solidFill>
                <a:effectLst/>
                <a:uLnTx/>
                <a:uFillTx/>
                <a:latin typeface="Aptos" panose="020B0004020202020204" pitchFamily="34" charset="0"/>
                <a:ea typeface="+mn-ea"/>
                <a:cs typeface="+mn-cs"/>
              </a:rPr>
              <a:t> to access speciality advice in low volume specialities </a:t>
            </a:r>
          </a:p>
        </p:txBody>
      </p:sp>
      <p:sp>
        <p:nvSpPr>
          <p:cNvPr id="153" name="Rectangle 152">
            <a:extLst>
              <a:ext uri="{FF2B5EF4-FFF2-40B4-BE49-F238E27FC236}">
                <a16:creationId xmlns:a16="http://schemas.microsoft.com/office/drawing/2014/main" id="{8FC621D3-5F82-DF86-0769-274AC4379A7B}"/>
              </a:ext>
            </a:extLst>
          </p:cNvPr>
          <p:cNvSpPr/>
          <p:nvPr/>
        </p:nvSpPr>
        <p:spPr>
          <a:xfrm>
            <a:off x="5923152" y="4077056"/>
            <a:ext cx="4072856" cy="120419"/>
          </a:xfrm>
          <a:prstGeom prst="rect">
            <a:avLst/>
          </a:prstGeom>
          <a:solidFill>
            <a:srgbClr val="E373D6"/>
          </a:solidFill>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900" b="0" i="0" u="none" strike="noStrike" kern="1200" cap="none" spc="0" normalizeH="0" baseline="0" noProof="0">
                <a:ln>
                  <a:noFill/>
                </a:ln>
                <a:solidFill>
                  <a:prstClr val="black"/>
                </a:solidFill>
                <a:effectLst/>
                <a:uLnTx/>
                <a:uFillTx/>
                <a:latin typeface="Aptos"/>
                <a:ea typeface="+mn-ea"/>
                <a:cs typeface="Calibri"/>
              </a:rPr>
              <a:t>Deliver </a:t>
            </a:r>
            <a:r>
              <a:rPr kumimoji="0" lang="en-GB" sz="900" b="1" i="0" u="none" strike="noStrike" kern="1200" cap="none" spc="0" normalizeH="0" baseline="0" noProof="0">
                <a:ln>
                  <a:noFill/>
                </a:ln>
                <a:solidFill>
                  <a:prstClr val="black"/>
                </a:solidFill>
                <a:effectLst/>
                <a:uLnTx/>
                <a:uFillTx/>
                <a:latin typeface="Aptos" panose="020B0004020202020204" pitchFamily="34" charset="0"/>
                <a:ea typeface="+mn-lt"/>
                <a:cs typeface="Calibri" panose="020F0502020204030204"/>
              </a:rPr>
              <a:t>100% coverage of comprehensive care plans</a:t>
            </a:r>
            <a:endParaRPr kumimoji="0" lang="en-GB" sz="900" b="0" i="0" u="none" strike="noStrike" kern="1200" cap="none" spc="0" normalizeH="0" baseline="0" noProof="0">
              <a:ln>
                <a:noFill/>
              </a:ln>
              <a:solidFill>
                <a:prstClr val="black"/>
              </a:solidFill>
              <a:effectLst/>
              <a:uLnTx/>
              <a:uFillTx/>
              <a:latin typeface="Aptos" panose="020B0004020202020204" pitchFamily="34" charset="0"/>
              <a:ea typeface="+mn-ea"/>
              <a:cs typeface="+mn-cs"/>
            </a:endParaRPr>
          </a:p>
        </p:txBody>
      </p:sp>
      <p:sp>
        <p:nvSpPr>
          <p:cNvPr id="154" name="Rectangle 153">
            <a:extLst>
              <a:ext uri="{FF2B5EF4-FFF2-40B4-BE49-F238E27FC236}">
                <a16:creationId xmlns:a16="http://schemas.microsoft.com/office/drawing/2014/main" id="{3197F88D-DA3C-A531-B442-15C95DB94371}"/>
              </a:ext>
            </a:extLst>
          </p:cNvPr>
          <p:cNvSpPr/>
          <p:nvPr/>
        </p:nvSpPr>
        <p:spPr>
          <a:xfrm>
            <a:off x="5923153" y="4196008"/>
            <a:ext cx="4072856" cy="120419"/>
          </a:xfrm>
          <a:prstGeom prst="rect">
            <a:avLst/>
          </a:prstGeom>
          <a:solidFill>
            <a:srgbClr val="E373D6"/>
          </a:solidFill>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900" b="0" i="0" u="none" strike="noStrike" kern="1200" cap="none" spc="0" normalizeH="0" baseline="0" noProof="0">
                <a:ln>
                  <a:noFill/>
                </a:ln>
                <a:solidFill>
                  <a:prstClr val="black"/>
                </a:solidFill>
                <a:effectLst/>
                <a:uLnTx/>
                <a:uFillTx/>
                <a:latin typeface="Aptos"/>
                <a:ea typeface="+mn-ea"/>
                <a:cs typeface="Calibri"/>
              </a:rPr>
              <a:t>Ensure all patients can answer the</a:t>
            </a:r>
            <a:r>
              <a:rPr kumimoji="0" lang="en-GB" sz="900" b="0" i="0" u="none" strike="noStrike" kern="1200" cap="none" spc="0" normalizeH="0" baseline="0" noProof="0">
                <a:ln>
                  <a:noFill/>
                </a:ln>
                <a:solidFill>
                  <a:srgbClr val="E7E6E6"/>
                </a:solidFill>
                <a:effectLst/>
                <a:uLnTx/>
                <a:uFillTx/>
                <a:latin typeface="Aptos"/>
                <a:ea typeface="+mn-ea"/>
                <a:cs typeface="Calibri"/>
              </a:rPr>
              <a:t> </a:t>
            </a:r>
            <a:r>
              <a:rPr kumimoji="0" lang="en-GB" sz="900" b="1" i="0" u="none" strike="noStrike" kern="1200" cap="none" spc="0" normalizeH="0" baseline="0" noProof="0">
                <a:ln>
                  <a:noFill/>
                </a:ln>
                <a:solidFill>
                  <a:prstClr val="black"/>
                </a:solidFill>
                <a:effectLst/>
                <a:uLnTx/>
                <a:uFillTx/>
                <a:latin typeface="Aptos" panose="020B0004020202020204" pitchFamily="34" charset="0"/>
                <a:ea typeface="+mn-lt"/>
                <a:cs typeface="Calibri" panose="020F0502020204030204"/>
              </a:rPr>
              <a:t>four patient questions </a:t>
            </a:r>
            <a:r>
              <a:rPr kumimoji="0" lang="en-GB" sz="900" b="0" i="0" u="none" strike="noStrike" kern="1200" cap="none" spc="0" normalizeH="0" baseline="0" noProof="0">
                <a:ln>
                  <a:noFill/>
                </a:ln>
                <a:solidFill>
                  <a:prstClr val="black"/>
                </a:solidFill>
                <a:effectLst/>
                <a:uLnTx/>
                <a:uFillTx/>
                <a:latin typeface="Aptos"/>
                <a:ea typeface="+mn-ea"/>
                <a:cs typeface="Calibri"/>
              </a:rPr>
              <a:t>every day</a:t>
            </a:r>
          </a:p>
        </p:txBody>
      </p:sp>
      <p:sp>
        <p:nvSpPr>
          <p:cNvPr id="155" name="Rectangle 154">
            <a:extLst>
              <a:ext uri="{FF2B5EF4-FFF2-40B4-BE49-F238E27FC236}">
                <a16:creationId xmlns:a16="http://schemas.microsoft.com/office/drawing/2014/main" id="{644F3E32-BFEC-9C51-28AD-D6360C8911CA}"/>
              </a:ext>
            </a:extLst>
          </p:cNvPr>
          <p:cNvSpPr/>
          <p:nvPr/>
        </p:nvSpPr>
        <p:spPr>
          <a:xfrm>
            <a:off x="5924812" y="4321669"/>
            <a:ext cx="4071195" cy="115697"/>
          </a:xfrm>
          <a:prstGeom prst="rect">
            <a:avLst/>
          </a:prstGeom>
          <a:solidFill>
            <a:srgbClr val="E373D6"/>
          </a:solidFill>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900" b="0" i="0" u="none" strike="noStrike" kern="1200" cap="none" spc="0" normalizeH="0" baseline="0" noProof="0">
                <a:ln>
                  <a:noFill/>
                </a:ln>
                <a:solidFill>
                  <a:prstClr val="black"/>
                </a:solidFill>
                <a:effectLst/>
                <a:uLnTx/>
                <a:uFillTx/>
                <a:latin typeface="Aptos"/>
                <a:ea typeface="+mn-ea"/>
                <a:cs typeface="Calibri"/>
              </a:rPr>
              <a:t>Deliver</a:t>
            </a:r>
            <a:r>
              <a:rPr kumimoji="0" lang="en-GB" sz="900" b="0" i="0" u="none" strike="noStrike" kern="1200" cap="none" spc="0" normalizeH="0" baseline="0" noProof="0">
                <a:ln>
                  <a:noFill/>
                </a:ln>
                <a:solidFill>
                  <a:srgbClr val="FF0000"/>
                </a:solidFill>
                <a:effectLst/>
                <a:uLnTx/>
                <a:uFillTx/>
                <a:latin typeface="Aptos"/>
                <a:ea typeface="+mn-ea"/>
                <a:cs typeface="Calibri"/>
              </a:rPr>
              <a:t> </a:t>
            </a:r>
            <a:r>
              <a:rPr kumimoji="0" lang="en-GB" sz="900" b="1" i="0" u="none" strike="noStrike" kern="1200" cap="none" spc="0" normalizeH="0" baseline="0" noProof="0">
                <a:ln>
                  <a:noFill/>
                </a:ln>
                <a:solidFill>
                  <a:prstClr val="black"/>
                </a:solidFill>
                <a:effectLst/>
                <a:uLnTx/>
                <a:uFillTx/>
                <a:latin typeface="Aptos" panose="020B0004020202020204" pitchFamily="34" charset="0"/>
                <a:ea typeface="+mn-lt"/>
                <a:cs typeface="Calibri" panose="020F0502020204030204"/>
              </a:rPr>
              <a:t>comprehensive discharge planning</a:t>
            </a:r>
            <a:endParaRPr kumimoji="0" lang="en-GB" sz="900" b="1" i="0" u="none" strike="noStrike" kern="1200" cap="none" spc="0" normalizeH="0" baseline="0" noProof="0">
              <a:ln>
                <a:noFill/>
              </a:ln>
              <a:solidFill>
                <a:prstClr val="black"/>
              </a:solidFill>
              <a:effectLst/>
              <a:uLnTx/>
              <a:uFillTx/>
              <a:latin typeface="Aptos" panose="020B0004020202020204" pitchFamily="34" charset="0"/>
              <a:ea typeface="+mn-ea"/>
              <a:cs typeface="+mn-cs"/>
            </a:endParaRPr>
          </a:p>
        </p:txBody>
      </p:sp>
      <p:sp>
        <p:nvSpPr>
          <p:cNvPr id="156" name="Rectangle 155">
            <a:extLst>
              <a:ext uri="{FF2B5EF4-FFF2-40B4-BE49-F238E27FC236}">
                <a16:creationId xmlns:a16="http://schemas.microsoft.com/office/drawing/2014/main" id="{9AEEDC84-8FF7-AC00-C6D4-F101EA1593D3}"/>
              </a:ext>
            </a:extLst>
          </p:cNvPr>
          <p:cNvSpPr/>
          <p:nvPr/>
        </p:nvSpPr>
        <p:spPr>
          <a:xfrm>
            <a:off x="5923650" y="4439570"/>
            <a:ext cx="4070473" cy="115697"/>
          </a:xfrm>
          <a:prstGeom prst="rect">
            <a:avLst/>
          </a:prstGeom>
          <a:solidFill>
            <a:srgbClr val="E373D6"/>
          </a:solidFill>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900" b="0" i="0" u="none" strike="noStrike" kern="1200" cap="none" spc="0" normalizeH="0" baseline="0" noProof="0">
                <a:ln>
                  <a:noFill/>
                </a:ln>
                <a:solidFill>
                  <a:prstClr val="black"/>
                </a:solidFill>
                <a:effectLst/>
                <a:uLnTx/>
                <a:uFillTx/>
                <a:latin typeface="Aptos"/>
                <a:ea typeface="+mn-ea"/>
                <a:cs typeface="Arial"/>
              </a:rPr>
              <a:t>Implement </a:t>
            </a:r>
            <a:r>
              <a:rPr kumimoji="0" lang="en-GB" sz="900" b="1" i="0" u="none" strike="noStrike" kern="1200" cap="none" spc="0" normalizeH="0" baseline="0" noProof="0">
                <a:ln>
                  <a:noFill/>
                </a:ln>
                <a:solidFill>
                  <a:prstClr val="black"/>
                </a:solidFill>
                <a:effectLst/>
                <a:uLnTx/>
                <a:uFillTx/>
                <a:latin typeface="Aptos" panose="020B0004020202020204" pitchFamily="34" charset="0"/>
                <a:ea typeface="+mn-lt"/>
                <a:cs typeface="Calibri" panose="020F0502020204030204"/>
              </a:rPr>
              <a:t>criteria led discharge </a:t>
            </a:r>
            <a:r>
              <a:rPr kumimoji="0" lang="en-GB" sz="900" b="0" i="0" u="none" strike="noStrike" kern="1200" cap="none" spc="0" normalizeH="0" baseline="0" noProof="0">
                <a:ln>
                  <a:noFill/>
                </a:ln>
                <a:solidFill>
                  <a:prstClr val="black"/>
                </a:solidFill>
                <a:effectLst/>
                <a:uLnTx/>
                <a:uFillTx/>
                <a:latin typeface="Aptos"/>
                <a:ea typeface="+mn-ea"/>
                <a:cs typeface="Arial"/>
              </a:rPr>
              <a:t>(CLD)</a:t>
            </a:r>
            <a:endParaRPr kumimoji="0" lang="en-GB" sz="900" b="0" i="0" u="none" strike="noStrike" kern="1200" cap="none" spc="0" normalizeH="0" baseline="0" noProof="0">
              <a:ln>
                <a:noFill/>
              </a:ln>
              <a:solidFill>
                <a:prstClr val="black"/>
              </a:solidFill>
              <a:effectLst/>
              <a:uLnTx/>
              <a:uFillTx/>
              <a:latin typeface="Aptos" panose="020B0004020202020204" pitchFamily="34" charset="0"/>
              <a:ea typeface="+mn-ea"/>
              <a:cs typeface="+mn-cs"/>
            </a:endParaRPr>
          </a:p>
        </p:txBody>
      </p:sp>
      <p:sp>
        <p:nvSpPr>
          <p:cNvPr id="157" name="Rectangle 156">
            <a:extLst>
              <a:ext uri="{FF2B5EF4-FFF2-40B4-BE49-F238E27FC236}">
                <a16:creationId xmlns:a16="http://schemas.microsoft.com/office/drawing/2014/main" id="{CC7BE279-F611-789A-3223-0AA48F6776FA}"/>
              </a:ext>
            </a:extLst>
          </p:cNvPr>
          <p:cNvSpPr/>
          <p:nvPr/>
        </p:nvSpPr>
        <p:spPr>
          <a:xfrm>
            <a:off x="5925534" y="4550779"/>
            <a:ext cx="4070473" cy="114347"/>
          </a:xfrm>
          <a:prstGeom prst="rect">
            <a:avLst/>
          </a:prstGeom>
          <a:solidFill>
            <a:srgbClr val="E373D6"/>
          </a:solidFill>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900" b="0" i="0" u="none" strike="noStrike" kern="1200" cap="none" spc="0" normalizeH="0" baseline="0" noProof="0">
                <a:ln>
                  <a:noFill/>
                </a:ln>
                <a:solidFill>
                  <a:prstClr val="black"/>
                </a:solidFill>
                <a:effectLst/>
                <a:uLnTx/>
                <a:uFillTx/>
                <a:latin typeface="Aptos"/>
                <a:ea typeface="+mn-ea"/>
                <a:cs typeface="Arial"/>
              </a:rPr>
              <a:t>Implement </a:t>
            </a:r>
            <a:r>
              <a:rPr kumimoji="0" lang="en-GB" sz="900" b="1" i="0" u="none" strike="noStrike" kern="1200" cap="none" spc="0" normalizeH="0" baseline="0" noProof="0">
                <a:ln>
                  <a:noFill/>
                </a:ln>
                <a:solidFill>
                  <a:prstClr val="black"/>
                </a:solidFill>
                <a:effectLst/>
                <a:uLnTx/>
                <a:uFillTx/>
                <a:latin typeface="Aptos" panose="020B0004020202020204" pitchFamily="34" charset="0"/>
                <a:ea typeface="+mn-lt"/>
                <a:cs typeface="Calibri" panose="020F0502020204030204"/>
                <a:hlinkClick r:id="rId2">
                  <a:extLst>
                    <a:ext uri="{A12FA001-AC4F-418D-AE19-62706E023703}">
                      <ahyp:hlinkClr xmlns:ahyp="http://schemas.microsoft.com/office/drawing/2018/hyperlinkcolor" val="tx"/>
                    </a:ext>
                  </a:extLst>
                </a:hlinkClick>
              </a:rPr>
              <a:t>reconditioning</a:t>
            </a:r>
            <a:r>
              <a:rPr kumimoji="0" lang="en-GB" sz="900" b="1" i="0" u="none" strike="noStrike" kern="1200" cap="none" spc="0" normalizeH="0" baseline="0" noProof="0">
                <a:ln>
                  <a:noFill/>
                </a:ln>
                <a:solidFill>
                  <a:prstClr val="black"/>
                </a:solidFill>
                <a:effectLst/>
                <a:uLnTx/>
                <a:uFillTx/>
                <a:latin typeface="Aptos" panose="020B0004020202020204" pitchFamily="34" charset="0"/>
                <a:ea typeface="+mn-lt"/>
                <a:cs typeface="Calibri" panose="020F0502020204030204"/>
              </a:rPr>
              <a:t> / </a:t>
            </a:r>
            <a:r>
              <a:rPr kumimoji="0" lang="en-GB" sz="900" b="1" i="0" u="none" strike="noStrike" kern="1200" cap="none" spc="0" normalizeH="0" baseline="0" noProof="0">
                <a:ln>
                  <a:noFill/>
                </a:ln>
                <a:solidFill>
                  <a:prstClr val="black"/>
                </a:solidFill>
                <a:effectLst/>
                <a:uLnTx/>
                <a:uFillTx/>
                <a:latin typeface="Aptos" panose="020B0004020202020204" pitchFamily="34" charset="0"/>
                <a:ea typeface="+mn-lt"/>
                <a:cs typeface="Calibri" panose="020F0502020204030204"/>
                <a:hlinkClick r:id="rId3">
                  <a:extLst>
                    <a:ext uri="{A12FA001-AC4F-418D-AE19-62706E023703}">
                      <ahyp:hlinkClr xmlns:ahyp="http://schemas.microsoft.com/office/drawing/2018/hyperlinkcolor" val="tx"/>
                    </a:ext>
                  </a:extLst>
                </a:hlinkClick>
              </a:rPr>
              <a:t>get up get dressed </a:t>
            </a:r>
            <a:r>
              <a:rPr kumimoji="0" lang="en-GB" sz="900" b="0" i="0" u="none" strike="noStrike" kern="1200" cap="none" spc="0" normalizeH="0" baseline="0" noProof="0">
                <a:ln>
                  <a:noFill/>
                </a:ln>
                <a:solidFill>
                  <a:prstClr val="black"/>
                </a:solidFill>
                <a:effectLst/>
                <a:uLnTx/>
                <a:uFillTx/>
                <a:latin typeface="Aptos"/>
                <a:ea typeface="+mn-ea"/>
                <a:cs typeface="Arial"/>
              </a:rPr>
              <a:t>initiatives.</a:t>
            </a:r>
            <a:r>
              <a:rPr kumimoji="0" lang="en-GB" sz="900" b="0" i="0" u="none" strike="noStrike" kern="1200" cap="none" spc="0" normalizeH="0" baseline="0" noProof="0">
                <a:ln>
                  <a:noFill/>
                </a:ln>
                <a:solidFill>
                  <a:srgbClr val="FF0000"/>
                </a:solidFill>
                <a:effectLst/>
                <a:uLnTx/>
                <a:uFillTx/>
                <a:latin typeface="Aptos"/>
                <a:ea typeface="+mn-ea"/>
                <a:cs typeface="Arial"/>
              </a:rPr>
              <a:t> </a:t>
            </a:r>
          </a:p>
        </p:txBody>
      </p:sp>
      <p:sp>
        <p:nvSpPr>
          <p:cNvPr id="158" name="Rectangle 157">
            <a:extLst>
              <a:ext uri="{FF2B5EF4-FFF2-40B4-BE49-F238E27FC236}">
                <a16:creationId xmlns:a16="http://schemas.microsoft.com/office/drawing/2014/main" id="{A140622D-AC66-1B01-35F1-B99D73DE42B8}"/>
              </a:ext>
            </a:extLst>
          </p:cNvPr>
          <p:cNvSpPr/>
          <p:nvPr/>
        </p:nvSpPr>
        <p:spPr>
          <a:xfrm>
            <a:off x="5923650" y="4668655"/>
            <a:ext cx="4072357" cy="108736"/>
          </a:xfrm>
          <a:prstGeom prst="rect">
            <a:avLst/>
          </a:prstGeom>
          <a:solidFill>
            <a:srgbClr val="E373D6"/>
          </a:solidFill>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900" b="0" i="0" u="none" strike="noStrike" kern="1200" cap="none" spc="0" normalizeH="0" baseline="0" noProof="0">
                <a:ln>
                  <a:noFill/>
                </a:ln>
                <a:solidFill>
                  <a:prstClr val="black"/>
                </a:solidFill>
                <a:effectLst/>
                <a:uLnTx/>
                <a:uFillTx/>
                <a:latin typeface="Aptos" panose="020B0004020202020204" pitchFamily="34" charset="0"/>
                <a:ea typeface="+mn-ea"/>
                <a:cs typeface="+mn-cs"/>
              </a:rPr>
              <a:t>Ensure a</a:t>
            </a:r>
            <a:r>
              <a:rPr kumimoji="0" lang="en-GB" sz="900" b="1" i="0" u="none" strike="noStrike" kern="1200" cap="none" spc="0" normalizeH="0" baseline="0" noProof="0">
                <a:ln>
                  <a:noFill/>
                </a:ln>
                <a:solidFill>
                  <a:prstClr val="black"/>
                </a:solidFill>
                <a:effectLst/>
                <a:uLnTx/>
                <a:uFillTx/>
                <a:latin typeface="Aptos" panose="020B0004020202020204" pitchFamily="34" charset="0"/>
                <a:ea typeface="+mn-ea"/>
                <a:cs typeface="+mn-cs"/>
              </a:rPr>
              <a:t> ‘home first’ </a:t>
            </a:r>
            <a:r>
              <a:rPr kumimoji="0" lang="en-GB" sz="900" b="0" i="0" u="none" strike="noStrike" kern="1200" cap="none" spc="0" normalizeH="0" baseline="0" noProof="0">
                <a:ln>
                  <a:noFill/>
                </a:ln>
                <a:solidFill>
                  <a:prstClr val="black"/>
                </a:solidFill>
                <a:effectLst/>
                <a:uLnTx/>
                <a:uFillTx/>
                <a:latin typeface="Aptos" panose="020B0004020202020204" pitchFamily="34" charset="0"/>
                <a:ea typeface="+mn-ea"/>
                <a:cs typeface="+mn-cs"/>
              </a:rPr>
              <a:t>approach</a:t>
            </a:r>
            <a:r>
              <a:rPr kumimoji="0" lang="en-GB" sz="900" b="1" i="0" u="none" strike="noStrike" kern="1200" cap="none" spc="0" normalizeH="0" baseline="0" noProof="0">
                <a:ln>
                  <a:noFill/>
                </a:ln>
                <a:solidFill>
                  <a:prstClr val="black"/>
                </a:solidFill>
                <a:effectLst/>
                <a:uLnTx/>
                <a:uFillTx/>
                <a:latin typeface="Aptos" panose="020B0004020202020204" pitchFamily="34" charset="0"/>
                <a:ea typeface="+mn-ea"/>
                <a:cs typeface="+mn-cs"/>
              </a:rPr>
              <a:t>  </a:t>
            </a:r>
          </a:p>
        </p:txBody>
      </p:sp>
      <p:sp>
        <p:nvSpPr>
          <p:cNvPr id="159" name="Rectangle 158">
            <a:extLst>
              <a:ext uri="{FF2B5EF4-FFF2-40B4-BE49-F238E27FC236}">
                <a16:creationId xmlns:a16="http://schemas.microsoft.com/office/drawing/2014/main" id="{E395F226-6F5F-7556-3C27-3E4D3B83D2AF}"/>
              </a:ext>
            </a:extLst>
          </p:cNvPr>
          <p:cNvSpPr/>
          <p:nvPr/>
        </p:nvSpPr>
        <p:spPr>
          <a:xfrm>
            <a:off x="5924812" y="4776716"/>
            <a:ext cx="4071195" cy="137743"/>
          </a:xfrm>
          <a:prstGeom prst="rect">
            <a:avLst/>
          </a:prstGeom>
          <a:solidFill>
            <a:srgbClr val="E373D6"/>
          </a:solidFill>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900" b="0" i="0" u="none" strike="noStrike" kern="1200" cap="none" spc="0" normalizeH="0" baseline="0" noProof="0">
                <a:ln>
                  <a:noFill/>
                </a:ln>
                <a:solidFill>
                  <a:prstClr val="black"/>
                </a:solidFill>
                <a:effectLst/>
                <a:uLnTx/>
                <a:uFillTx/>
                <a:latin typeface="Aptos"/>
                <a:ea typeface="+mn-ea"/>
                <a:cs typeface="Calibri"/>
              </a:rPr>
              <a:t>Establish </a:t>
            </a:r>
            <a:r>
              <a:rPr kumimoji="0" lang="en-GB" sz="900" b="1" i="0" u="none" strike="noStrike" kern="1200" cap="none" spc="0" normalizeH="0" baseline="0" noProof="0">
                <a:ln>
                  <a:noFill/>
                </a:ln>
                <a:solidFill>
                  <a:prstClr val="black"/>
                </a:solidFill>
                <a:effectLst/>
                <a:uLnTx/>
                <a:uFillTx/>
                <a:latin typeface="Aptos" panose="020B0004020202020204" pitchFamily="34" charset="0"/>
                <a:ea typeface="+mn-lt"/>
                <a:cs typeface="Calibri" panose="020F0502020204030204"/>
              </a:rPr>
              <a:t>team job plans </a:t>
            </a:r>
            <a:r>
              <a:rPr kumimoji="0" lang="en-GB" sz="900" b="0" i="0" u="none" strike="noStrike" kern="1200" cap="none" spc="0" normalizeH="0" baseline="0" noProof="0">
                <a:ln>
                  <a:noFill/>
                </a:ln>
                <a:solidFill>
                  <a:prstClr val="black"/>
                </a:solidFill>
                <a:effectLst/>
                <a:uLnTx/>
                <a:uFillTx/>
                <a:latin typeface="Aptos"/>
                <a:ea typeface="+mn-ea"/>
                <a:cs typeface="Calibri"/>
              </a:rPr>
              <a:t>which support early review of all patients</a:t>
            </a:r>
            <a:endParaRPr kumimoji="0" lang="en-GB" sz="900" b="0" i="0" u="none" strike="noStrike" kern="1200" cap="none" spc="0" normalizeH="0" baseline="0" noProof="0">
              <a:ln>
                <a:noFill/>
              </a:ln>
              <a:solidFill>
                <a:prstClr val="black"/>
              </a:solidFill>
              <a:effectLst/>
              <a:uLnTx/>
              <a:uFillTx/>
              <a:latin typeface="Aptos" panose="020B0004020202020204" pitchFamily="34" charset="0"/>
              <a:ea typeface="+mn-ea"/>
              <a:cs typeface="+mn-cs"/>
            </a:endParaRPr>
          </a:p>
        </p:txBody>
      </p:sp>
      <p:sp>
        <p:nvSpPr>
          <p:cNvPr id="160" name="Rectangle 159">
            <a:extLst>
              <a:ext uri="{FF2B5EF4-FFF2-40B4-BE49-F238E27FC236}">
                <a16:creationId xmlns:a16="http://schemas.microsoft.com/office/drawing/2014/main" id="{A88AACAE-27B9-E44E-FFD9-033D3AA88A37}"/>
              </a:ext>
            </a:extLst>
          </p:cNvPr>
          <p:cNvSpPr/>
          <p:nvPr/>
        </p:nvSpPr>
        <p:spPr>
          <a:xfrm>
            <a:off x="5925953" y="4913363"/>
            <a:ext cx="4071195" cy="137743"/>
          </a:xfrm>
          <a:prstGeom prst="rect">
            <a:avLst/>
          </a:prstGeom>
          <a:solidFill>
            <a:srgbClr val="E373D6"/>
          </a:solidFill>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900" b="0" i="0" u="none" strike="noStrike" kern="1200" cap="none" spc="0" normalizeH="0" baseline="0" noProof="0">
                <a:ln>
                  <a:noFill/>
                </a:ln>
                <a:solidFill>
                  <a:prstClr val="black"/>
                </a:solidFill>
                <a:effectLst/>
                <a:uLnTx/>
                <a:uFillTx/>
                <a:latin typeface="Aptos"/>
                <a:ea typeface="+mn-lt"/>
                <a:cs typeface="Calibri" panose="020F0502020204030204"/>
              </a:rPr>
              <a:t>implement best practice, </a:t>
            </a:r>
            <a:r>
              <a:rPr kumimoji="0" lang="en-GB" sz="900" b="1" i="0" u="none" strike="noStrike" kern="1200" cap="none" spc="0" normalizeH="0" baseline="0" noProof="0">
                <a:ln>
                  <a:noFill/>
                </a:ln>
                <a:solidFill>
                  <a:prstClr val="black"/>
                </a:solidFill>
                <a:effectLst/>
                <a:uLnTx/>
                <a:uFillTx/>
                <a:latin typeface="Aptos" panose="020B0004020202020204" pitchFamily="34" charset="0"/>
                <a:ea typeface="+mn-lt"/>
                <a:cs typeface="Calibri" panose="020F0502020204030204"/>
              </a:rPr>
              <a:t>evidence based clinical pathways</a:t>
            </a:r>
            <a:endParaRPr kumimoji="0" lang="en-GB" sz="900" b="0" i="0" u="none" strike="noStrike" kern="1200" cap="none" spc="0" normalizeH="0" baseline="0" noProof="0">
              <a:ln>
                <a:noFill/>
              </a:ln>
              <a:solidFill>
                <a:prstClr val="black"/>
              </a:solidFill>
              <a:effectLst/>
              <a:uLnTx/>
              <a:uFillTx/>
              <a:latin typeface="Aptos" panose="020B0004020202020204" pitchFamily="34" charset="0"/>
              <a:ea typeface="+mn-ea"/>
              <a:cs typeface="+mn-cs"/>
            </a:endParaRPr>
          </a:p>
        </p:txBody>
      </p:sp>
      <p:sp>
        <p:nvSpPr>
          <p:cNvPr id="161" name="Rectangle 160">
            <a:extLst>
              <a:ext uri="{FF2B5EF4-FFF2-40B4-BE49-F238E27FC236}">
                <a16:creationId xmlns:a16="http://schemas.microsoft.com/office/drawing/2014/main" id="{BCCD242F-8485-06C0-F02B-40B33AECB29E}"/>
              </a:ext>
            </a:extLst>
          </p:cNvPr>
          <p:cNvSpPr/>
          <p:nvPr/>
        </p:nvSpPr>
        <p:spPr>
          <a:xfrm>
            <a:off x="5917695" y="5039088"/>
            <a:ext cx="4077590" cy="108736"/>
          </a:xfrm>
          <a:prstGeom prst="rect">
            <a:avLst/>
          </a:prstGeom>
          <a:solidFill>
            <a:srgbClr val="E373D6"/>
          </a:solidFill>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900" b="0" i="0" u="none" strike="noStrike" kern="1200" cap="none" spc="0" normalizeH="0" baseline="0" noProof="0">
                <a:ln>
                  <a:noFill/>
                </a:ln>
                <a:solidFill>
                  <a:prstClr val="black"/>
                </a:solidFill>
                <a:effectLst/>
                <a:uLnTx/>
                <a:uFillTx/>
                <a:latin typeface="Aptos"/>
                <a:ea typeface="+mn-ea"/>
                <a:cs typeface="Calibri"/>
              </a:rPr>
              <a:t>Embed the </a:t>
            </a:r>
            <a:r>
              <a:rPr kumimoji="0" lang="en-GB" sz="900" b="1" i="0" u="none" strike="noStrike" kern="1200" cap="none" spc="0" normalizeH="0" baseline="0" noProof="0">
                <a:ln>
                  <a:noFill/>
                </a:ln>
                <a:solidFill>
                  <a:prstClr val="black"/>
                </a:solidFill>
                <a:effectLst/>
                <a:uLnTx/>
                <a:uFillTx/>
                <a:latin typeface="Aptos" panose="020B0004020202020204" pitchFamily="34" charset="0"/>
                <a:ea typeface="+mn-lt"/>
                <a:cs typeface="Calibri" panose="020F0502020204030204"/>
                <a:hlinkClick r:id="rId4">
                  <a:extLst>
                    <a:ext uri="{A12FA001-AC4F-418D-AE19-62706E023703}">
                      <ahyp:hlinkClr xmlns:ahyp="http://schemas.microsoft.com/office/drawing/2018/hyperlinkcolor" val="tx"/>
                    </a:ext>
                  </a:extLst>
                </a:hlinkClick>
              </a:rPr>
              <a:t>flow principles</a:t>
            </a:r>
            <a:r>
              <a:rPr kumimoji="0" lang="en-GB" sz="900" b="1" i="0" u="none" strike="noStrike" kern="1200" cap="none" spc="0" normalizeH="0" baseline="0" noProof="0">
                <a:ln>
                  <a:noFill/>
                </a:ln>
                <a:solidFill>
                  <a:prstClr val="black"/>
                </a:solidFill>
                <a:effectLst/>
                <a:uLnTx/>
                <a:uFillTx/>
                <a:latin typeface="Aptos" panose="020B0004020202020204" pitchFamily="34" charset="0"/>
                <a:ea typeface="+mn-lt"/>
                <a:cs typeface="Calibri" panose="020F0502020204030204"/>
              </a:rPr>
              <a:t> </a:t>
            </a:r>
            <a:r>
              <a:rPr kumimoji="0" lang="en-GB" sz="900" b="0" i="0" u="none" strike="noStrike" kern="1200" cap="none" spc="0" normalizeH="0" baseline="0" noProof="0">
                <a:ln>
                  <a:noFill/>
                </a:ln>
                <a:solidFill>
                  <a:prstClr val="black"/>
                </a:solidFill>
                <a:effectLst/>
                <a:uLnTx/>
                <a:uFillTx/>
                <a:latin typeface="Aptos"/>
                <a:ea typeface="+mn-ea"/>
                <a:cs typeface="Calibri"/>
              </a:rPr>
              <a:t>throughout the patient pathway</a:t>
            </a:r>
            <a:endParaRPr kumimoji="0" lang="en-GB" sz="900" b="1" i="0" u="none" strike="noStrike" kern="1200" cap="none" spc="0" normalizeH="0" baseline="0" noProof="0">
              <a:ln>
                <a:noFill/>
              </a:ln>
              <a:solidFill>
                <a:prstClr val="black"/>
              </a:solidFill>
              <a:effectLst/>
              <a:uLnTx/>
              <a:uFillTx/>
              <a:latin typeface="Aptos" panose="020B0004020202020204" pitchFamily="34" charset="0"/>
              <a:ea typeface="+mn-ea"/>
              <a:cs typeface="+mn-cs"/>
            </a:endParaRPr>
          </a:p>
        </p:txBody>
      </p:sp>
      <p:sp>
        <p:nvSpPr>
          <p:cNvPr id="162" name="Rectangle 161">
            <a:extLst>
              <a:ext uri="{FF2B5EF4-FFF2-40B4-BE49-F238E27FC236}">
                <a16:creationId xmlns:a16="http://schemas.microsoft.com/office/drawing/2014/main" id="{93A3A4CA-5DC6-E78C-5A0E-4F7D6C377FEC}"/>
              </a:ext>
            </a:extLst>
          </p:cNvPr>
          <p:cNvSpPr/>
          <p:nvPr/>
        </p:nvSpPr>
        <p:spPr>
          <a:xfrm>
            <a:off x="5925040" y="5149081"/>
            <a:ext cx="4071195" cy="121190"/>
          </a:xfrm>
          <a:prstGeom prst="rect">
            <a:avLst/>
          </a:prstGeom>
          <a:solidFill>
            <a:srgbClr val="E373D6"/>
          </a:solidFill>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900" b="0" i="0" u="none" strike="noStrike" kern="1200" cap="none" spc="0" normalizeH="0" baseline="0" noProof="0">
                <a:ln>
                  <a:noFill/>
                </a:ln>
                <a:solidFill>
                  <a:prstClr val="black"/>
                </a:solidFill>
                <a:effectLst/>
                <a:uLnTx/>
                <a:uFillTx/>
                <a:latin typeface="Aptos"/>
                <a:ea typeface="+mn-lt"/>
                <a:cs typeface="Calibri" panose="020F0502020204030204"/>
              </a:rPr>
              <a:t>Maximise use of </a:t>
            </a:r>
            <a:r>
              <a:rPr kumimoji="0" lang="en-GB" sz="900" b="1" i="0" u="none" strike="noStrike" kern="1200" cap="none" spc="0" normalizeH="0" baseline="0" noProof="0">
                <a:ln>
                  <a:noFill/>
                </a:ln>
                <a:solidFill>
                  <a:prstClr val="black"/>
                </a:solidFill>
                <a:effectLst/>
                <a:uLnTx/>
                <a:uFillTx/>
                <a:latin typeface="Aptos"/>
                <a:ea typeface="+mn-lt"/>
                <a:cs typeface="Calibri" panose="020F0502020204030204"/>
              </a:rPr>
              <a:t>step-down </a:t>
            </a:r>
            <a:r>
              <a:rPr kumimoji="0" lang="en-GB" sz="900" b="1" i="0" u="none" strike="noStrike" kern="1200" cap="none" spc="0" normalizeH="0" baseline="0" noProof="0">
                <a:ln>
                  <a:noFill/>
                </a:ln>
                <a:solidFill>
                  <a:prstClr val="black"/>
                </a:solidFill>
                <a:effectLst/>
                <a:uLnTx/>
                <a:uFillTx/>
                <a:latin typeface="Aptos" panose="020B0004020202020204" pitchFamily="34" charset="0"/>
                <a:ea typeface="+mn-lt"/>
                <a:cs typeface="Calibri" panose="020F0502020204030204"/>
              </a:rPr>
              <a:t>virtual wards</a:t>
            </a:r>
            <a:endParaRPr kumimoji="0" lang="en-GB" sz="900" b="0" i="0" u="none" strike="noStrike" kern="1200" cap="none" spc="0" normalizeH="0" baseline="0" noProof="0">
              <a:ln>
                <a:noFill/>
              </a:ln>
              <a:solidFill>
                <a:prstClr val="black"/>
              </a:solidFill>
              <a:effectLst/>
              <a:uLnTx/>
              <a:uFillTx/>
              <a:latin typeface="Aptos" panose="020B0004020202020204" pitchFamily="34" charset="0"/>
              <a:ea typeface="+mn-ea"/>
              <a:cs typeface="+mn-cs"/>
            </a:endParaRPr>
          </a:p>
        </p:txBody>
      </p:sp>
      <p:pic>
        <p:nvPicPr>
          <p:cNvPr id="2052" name="Picture 4" descr="Guidelines published for NHS logo">
            <a:extLst>
              <a:ext uri="{FF2B5EF4-FFF2-40B4-BE49-F238E27FC236}">
                <a16:creationId xmlns:a16="http://schemas.microsoft.com/office/drawing/2014/main" id="{A36814BD-F32B-2E47-76C5-3AF7FE2ACC41}"/>
              </a:ext>
            </a:extLst>
          </p:cNvPr>
          <p:cNvPicPr>
            <a:picLocks noChangeAspect="1" noChangeArrowheads="1"/>
          </p:cNvPicPr>
          <p:nvPr/>
        </p:nvPicPr>
        <p:blipFill rotWithShape="1">
          <a:blip r:embed="rId5">
            <a:extLst>
              <a:ext uri="{28A0092B-C50C-407E-A947-70E740481C1C}">
                <a14:useLocalDpi xmlns:a14="http://schemas.microsoft.com/office/drawing/2010/main" val="0"/>
              </a:ext>
            </a:extLst>
          </a:blip>
          <a:srcRect t="19670" b="18577"/>
          <a:stretch/>
        </p:blipFill>
        <p:spPr bwMode="auto">
          <a:xfrm>
            <a:off x="10132566" y="126428"/>
            <a:ext cx="1943100" cy="112935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6258967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0E68E3-B905-E45C-84D4-0CDAF5F0AA39}"/>
              </a:ext>
            </a:extLst>
          </p:cNvPr>
          <p:cNvSpPr>
            <a:spLocks noGrp="1"/>
          </p:cNvSpPr>
          <p:nvPr>
            <p:ph type="title"/>
          </p:nvPr>
        </p:nvSpPr>
        <p:spPr/>
        <p:txBody>
          <a:bodyPr>
            <a:normAutofit fontScale="90000"/>
          </a:bodyPr>
          <a:lstStyle/>
          <a:p>
            <a:r>
              <a:rPr lang="en-GB" sz="3600" dirty="0">
                <a:latin typeface="Calibri" panose="020F0502020204030204" pitchFamily="34" charset="0"/>
                <a:cs typeface="Calibri" panose="020F0502020204030204" pitchFamily="34" charset="0"/>
              </a:rPr>
              <a:t> Urgent and Emergency Care – Streaming</a:t>
            </a:r>
            <a:br>
              <a:rPr lang="en-GB" sz="3600" dirty="0">
                <a:latin typeface="Calibri" panose="020F0502020204030204" pitchFamily="34" charset="0"/>
                <a:cs typeface="Calibri" panose="020F0502020204030204" pitchFamily="34" charset="0"/>
              </a:rPr>
            </a:br>
            <a:r>
              <a:rPr lang="en-GB" sz="3600" dirty="0">
                <a:latin typeface="Calibri" panose="020F0502020204030204" pitchFamily="34" charset="0"/>
                <a:cs typeface="Calibri" panose="020F0502020204030204" pitchFamily="34" charset="0"/>
              </a:rPr>
              <a:t>(In hours- 8 am-5pm Mon-Fri)  </a:t>
            </a:r>
          </a:p>
        </p:txBody>
      </p:sp>
      <p:graphicFrame>
        <p:nvGraphicFramePr>
          <p:cNvPr id="3" name="Table 2">
            <a:extLst>
              <a:ext uri="{FF2B5EF4-FFF2-40B4-BE49-F238E27FC236}">
                <a16:creationId xmlns:a16="http://schemas.microsoft.com/office/drawing/2014/main" id="{383484C5-2570-41F9-3958-B98A5C4CA681}"/>
              </a:ext>
            </a:extLst>
          </p:cNvPr>
          <p:cNvGraphicFramePr>
            <a:graphicFrameLocks noGrp="1"/>
          </p:cNvGraphicFramePr>
          <p:nvPr>
            <p:extLst>
              <p:ext uri="{D42A27DB-BD31-4B8C-83A1-F6EECF244321}">
                <p14:modId xmlns:p14="http://schemas.microsoft.com/office/powerpoint/2010/main" val="3601032949"/>
              </p:ext>
            </p:extLst>
          </p:nvPr>
        </p:nvGraphicFramePr>
        <p:xfrm>
          <a:off x="359999" y="1767840"/>
          <a:ext cx="11463702" cy="4389120"/>
        </p:xfrm>
        <a:graphic>
          <a:graphicData uri="http://schemas.openxmlformats.org/drawingml/2006/table">
            <a:tbl>
              <a:tblPr firstRow="1" bandRow="1">
                <a:tableStyleId>{21E4AEA4-8DFA-4A89-87EB-49C32662AFE0}</a:tableStyleId>
              </a:tblPr>
              <a:tblGrid>
                <a:gridCol w="2103801">
                  <a:extLst>
                    <a:ext uri="{9D8B030D-6E8A-4147-A177-3AD203B41FA5}">
                      <a16:colId xmlns:a16="http://schemas.microsoft.com/office/drawing/2014/main" val="4079847890"/>
                    </a:ext>
                  </a:extLst>
                </a:gridCol>
                <a:gridCol w="6832600">
                  <a:extLst>
                    <a:ext uri="{9D8B030D-6E8A-4147-A177-3AD203B41FA5}">
                      <a16:colId xmlns:a16="http://schemas.microsoft.com/office/drawing/2014/main" val="1039561746"/>
                    </a:ext>
                  </a:extLst>
                </a:gridCol>
                <a:gridCol w="2527301">
                  <a:extLst>
                    <a:ext uri="{9D8B030D-6E8A-4147-A177-3AD203B41FA5}">
                      <a16:colId xmlns:a16="http://schemas.microsoft.com/office/drawing/2014/main" val="1398502942"/>
                    </a:ext>
                  </a:extLst>
                </a:gridCol>
              </a:tblGrid>
              <a:tr h="370840">
                <a:tc>
                  <a:txBody>
                    <a:bodyPr/>
                    <a:lstStyle/>
                    <a:p>
                      <a:pPr algn="ctr"/>
                      <a:r>
                        <a:rPr lang="en-GB" sz="1200" dirty="0"/>
                        <a:t>Area</a:t>
                      </a:r>
                    </a:p>
                  </a:txBody>
                  <a:tcPr/>
                </a:tc>
                <a:tc>
                  <a:txBody>
                    <a:bodyPr/>
                    <a:lstStyle/>
                    <a:p>
                      <a:pPr algn="ctr"/>
                      <a:r>
                        <a:rPr lang="en-GB" sz="1200" dirty="0"/>
                        <a:t>Internal Professional Standard </a:t>
                      </a:r>
                    </a:p>
                    <a:p>
                      <a:pPr algn="ctr"/>
                      <a:r>
                        <a:rPr lang="en-GB" sz="1200" dirty="0"/>
                        <a:t>(In line with GIRFT)</a:t>
                      </a:r>
                    </a:p>
                  </a:txBody>
                  <a:tcPr/>
                </a:tc>
                <a:tc>
                  <a:txBody>
                    <a:bodyPr/>
                    <a:lstStyle/>
                    <a:p>
                      <a:pPr algn="ctr"/>
                      <a:r>
                        <a:rPr lang="en-GB" sz="1200" dirty="0"/>
                        <a:t>Escalation </a:t>
                      </a:r>
                    </a:p>
                    <a:p>
                      <a:pPr algn="ctr"/>
                      <a:r>
                        <a:rPr lang="en-GB" sz="1200" dirty="0"/>
                        <a:t>(Exceeds IPS period)</a:t>
                      </a:r>
                    </a:p>
                  </a:txBody>
                  <a:tcPr/>
                </a:tc>
                <a:extLst>
                  <a:ext uri="{0D108BD9-81ED-4DB2-BD59-A6C34878D82A}">
                    <a16:rowId xmlns:a16="http://schemas.microsoft.com/office/drawing/2014/main" val="3291086676"/>
                  </a:ext>
                </a:extLst>
              </a:tr>
              <a:tr h="370840">
                <a:tc>
                  <a:txBody>
                    <a:bodyPr/>
                    <a:lstStyle/>
                    <a:p>
                      <a:pPr algn="ctr"/>
                      <a:endParaRPr lang="en-GB" sz="1200" dirty="0"/>
                    </a:p>
                    <a:p>
                      <a:pPr algn="ctr"/>
                      <a:endParaRPr lang="en-GB" sz="1200" dirty="0"/>
                    </a:p>
                    <a:p>
                      <a:pPr algn="ctr"/>
                      <a:endParaRPr lang="en-GB" sz="1200" dirty="0"/>
                    </a:p>
                    <a:p>
                      <a:pPr algn="ctr"/>
                      <a:endParaRPr lang="en-GB" sz="1200" dirty="0"/>
                    </a:p>
                    <a:p>
                      <a:pPr algn="ctr"/>
                      <a:endParaRPr lang="en-GB" sz="1200" dirty="0"/>
                    </a:p>
                    <a:p>
                      <a:pPr algn="ctr"/>
                      <a:endParaRPr lang="en-GB" sz="1200" dirty="0"/>
                    </a:p>
                    <a:p>
                      <a:pPr algn="ctr"/>
                      <a:endParaRPr lang="en-GB" sz="1200" dirty="0"/>
                    </a:p>
                    <a:p>
                      <a:pPr algn="ctr"/>
                      <a:endParaRPr lang="en-GB" sz="1200" dirty="0"/>
                    </a:p>
                    <a:p>
                      <a:pPr algn="ctr"/>
                      <a:endParaRPr lang="en-GB" sz="1200" dirty="0"/>
                    </a:p>
                    <a:p>
                      <a:pPr algn="ctr"/>
                      <a:endParaRPr lang="en-GB" sz="1200" dirty="0"/>
                    </a:p>
                    <a:p>
                      <a:pPr algn="ctr"/>
                      <a:r>
                        <a:rPr lang="en-GB" sz="1200" dirty="0"/>
                        <a:t>Navigation and streaming </a:t>
                      </a:r>
                    </a:p>
                  </a:txBody>
                  <a:tcPr/>
                </a:tc>
                <a:tc>
                  <a:txBody>
                    <a:bodyPr/>
                    <a:lstStyle/>
                    <a:p>
                      <a:endParaRPr lang="en-GB" sz="1200" dirty="0"/>
                    </a:p>
                    <a:p>
                      <a:pPr marL="0" indent="0">
                        <a:buNone/>
                      </a:pPr>
                      <a:r>
                        <a:rPr lang="en-GB" sz="1200" dirty="0">
                          <a:latin typeface="Arial" panose="020B0604020202020204" pitchFamily="34" charset="0"/>
                          <a:cs typeface="Arial" panose="020B0604020202020204" pitchFamily="34" charset="0"/>
                        </a:rPr>
                        <a:t>1. All patients who have been referred from primary care are streamed directly to the specialty assessment area or for direct speciality assessment.</a:t>
                      </a:r>
                    </a:p>
                    <a:p>
                      <a:endParaRPr lang="en-GB" sz="1200" dirty="0">
                        <a:latin typeface="Arial" panose="020B0604020202020204" pitchFamily="34" charset="0"/>
                        <a:cs typeface="Arial" panose="020B0604020202020204" pitchFamily="34" charset="0"/>
                      </a:endParaRPr>
                    </a:p>
                    <a:p>
                      <a:r>
                        <a:rPr lang="en-GB" sz="1200" dirty="0">
                          <a:latin typeface="Arial" panose="020B0604020202020204" pitchFamily="34" charset="0"/>
                          <a:cs typeface="Arial" panose="020B0604020202020204" pitchFamily="34" charset="0"/>
                        </a:rPr>
                        <a:t>2. </a:t>
                      </a:r>
                      <a:r>
                        <a:rPr lang="en-GB" sz="1200">
                          <a:latin typeface="Arial" panose="020B0604020202020204" pitchFamily="34" charset="0"/>
                          <a:cs typeface="Arial" panose="020B0604020202020204" pitchFamily="34" charset="0"/>
                        </a:rPr>
                        <a:t>If </a:t>
                      </a:r>
                      <a:r>
                        <a:rPr lang="en-GB" sz="1200" dirty="0">
                          <a:latin typeface="Arial" panose="020B0604020202020204" pitchFamily="34" charset="0"/>
                          <a:cs typeface="Arial" panose="020B0604020202020204" pitchFamily="34" charset="0"/>
                        </a:rPr>
                        <a:t>there is disagreement when a patient is referred by ED then there should be professional dialogue regarding the most suitable specialty. If the 2nd specialty disagrees then the 2 specialties need to discuss and reach an agreement. </a:t>
                      </a:r>
                    </a:p>
                    <a:p>
                      <a:endParaRPr lang="en-GB" sz="1200" dirty="0">
                        <a:latin typeface="Arial" panose="020B0604020202020204" pitchFamily="34" charset="0"/>
                        <a:cs typeface="Arial" panose="020B0604020202020204" pitchFamily="34" charset="0"/>
                      </a:endParaRPr>
                    </a:p>
                    <a:p>
                      <a:r>
                        <a:rPr lang="en-GB" sz="1200" dirty="0">
                          <a:latin typeface="Arial" panose="020B0604020202020204" pitchFamily="34" charset="0"/>
                          <a:cs typeface="Arial" panose="020B0604020202020204" pitchFamily="34" charset="0"/>
                        </a:rPr>
                        <a:t>When a specialty assesses a patient but thinks another specialty might be more appropriate then it should be the specialty’s responsibility to explain the merits of the referral to the next specialty, rather than referring back to ED.</a:t>
                      </a:r>
                    </a:p>
                    <a:p>
                      <a:r>
                        <a:rPr lang="en-GB" sz="1200" dirty="0">
                          <a:latin typeface="Arial" panose="020B0604020202020204" pitchFamily="34" charset="0"/>
                          <a:cs typeface="Arial" panose="020B0604020202020204" pitchFamily="34" charset="0"/>
                        </a:rPr>
                        <a:t> </a:t>
                      </a:r>
                    </a:p>
                    <a:p>
                      <a:pPr>
                        <a:defRPr/>
                      </a:pPr>
                      <a:r>
                        <a:rPr lang="en-GB" sz="1200" dirty="0">
                          <a:solidFill>
                            <a:prstClr val="black"/>
                          </a:solidFill>
                          <a:latin typeface="Arial" panose="020B0604020202020204" pitchFamily="34" charset="0"/>
                          <a:cs typeface="Arial" panose="020B0604020202020204" pitchFamily="34" charset="0"/>
                        </a:rPr>
                        <a:t>3.</a:t>
                      </a:r>
                      <a:r>
                        <a:rPr lang="en-GB" sz="1200" i="1" dirty="0">
                          <a:latin typeface="Arial" panose="020B0604020202020204" pitchFamily="34" charset="0"/>
                          <a:cs typeface="Arial" panose="020B0604020202020204" pitchFamily="34" charset="0"/>
                        </a:rPr>
                        <a:t> </a:t>
                      </a:r>
                      <a:r>
                        <a:rPr lang="en-GB" sz="1200" dirty="0">
                          <a:latin typeface="Arial" panose="020B0604020202020204" pitchFamily="34" charset="0"/>
                          <a:cs typeface="Arial" panose="020B0604020202020204" pitchFamily="34" charset="0"/>
                        </a:rPr>
                        <a:t>Patients accepted by the receiving specialty should be transferred to the specialty assessment area, if there is no capacity must be seen by a specialty clinician within 1 hour of referral (in line with ED audit standards). If the predicted delay to see the referred patients in ED exceeds 3 hours, then the speciality will have  an internal escalation process in place to assess their patients in ED. </a:t>
                      </a:r>
                    </a:p>
                    <a:p>
                      <a:pPr>
                        <a:defRPr/>
                      </a:pPr>
                      <a:endParaRPr lang="en-GB" sz="1200" dirty="0">
                        <a:latin typeface="Arial" panose="020B0604020202020204" pitchFamily="34" charset="0"/>
                        <a:cs typeface="Arial" panose="020B0604020202020204" pitchFamily="34" charset="0"/>
                      </a:endParaRPr>
                    </a:p>
                    <a:p>
                      <a:pPr>
                        <a:defRPr/>
                      </a:pPr>
                      <a:r>
                        <a:rPr lang="en-GB" sz="1200" dirty="0">
                          <a:latin typeface="Arial" panose="020B0604020202020204" pitchFamily="34" charset="0"/>
                          <a:cs typeface="Arial" panose="020B0604020202020204" pitchFamily="34" charset="0"/>
                        </a:rPr>
                        <a:t>4. Specialties should not delay the acceptance of referrals by insisting on investigations and results being done before their attendance. The ED team will do appropriate emergency investigation, if that will alter the immediate management. </a:t>
                      </a:r>
                      <a:endParaRPr kumimoji="0" lang="en-GB" sz="12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endParaRPr lang="en-GB" sz="1200" b="1" dirty="0"/>
                    </a:p>
                  </a:txBody>
                  <a:tcPr/>
                </a:tc>
                <a:tc>
                  <a:txBody>
                    <a:bodyPr/>
                    <a:lstStyle/>
                    <a:p>
                      <a:r>
                        <a:rPr lang="en-GB" sz="1200" dirty="0"/>
                        <a:t>Level 1 (60mins) – ED Nurse / Cons in charge </a:t>
                      </a:r>
                    </a:p>
                    <a:p>
                      <a:endParaRPr lang="en-GB" sz="1200" dirty="0"/>
                    </a:p>
                    <a:p>
                      <a:r>
                        <a:rPr lang="en-GB" sz="1200" dirty="0"/>
                        <a:t>Level 2 (120mins) – In hrs: MOD (internal escalation process)</a:t>
                      </a:r>
                    </a:p>
                    <a:p>
                      <a:r>
                        <a:rPr lang="en-GB" sz="1200" dirty="0"/>
                        <a:t>OOHs: SMOC </a:t>
                      </a:r>
                    </a:p>
                    <a:p>
                      <a:endParaRPr lang="en-GB" sz="1200" dirty="0"/>
                    </a:p>
                    <a:p>
                      <a:r>
                        <a:rPr lang="en-GB" sz="1200" dirty="0"/>
                        <a:t>Level 3 (&gt;180mins) – MOD of speciality/Speciality Consultant</a:t>
                      </a:r>
                    </a:p>
                    <a:p>
                      <a:endParaRPr lang="en-GB" sz="1200" dirty="0"/>
                    </a:p>
                    <a:p>
                      <a:endParaRPr lang="en-GB" sz="1200" dirty="0"/>
                    </a:p>
                    <a:p>
                      <a:r>
                        <a:rPr lang="en-GB" sz="1200" dirty="0"/>
                        <a:t>Consider CD of the speciality/ AMD first and then DMD/MD</a:t>
                      </a:r>
                      <a:r>
                        <a:rPr lang="en-GB" sz="1200" baseline="0" dirty="0"/>
                        <a:t> in hours</a:t>
                      </a:r>
                      <a:r>
                        <a:rPr lang="en-GB" sz="1200" dirty="0"/>
                        <a:t>.</a:t>
                      </a:r>
                    </a:p>
                  </a:txBody>
                  <a:tcPr/>
                </a:tc>
                <a:extLst>
                  <a:ext uri="{0D108BD9-81ED-4DB2-BD59-A6C34878D82A}">
                    <a16:rowId xmlns:a16="http://schemas.microsoft.com/office/drawing/2014/main" val="1134966592"/>
                  </a:ext>
                </a:extLst>
              </a:tr>
            </a:tbl>
          </a:graphicData>
        </a:graphic>
      </p:graphicFrame>
    </p:spTree>
    <p:extLst>
      <p:ext uri="{BB962C8B-B14F-4D97-AF65-F5344CB8AC3E}">
        <p14:creationId xmlns:p14="http://schemas.microsoft.com/office/powerpoint/2010/main" val="26041287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0E68E3-B905-E45C-84D4-0CDAF5F0AA39}"/>
              </a:ext>
            </a:extLst>
          </p:cNvPr>
          <p:cNvSpPr>
            <a:spLocks noGrp="1"/>
          </p:cNvSpPr>
          <p:nvPr>
            <p:ph type="title"/>
          </p:nvPr>
        </p:nvSpPr>
        <p:spPr/>
        <p:txBody>
          <a:bodyPr>
            <a:normAutofit/>
          </a:bodyPr>
          <a:lstStyle/>
          <a:p>
            <a:r>
              <a:rPr lang="en-GB" sz="3600" dirty="0">
                <a:latin typeface="Calibri" panose="020F0502020204030204" pitchFamily="34" charset="0"/>
                <a:cs typeface="Calibri" panose="020F0502020204030204" pitchFamily="34" charset="0"/>
              </a:rPr>
              <a:t> Urgent and Emergency Care – Admissions  </a:t>
            </a:r>
          </a:p>
        </p:txBody>
      </p:sp>
      <p:graphicFrame>
        <p:nvGraphicFramePr>
          <p:cNvPr id="3" name="Table 2">
            <a:extLst>
              <a:ext uri="{FF2B5EF4-FFF2-40B4-BE49-F238E27FC236}">
                <a16:creationId xmlns:a16="http://schemas.microsoft.com/office/drawing/2014/main" id="{383484C5-2570-41F9-3958-B98A5C4CA681}"/>
              </a:ext>
            </a:extLst>
          </p:cNvPr>
          <p:cNvGraphicFramePr>
            <a:graphicFrameLocks noGrp="1"/>
          </p:cNvGraphicFramePr>
          <p:nvPr>
            <p:extLst>
              <p:ext uri="{D42A27DB-BD31-4B8C-83A1-F6EECF244321}">
                <p14:modId xmlns:p14="http://schemas.microsoft.com/office/powerpoint/2010/main" val="493433869"/>
              </p:ext>
            </p:extLst>
          </p:nvPr>
        </p:nvGraphicFramePr>
        <p:xfrm>
          <a:off x="359999" y="1767840"/>
          <a:ext cx="11463702" cy="2194560"/>
        </p:xfrm>
        <a:graphic>
          <a:graphicData uri="http://schemas.openxmlformats.org/drawingml/2006/table">
            <a:tbl>
              <a:tblPr firstRow="1" bandRow="1">
                <a:tableStyleId>{21E4AEA4-8DFA-4A89-87EB-49C32662AFE0}</a:tableStyleId>
              </a:tblPr>
              <a:tblGrid>
                <a:gridCol w="2103801">
                  <a:extLst>
                    <a:ext uri="{9D8B030D-6E8A-4147-A177-3AD203B41FA5}">
                      <a16:colId xmlns:a16="http://schemas.microsoft.com/office/drawing/2014/main" val="4079847890"/>
                    </a:ext>
                  </a:extLst>
                </a:gridCol>
                <a:gridCol w="6858000">
                  <a:extLst>
                    <a:ext uri="{9D8B030D-6E8A-4147-A177-3AD203B41FA5}">
                      <a16:colId xmlns:a16="http://schemas.microsoft.com/office/drawing/2014/main" val="1039561746"/>
                    </a:ext>
                  </a:extLst>
                </a:gridCol>
                <a:gridCol w="2501901">
                  <a:extLst>
                    <a:ext uri="{9D8B030D-6E8A-4147-A177-3AD203B41FA5}">
                      <a16:colId xmlns:a16="http://schemas.microsoft.com/office/drawing/2014/main" val="1398502942"/>
                    </a:ext>
                  </a:extLst>
                </a:gridCol>
              </a:tblGrid>
              <a:tr h="370840">
                <a:tc>
                  <a:txBody>
                    <a:bodyPr/>
                    <a:lstStyle/>
                    <a:p>
                      <a:pPr algn="ctr"/>
                      <a:r>
                        <a:rPr lang="en-GB" sz="1400" dirty="0"/>
                        <a:t>Area</a:t>
                      </a:r>
                    </a:p>
                  </a:txBody>
                  <a:tcPr/>
                </a:tc>
                <a:tc>
                  <a:txBody>
                    <a:bodyPr/>
                    <a:lstStyle/>
                    <a:p>
                      <a:pPr algn="ctr"/>
                      <a:r>
                        <a:rPr lang="en-GB" sz="1400" dirty="0"/>
                        <a:t>Internal Professional Standard </a:t>
                      </a:r>
                    </a:p>
                    <a:p>
                      <a:pPr algn="ctr"/>
                      <a:r>
                        <a:rPr lang="en-GB" sz="1400" dirty="0"/>
                        <a:t>(In line with GIRFT)</a:t>
                      </a:r>
                    </a:p>
                  </a:txBody>
                  <a:tcPr/>
                </a:tc>
                <a:tc>
                  <a:txBody>
                    <a:bodyPr/>
                    <a:lstStyle/>
                    <a:p>
                      <a:pPr algn="ctr"/>
                      <a:r>
                        <a:rPr lang="en-GB" sz="1400" dirty="0"/>
                        <a:t>Escalation </a:t>
                      </a:r>
                    </a:p>
                    <a:p>
                      <a:pPr algn="ctr"/>
                      <a:r>
                        <a:rPr lang="en-GB" sz="1400" dirty="0"/>
                        <a:t>(Exceeds IPS period)</a:t>
                      </a:r>
                    </a:p>
                  </a:txBody>
                  <a:tcPr/>
                </a:tc>
                <a:extLst>
                  <a:ext uri="{0D108BD9-81ED-4DB2-BD59-A6C34878D82A}">
                    <a16:rowId xmlns:a16="http://schemas.microsoft.com/office/drawing/2014/main" val="3291086676"/>
                  </a:ext>
                </a:extLst>
              </a:tr>
              <a:tr h="370840">
                <a:tc>
                  <a:txBody>
                    <a:bodyPr/>
                    <a:lstStyle/>
                    <a:p>
                      <a:pPr algn="ctr"/>
                      <a:endParaRPr lang="en-GB" sz="1400" dirty="0"/>
                    </a:p>
                    <a:p>
                      <a:pPr algn="ctr"/>
                      <a:r>
                        <a:rPr lang="en-GB" sz="1400" dirty="0"/>
                        <a:t>Optimising admissions </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400" b="0" i="0" u="none" strike="noStrike" kern="100" cap="none" spc="0" normalizeH="0" baseline="0" noProof="0" dirty="0">
                          <a:ln>
                            <a:noFill/>
                          </a:ln>
                          <a:solidFill>
                            <a:prstClr val="black"/>
                          </a:solidFill>
                          <a:effectLst/>
                          <a:uLnTx/>
                          <a:uFillTx/>
                          <a:latin typeface="+mn-lt"/>
                          <a:ea typeface="+mn-ea"/>
                          <a:cs typeface="Arial" panose="020B0604020202020204" pitchFamily="34" charset="0"/>
                        </a:rPr>
                        <a:t>Adopt criteria driven approach regarding decision to admit.</a:t>
                      </a:r>
                    </a:p>
                    <a:p>
                      <a:r>
                        <a:rPr lang="en-GB" sz="1400" dirty="0">
                          <a:latin typeface="+mn-lt"/>
                        </a:rPr>
                        <a:t>Ensure use of Criteria to Admit (CTA) by senior decision maker at point of attendance. </a:t>
                      </a:r>
                    </a:p>
                    <a:p>
                      <a:endParaRPr lang="en-GB" sz="1400" dirty="0">
                        <a:latin typeface="+mn-lt"/>
                      </a:endParaRPr>
                    </a:p>
                  </a:txBody>
                  <a:tcPr/>
                </a:tc>
                <a:tc rowSpan="2">
                  <a:txBody>
                    <a:bodyPr/>
                    <a:lstStyle/>
                    <a:p>
                      <a:r>
                        <a:rPr lang="en-GB" sz="1400" dirty="0"/>
                        <a:t>Monitored by ED leadership team/CD and Operational team</a:t>
                      </a:r>
                    </a:p>
                    <a:p>
                      <a:endParaRPr lang="en-GB" sz="1400" dirty="0"/>
                    </a:p>
                  </a:txBody>
                  <a:tcPr/>
                </a:tc>
                <a:extLst>
                  <a:ext uri="{0D108BD9-81ED-4DB2-BD59-A6C34878D82A}">
                    <a16:rowId xmlns:a16="http://schemas.microsoft.com/office/drawing/2014/main" val="695533741"/>
                  </a:ext>
                </a:extLst>
              </a:tr>
              <a:tr h="370840">
                <a:tc>
                  <a:txBody>
                    <a:bodyPr/>
                    <a:lstStyle/>
                    <a:p>
                      <a:pPr algn="ctr"/>
                      <a:r>
                        <a:rPr lang="en-GB" sz="1400" dirty="0"/>
                        <a:t>Alternatives to admission </a:t>
                      </a:r>
                    </a:p>
                  </a:txBody>
                  <a:tcPr/>
                </a:tc>
                <a:tc>
                  <a:txBody>
                    <a:bodyPr/>
                    <a:lstStyle/>
                    <a:p>
                      <a:r>
                        <a:rPr lang="en-GB" sz="1400" dirty="0"/>
                        <a:t>Utilise the use of alternative care models such as SDEC, FRESH, virtual ward, UCR and community services. </a:t>
                      </a:r>
                    </a:p>
                    <a:p>
                      <a:endParaRPr lang="en-GB" sz="1400" dirty="0"/>
                    </a:p>
                  </a:txBody>
                  <a:tcPr/>
                </a:tc>
                <a:tc vMerge="1">
                  <a:txBody>
                    <a:bodyPr/>
                    <a:lstStyle/>
                    <a:p>
                      <a:endParaRPr lang="en-GB" sz="1400" dirty="0"/>
                    </a:p>
                  </a:txBody>
                  <a:tcPr/>
                </a:tc>
                <a:extLst>
                  <a:ext uri="{0D108BD9-81ED-4DB2-BD59-A6C34878D82A}">
                    <a16:rowId xmlns:a16="http://schemas.microsoft.com/office/drawing/2014/main" val="1494533760"/>
                  </a:ext>
                </a:extLst>
              </a:tr>
            </a:tbl>
          </a:graphicData>
        </a:graphic>
      </p:graphicFrame>
    </p:spTree>
    <p:extLst>
      <p:ext uri="{BB962C8B-B14F-4D97-AF65-F5344CB8AC3E}">
        <p14:creationId xmlns:p14="http://schemas.microsoft.com/office/powerpoint/2010/main" val="226175122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0E68E3-B905-E45C-84D4-0CDAF5F0AA39}"/>
              </a:ext>
            </a:extLst>
          </p:cNvPr>
          <p:cNvSpPr>
            <a:spLocks noGrp="1"/>
          </p:cNvSpPr>
          <p:nvPr>
            <p:ph type="title"/>
          </p:nvPr>
        </p:nvSpPr>
        <p:spPr/>
        <p:txBody>
          <a:bodyPr>
            <a:normAutofit/>
          </a:bodyPr>
          <a:lstStyle/>
          <a:p>
            <a:r>
              <a:rPr lang="en-GB" sz="3600" dirty="0">
                <a:latin typeface="Calibri" panose="020F0502020204030204" pitchFamily="34" charset="0"/>
                <a:cs typeface="Calibri" panose="020F0502020204030204" pitchFamily="34" charset="0"/>
              </a:rPr>
              <a:t>Assessment Areas </a:t>
            </a:r>
          </a:p>
        </p:txBody>
      </p:sp>
      <p:graphicFrame>
        <p:nvGraphicFramePr>
          <p:cNvPr id="3" name="Table 2">
            <a:extLst>
              <a:ext uri="{FF2B5EF4-FFF2-40B4-BE49-F238E27FC236}">
                <a16:creationId xmlns:a16="http://schemas.microsoft.com/office/drawing/2014/main" id="{3B814C53-9C91-6B2E-546B-01A5CDAFB14C}"/>
              </a:ext>
            </a:extLst>
          </p:cNvPr>
          <p:cNvGraphicFramePr>
            <a:graphicFrameLocks noGrp="1"/>
          </p:cNvGraphicFramePr>
          <p:nvPr>
            <p:extLst>
              <p:ext uri="{D42A27DB-BD31-4B8C-83A1-F6EECF244321}">
                <p14:modId xmlns:p14="http://schemas.microsoft.com/office/powerpoint/2010/main" val="3915517592"/>
              </p:ext>
            </p:extLst>
          </p:nvPr>
        </p:nvGraphicFramePr>
        <p:xfrm>
          <a:off x="364149" y="1349049"/>
          <a:ext cx="11463702" cy="4023360"/>
        </p:xfrm>
        <a:graphic>
          <a:graphicData uri="http://schemas.openxmlformats.org/drawingml/2006/table">
            <a:tbl>
              <a:tblPr firstRow="1" bandRow="1">
                <a:tableStyleId>{21E4AEA4-8DFA-4A89-87EB-49C32662AFE0}</a:tableStyleId>
              </a:tblPr>
              <a:tblGrid>
                <a:gridCol w="2103801">
                  <a:extLst>
                    <a:ext uri="{9D8B030D-6E8A-4147-A177-3AD203B41FA5}">
                      <a16:colId xmlns:a16="http://schemas.microsoft.com/office/drawing/2014/main" val="4079847890"/>
                    </a:ext>
                  </a:extLst>
                </a:gridCol>
                <a:gridCol w="6515100">
                  <a:extLst>
                    <a:ext uri="{9D8B030D-6E8A-4147-A177-3AD203B41FA5}">
                      <a16:colId xmlns:a16="http://schemas.microsoft.com/office/drawing/2014/main" val="1039561746"/>
                    </a:ext>
                  </a:extLst>
                </a:gridCol>
                <a:gridCol w="2844801">
                  <a:extLst>
                    <a:ext uri="{9D8B030D-6E8A-4147-A177-3AD203B41FA5}">
                      <a16:colId xmlns:a16="http://schemas.microsoft.com/office/drawing/2014/main" val="1398502942"/>
                    </a:ext>
                  </a:extLst>
                </a:gridCol>
              </a:tblGrid>
              <a:tr h="370840">
                <a:tc>
                  <a:txBody>
                    <a:bodyPr/>
                    <a:lstStyle/>
                    <a:p>
                      <a:pPr algn="ctr"/>
                      <a:r>
                        <a:rPr lang="en-GB" sz="1400" dirty="0"/>
                        <a:t>Area</a:t>
                      </a:r>
                    </a:p>
                  </a:txBody>
                  <a:tcPr/>
                </a:tc>
                <a:tc>
                  <a:txBody>
                    <a:bodyPr/>
                    <a:lstStyle/>
                    <a:p>
                      <a:pPr algn="ctr"/>
                      <a:r>
                        <a:rPr lang="en-GB" sz="1400" dirty="0"/>
                        <a:t>Internal Professional Standard </a:t>
                      </a:r>
                    </a:p>
                    <a:p>
                      <a:pPr algn="ctr"/>
                      <a:r>
                        <a:rPr lang="en-GB" sz="1400" dirty="0"/>
                        <a:t>(In line with GIRFT)</a:t>
                      </a:r>
                    </a:p>
                  </a:txBody>
                  <a:tcPr/>
                </a:tc>
                <a:tc>
                  <a:txBody>
                    <a:bodyPr/>
                    <a:lstStyle/>
                    <a:p>
                      <a:pPr algn="ctr"/>
                      <a:r>
                        <a:rPr lang="en-GB" sz="1400" dirty="0"/>
                        <a:t>Escalation </a:t>
                      </a:r>
                    </a:p>
                    <a:p>
                      <a:pPr algn="ctr"/>
                      <a:r>
                        <a:rPr lang="en-GB" sz="1400" dirty="0"/>
                        <a:t>(Exceeds IPS period)</a:t>
                      </a:r>
                    </a:p>
                  </a:txBody>
                  <a:tcPr/>
                </a:tc>
                <a:extLst>
                  <a:ext uri="{0D108BD9-81ED-4DB2-BD59-A6C34878D82A}">
                    <a16:rowId xmlns:a16="http://schemas.microsoft.com/office/drawing/2014/main" val="3291086676"/>
                  </a:ext>
                </a:extLst>
              </a:tr>
              <a:tr h="370840">
                <a:tc>
                  <a:txBody>
                    <a:bodyPr/>
                    <a:lstStyle/>
                    <a:p>
                      <a:pPr algn="ctr"/>
                      <a:endParaRPr lang="en-GB" sz="1400" dirty="0"/>
                    </a:p>
                    <a:p>
                      <a:pPr algn="ctr"/>
                      <a:endParaRPr lang="en-GB" sz="1400" dirty="0"/>
                    </a:p>
                    <a:p>
                      <a:pPr algn="ctr"/>
                      <a:endParaRPr lang="en-GB" sz="1400" dirty="0"/>
                    </a:p>
                    <a:p>
                      <a:pPr algn="ctr"/>
                      <a:endParaRPr lang="en-GB" sz="1400" dirty="0"/>
                    </a:p>
                    <a:p>
                      <a:pPr algn="ctr"/>
                      <a:endParaRPr lang="en-GB" sz="1400" dirty="0"/>
                    </a:p>
                    <a:p>
                      <a:pPr algn="ctr"/>
                      <a:r>
                        <a:rPr lang="en-GB" sz="1400" dirty="0"/>
                        <a:t>Admission to Assessment Areas: </a:t>
                      </a:r>
                    </a:p>
                    <a:p>
                      <a:pPr algn="ctr"/>
                      <a:endParaRPr lang="en-GB" sz="1400" dirty="0"/>
                    </a:p>
                    <a:p>
                      <a:pPr algn="ctr"/>
                      <a:r>
                        <a:rPr lang="en-GB" sz="1400" dirty="0"/>
                        <a:t>Medical SDEC </a:t>
                      </a:r>
                    </a:p>
                    <a:p>
                      <a:pPr algn="ctr"/>
                      <a:endParaRPr lang="en-GB" sz="1400" dirty="0"/>
                    </a:p>
                    <a:p>
                      <a:pPr algn="ctr"/>
                      <a:r>
                        <a:rPr lang="en-GB" sz="1400" dirty="0"/>
                        <a:t>AMU </a:t>
                      </a:r>
                    </a:p>
                    <a:p>
                      <a:pPr algn="ctr"/>
                      <a:endParaRPr lang="en-GB" sz="1400" dirty="0"/>
                    </a:p>
                    <a:p>
                      <a:pPr algn="ctr"/>
                      <a:r>
                        <a:rPr lang="en-GB" sz="1400" dirty="0"/>
                        <a:t>AFU </a:t>
                      </a:r>
                    </a:p>
                  </a:txBody>
                  <a:tcPr/>
                </a:tc>
                <a:tc>
                  <a:txBody>
                    <a:bodyPr/>
                    <a:lstStyle/>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400" b="0" i="0" u="none" strike="noStrike" kern="1200" baseline="0" dirty="0">
                          <a:solidFill>
                            <a:schemeClr val="dk1"/>
                          </a:solidFill>
                          <a:latin typeface="+mn-lt"/>
                          <a:ea typeface="+mn-ea"/>
                          <a:cs typeface="+mn-cs"/>
                        </a:rPr>
                        <a:t>All patients arriving on or being transferred to an assessment unit should have a National Early Warning Score 2 (NEWS2) calculated. The NEWS2 should be used in conjunction with the presenting condition to prioritise care. </a:t>
                      </a:r>
                    </a:p>
                    <a:p>
                      <a:pPr marL="285750" indent="-285750">
                        <a:buFont typeface="Arial" panose="020B0604020202020204" pitchFamily="34" charset="0"/>
                        <a:buChar char="•"/>
                      </a:pPr>
                      <a:r>
                        <a:rPr lang="en-GB" sz="1400" b="0" i="0" u="none" strike="noStrike" kern="1200" baseline="0" dirty="0">
                          <a:solidFill>
                            <a:schemeClr val="dk1"/>
                          </a:solidFill>
                          <a:latin typeface="+mn-lt"/>
                          <a:ea typeface="+mn-ea"/>
                          <a:cs typeface="+mn-cs"/>
                        </a:rPr>
                        <a:t>All patients should have a full assessment undertaken by a competent clinical decision maker, ideally within one hour and within a maximum of four hours of the decision to admit or of arrival on the assessment unit (whichever is earlier).</a:t>
                      </a:r>
                    </a:p>
                    <a:p>
                      <a:pPr marL="285750" indent="-285750">
                        <a:buFont typeface="Arial" panose="020B0604020202020204" pitchFamily="34" charset="0"/>
                        <a:buChar char="•"/>
                      </a:pPr>
                      <a:r>
                        <a:rPr lang="en-GB" sz="1400" b="0" i="0" u="none" strike="noStrike" kern="1200" baseline="0" dirty="0">
                          <a:solidFill>
                            <a:schemeClr val="dk1"/>
                          </a:solidFill>
                          <a:latin typeface="+mn-lt"/>
                          <a:ea typeface="+mn-ea"/>
                          <a:cs typeface="+mn-cs"/>
                        </a:rPr>
                        <a:t>All patients should be reviewed by a Consultant or delegate within six hours of the decision to admit or of arrival on the assessment unit (whichever is earlier) from 08:00-20:00h or within 14 hours outside of these times.</a:t>
                      </a:r>
                      <a:endParaRPr lang="en-GB" sz="1400" dirty="0"/>
                    </a:p>
                  </a:txBody>
                  <a:tcPr/>
                </a:tc>
                <a:tc>
                  <a:txBody>
                    <a:bodyPr/>
                    <a:lstStyle/>
                    <a:p>
                      <a:r>
                        <a:rPr lang="en-GB" sz="1400" dirty="0"/>
                        <a:t>Each assessment area to have escalation processes for capacity</a:t>
                      </a:r>
                    </a:p>
                    <a:p>
                      <a:endParaRPr lang="en-GB" sz="1400" dirty="0"/>
                    </a:p>
                    <a:p>
                      <a:r>
                        <a:rPr lang="en-GB" sz="1400" dirty="0"/>
                        <a:t>If standards not met escalate as below-</a:t>
                      </a:r>
                    </a:p>
                    <a:p>
                      <a:endParaRPr lang="en-GB" sz="1400" dirty="0"/>
                    </a:p>
                    <a:p>
                      <a:r>
                        <a:rPr lang="en-GB" sz="1400" dirty="0"/>
                        <a:t>Level 1 – In charge nurse</a:t>
                      </a:r>
                      <a:r>
                        <a:rPr lang="en-GB" sz="1400" baseline="0" dirty="0"/>
                        <a:t> or Responsible consultant</a:t>
                      </a:r>
                      <a:endParaRPr lang="en-GB" sz="1400" dirty="0"/>
                    </a:p>
                    <a:p>
                      <a:endParaRPr lang="en-GB" sz="1400" dirty="0"/>
                    </a:p>
                    <a:p>
                      <a:r>
                        <a:rPr lang="en-GB" sz="1400" dirty="0"/>
                        <a:t>Level 2 – SMOC/MOD (refer to internal escalation process) </a:t>
                      </a:r>
                    </a:p>
                    <a:p>
                      <a:endParaRPr lang="en-GB" sz="1400" dirty="0"/>
                    </a:p>
                    <a:p>
                      <a:r>
                        <a:rPr lang="en-GB" sz="1400" dirty="0"/>
                        <a:t>Level 3 – DND/AMD (in hrs)</a:t>
                      </a:r>
                    </a:p>
                    <a:p>
                      <a:endParaRPr lang="en-GB" sz="1400" dirty="0"/>
                    </a:p>
                    <a:p>
                      <a:r>
                        <a:rPr lang="en-GB" sz="1400" dirty="0"/>
                        <a:t>SMOC</a:t>
                      </a:r>
                      <a:r>
                        <a:rPr lang="en-GB" sz="1400" baseline="0" dirty="0"/>
                        <a:t> to follow escalation</a:t>
                      </a:r>
                      <a:r>
                        <a:rPr lang="en-GB" sz="1400" dirty="0"/>
                        <a:t>(OOHs)</a:t>
                      </a:r>
                    </a:p>
                  </a:txBody>
                  <a:tcPr/>
                </a:tc>
                <a:extLst>
                  <a:ext uri="{0D108BD9-81ED-4DB2-BD59-A6C34878D82A}">
                    <a16:rowId xmlns:a16="http://schemas.microsoft.com/office/drawing/2014/main" val="1134966592"/>
                  </a:ext>
                </a:extLst>
              </a:tr>
            </a:tbl>
          </a:graphicData>
        </a:graphic>
      </p:graphicFrame>
    </p:spTree>
    <p:extLst>
      <p:ext uri="{BB962C8B-B14F-4D97-AF65-F5344CB8AC3E}">
        <p14:creationId xmlns:p14="http://schemas.microsoft.com/office/powerpoint/2010/main" val="149113933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0E68E3-B905-E45C-84D4-0CDAF5F0AA39}"/>
              </a:ext>
            </a:extLst>
          </p:cNvPr>
          <p:cNvSpPr>
            <a:spLocks noGrp="1"/>
          </p:cNvSpPr>
          <p:nvPr>
            <p:ph type="title"/>
          </p:nvPr>
        </p:nvSpPr>
        <p:spPr/>
        <p:txBody>
          <a:bodyPr>
            <a:normAutofit/>
          </a:bodyPr>
          <a:lstStyle/>
          <a:p>
            <a:r>
              <a:rPr lang="en-GB" sz="3600" dirty="0">
                <a:latin typeface="Calibri" panose="020F0502020204030204" pitchFamily="34" charset="0"/>
                <a:cs typeface="Calibri" panose="020F0502020204030204" pitchFamily="34" charset="0"/>
              </a:rPr>
              <a:t>Assessment Areas </a:t>
            </a:r>
          </a:p>
        </p:txBody>
      </p:sp>
      <p:graphicFrame>
        <p:nvGraphicFramePr>
          <p:cNvPr id="3" name="Table 2">
            <a:extLst>
              <a:ext uri="{FF2B5EF4-FFF2-40B4-BE49-F238E27FC236}">
                <a16:creationId xmlns:a16="http://schemas.microsoft.com/office/drawing/2014/main" id="{3B814C53-9C91-6B2E-546B-01A5CDAFB14C}"/>
              </a:ext>
            </a:extLst>
          </p:cNvPr>
          <p:cNvGraphicFramePr>
            <a:graphicFrameLocks noGrp="1"/>
          </p:cNvGraphicFramePr>
          <p:nvPr>
            <p:extLst>
              <p:ext uri="{D42A27DB-BD31-4B8C-83A1-F6EECF244321}">
                <p14:modId xmlns:p14="http://schemas.microsoft.com/office/powerpoint/2010/main" val="1250397322"/>
              </p:ext>
            </p:extLst>
          </p:nvPr>
        </p:nvGraphicFramePr>
        <p:xfrm>
          <a:off x="364149" y="1349049"/>
          <a:ext cx="11463702" cy="4236720"/>
        </p:xfrm>
        <a:graphic>
          <a:graphicData uri="http://schemas.openxmlformats.org/drawingml/2006/table">
            <a:tbl>
              <a:tblPr firstRow="1" bandRow="1">
                <a:tableStyleId>{21E4AEA4-8DFA-4A89-87EB-49C32662AFE0}</a:tableStyleId>
              </a:tblPr>
              <a:tblGrid>
                <a:gridCol w="2103801">
                  <a:extLst>
                    <a:ext uri="{9D8B030D-6E8A-4147-A177-3AD203B41FA5}">
                      <a16:colId xmlns:a16="http://schemas.microsoft.com/office/drawing/2014/main" val="4079847890"/>
                    </a:ext>
                  </a:extLst>
                </a:gridCol>
                <a:gridCol w="6515100">
                  <a:extLst>
                    <a:ext uri="{9D8B030D-6E8A-4147-A177-3AD203B41FA5}">
                      <a16:colId xmlns:a16="http://schemas.microsoft.com/office/drawing/2014/main" val="1039561746"/>
                    </a:ext>
                  </a:extLst>
                </a:gridCol>
                <a:gridCol w="2844801">
                  <a:extLst>
                    <a:ext uri="{9D8B030D-6E8A-4147-A177-3AD203B41FA5}">
                      <a16:colId xmlns:a16="http://schemas.microsoft.com/office/drawing/2014/main" val="1398502942"/>
                    </a:ext>
                  </a:extLst>
                </a:gridCol>
              </a:tblGrid>
              <a:tr h="370840">
                <a:tc>
                  <a:txBody>
                    <a:bodyPr/>
                    <a:lstStyle/>
                    <a:p>
                      <a:pPr algn="ctr"/>
                      <a:r>
                        <a:rPr lang="en-GB" sz="1400" dirty="0"/>
                        <a:t>Area</a:t>
                      </a:r>
                    </a:p>
                  </a:txBody>
                  <a:tcPr/>
                </a:tc>
                <a:tc>
                  <a:txBody>
                    <a:bodyPr/>
                    <a:lstStyle/>
                    <a:p>
                      <a:pPr algn="ctr"/>
                      <a:r>
                        <a:rPr lang="en-GB" sz="1400" dirty="0"/>
                        <a:t>Internal Professional Standard </a:t>
                      </a:r>
                    </a:p>
                    <a:p>
                      <a:pPr algn="ctr"/>
                      <a:r>
                        <a:rPr lang="en-GB" sz="1400" dirty="0"/>
                        <a:t>(In line with GIRFT)</a:t>
                      </a:r>
                    </a:p>
                  </a:txBody>
                  <a:tcPr/>
                </a:tc>
                <a:tc>
                  <a:txBody>
                    <a:bodyPr/>
                    <a:lstStyle/>
                    <a:p>
                      <a:pPr algn="ctr"/>
                      <a:r>
                        <a:rPr lang="en-GB" sz="1400" dirty="0"/>
                        <a:t>Escalation </a:t>
                      </a:r>
                    </a:p>
                    <a:p>
                      <a:pPr algn="ctr"/>
                      <a:r>
                        <a:rPr lang="en-GB" sz="1400" dirty="0"/>
                        <a:t>(Exceeds IPS period)</a:t>
                      </a:r>
                    </a:p>
                  </a:txBody>
                  <a:tcPr/>
                </a:tc>
                <a:extLst>
                  <a:ext uri="{0D108BD9-81ED-4DB2-BD59-A6C34878D82A}">
                    <a16:rowId xmlns:a16="http://schemas.microsoft.com/office/drawing/2014/main" val="3291086676"/>
                  </a:ext>
                </a:extLst>
              </a:tr>
              <a:tr h="370840">
                <a:tc>
                  <a:txBody>
                    <a:bodyPr/>
                    <a:lstStyle/>
                    <a:p>
                      <a:pPr algn="ctr"/>
                      <a:endParaRPr lang="en-GB" sz="1400" dirty="0"/>
                    </a:p>
                    <a:p>
                      <a:pPr algn="ctr"/>
                      <a:endParaRPr lang="en-GB" sz="1400" dirty="0"/>
                    </a:p>
                    <a:p>
                      <a:pPr algn="ctr"/>
                      <a:endParaRPr lang="en-GB" sz="1400" dirty="0"/>
                    </a:p>
                    <a:p>
                      <a:pPr algn="ctr"/>
                      <a:endParaRPr lang="en-GB" sz="1400" dirty="0"/>
                    </a:p>
                    <a:p>
                      <a:pPr algn="ctr"/>
                      <a:endParaRPr lang="en-GB" sz="1400" dirty="0"/>
                    </a:p>
                    <a:p>
                      <a:pPr algn="ctr"/>
                      <a:r>
                        <a:rPr lang="en-GB" sz="1400" dirty="0"/>
                        <a:t>Admission to Assessment Areas: Surgery SDEC</a:t>
                      </a:r>
                    </a:p>
                  </a:txBody>
                  <a:tcPr/>
                </a:tc>
                <a:tc>
                  <a:txBody>
                    <a:bodyPr/>
                    <a:lstStyle/>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400" b="0" i="0" u="none" strike="noStrike" kern="1200" baseline="0" dirty="0">
                          <a:solidFill>
                            <a:schemeClr val="dk1"/>
                          </a:solidFill>
                          <a:latin typeface="+mn-lt"/>
                          <a:ea typeface="+mn-ea"/>
                          <a:cs typeface="+mn-cs"/>
                        </a:rPr>
                        <a:t>All patients arriving on or being transferred to an assessment unit should have a National Early Warning Score 2 (NEWS2) calculated. The NEWS2 should be used in conjunction with the presenting condition to prioritise care. </a:t>
                      </a:r>
                    </a:p>
                    <a:p>
                      <a:pPr marL="285750" indent="-285750">
                        <a:buFont typeface="Arial" panose="020B0604020202020204" pitchFamily="34" charset="0"/>
                        <a:buChar char="•"/>
                      </a:pPr>
                      <a:r>
                        <a:rPr lang="en-GB" sz="1400" b="0" i="0" u="none" strike="noStrike" kern="1200" baseline="0" dirty="0">
                          <a:solidFill>
                            <a:schemeClr val="dk1"/>
                          </a:solidFill>
                          <a:latin typeface="+mn-lt"/>
                          <a:ea typeface="+mn-ea"/>
                          <a:cs typeface="+mn-cs"/>
                        </a:rPr>
                        <a:t>All patients should have a full assessment undertaken by a competent clinical decision maker (F2 and above), ideally within one hour and within a maximum of four hours of the decision to admit or of arrival on the assessment unit (whichever is earlier).</a:t>
                      </a:r>
                    </a:p>
                    <a:p>
                      <a:pPr marL="285750" indent="-285750">
                        <a:buFont typeface="Arial" panose="020B0604020202020204" pitchFamily="34" charset="0"/>
                        <a:buChar char="•"/>
                      </a:pPr>
                      <a:r>
                        <a:rPr lang="en-GB" sz="1400" b="0" i="0" u="none" strike="noStrike" kern="1200" baseline="0" dirty="0">
                          <a:solidFill>
                            <a:schemeClr val="dk1"/>
                          </a:solidFill>
                          <a:latin typeface="+mn-lt"/>
                          <a:ea typeface="+mn-ea"/>
                          <a:cs typeface="+mn-cs"/>
                        </a:rPr>
                        <a:t>All patients should be reviewed by an expert clinical decision maker (Consultant or SAS)/delegate within 14 hours of the decision to admit or of arrival on the assessment unit.</a:t>
                      </a:r>
                      <a:endParaRPr lang="en-GB" sz="1400" dirty="0"/>
                    </a:p>
                  </a:txBody>
                  <a:tcPr/>
                </a:tc>
                <a:tc>
                  <a:txBody>
                    <a:bodyPr/>
                    <a:lstStyle/>
                    <a:p>
                      <a:r>
                        <a:rPr lang="en-GB" sz="1400" dirty="0"/>
                        <a:t>Each assessment area to have escalation processes for capacity</a:t>
                      </a:r>
                    </a:p>
                    <a:p>
                      <a:endParaRPr lang="en-GB" sz="1400" dirty="0"/>
                    </a:p>
                    <a:p>
                      <a:r>
                        <a:rPr lang="en-GB" sz="1400" dirty="0"/>
                        <a:t>If standards not met escalate as below-</a:t>
                      </a:r>
                    </a:p>
                    <a:p>
                      <a:endParaRPr lang="en-GB" sz="1400" dirty="0"/>
                    </a:p>
                    <a:p>
                      <a:r>
                        <a:rPr lang="en-GB" sz="1400" dirty="0"/>
                        <a:t>Level 1 – In charge nurse</a:t>
                      </a:r>
                      <a:r>
                        <a:rPr lang="en-GB" sz="1400" baseline="0" dirty="0"/>
                        <a:t> or Responsible Consultant</a:t>
                      </a:r>
                      <a:endParaRPr lang="en-GB" sz="1400" dirty="0"/>
                    </a:p>
                    <a:p>
                      <a:endParaRPr lang="en-GB" sz="1400" dirty="0"/>
                    </a:p>
                    <a:p>
                      <a:r>
                        <a:rPr lang="en-GB" sz="1400" dirty="0"/>
                        <a:t>Level 2 – SMOC/MOD (refer to internal escalation process) </a:t>
                      </a:r>
                    </a:p>
                    <a:p>
                      <a:endParaRPr lang="en-GB" sz="1400" dirty="0"/>
                    </a:p>
                    <a:p>
                      <a:r>
                        <a:rPr lang="en-GB" sz="1400" dirty="0"/>
                        <a:t>Level 3 – DND/AMD (in hrs)</a:t>
                      </a:r>
                    </a:p>
                    <a:p>
                      <a:endParaRPr lang="en-GB" sz="1400" dirty="0"/>
                    </a:p>
                    <a:p>
                      <a:r>
                        <a:rPr lang="en-GB" sz="1400" dirty="0"/>
                        <a:t>SMOC to follow escalation (OOHs)</a:t>
                      </a:r>
                    </a:p>
                    <a:p>
                      <a:endParaRPr lang="en-GB" sz="1400" dirty="0"/>
                    </a:p>
                  </a:txBody>
                  <a:tcPr/>
                </a:tc>
                <a:extLst>
                  <a:ext uri="{0D108BD9-81ED-4DB2-BD59-A6C34878D82A}">
                    <a16:rowId xmlns:a16="http://schemas.microsoft.com/office/drawing/2014/main" val="1134966592"/>
                  </a:ext>
                </a:extLst>
              </a:tr>
            </a:tbl>
          </a:graphicData>
        </a:graphic>
      </p:graphicFrame>
    </p:spTree>
    <p:extLst>
      <p:ext uri="{BB962C8B-B14F-4D97-AF65-F5344CB8AC3E}">
        <p14:creationId xmlns:p14="http://schemas.microsoft.com/office/powerpoint/2010/main" val="40736068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0E68E3-B905-E45C-84D4-0CDAF5F0AA39}"/>
              </a:ext>
            </a:extLst>
          </p:cNvPr>
          <p:cNvSpPr>
            <a:spLocks noGrp="1"/>
          </p:cNvSpPr>
          <p:nvPr>
            <p:ph type="title"/>
          </p:nvPr>
        </p:nvSpPr>
        <p:spPr/>
        <p:txBody>
          <a:bodyPr>
            <a:normAutofit/>
          </a:bodyPr>
          <a:lstStyle/>
          <a:p>
            <a:r>
              <a:rPr lang="en-GB" sz="3600" dirty="0">
                <a:latin typeface="Calibri" panose="020F0502020204030204" pitchFamily="34" charset="0"/>
                <a:cs typeface="Calibri" panose="020F0502020204030204" pitchFamily="34" charset="0"/>
              </a:rPr>
              <a:t>Assessment Areas </a:t>
            </a:r>
          </a:p>
        </p:txBody>
      </p:sp>
      <p:graphicFrame>
        <p:nvGraphicFramePr>
          <p:cNvPr id="3" name="Table 2">
            <a:extLst>
              <a:ext uri="{FF2B5EF4-FFF2-40B4-BE49-F238E27FC236}">
                <a16:creationId xmlns:a16="http://schemas.microsoft.com/office/drawing/2014/main" id="{3B814C53-9C91-6B2E-546B-01A5CDAFB14C}"/>
              </a:ext>
            </a:extLst>
          </p:cNvPr>
          <p:cNvGraphicFramePr>
            <a:graphicFrameLocks noGrp="1"/>
          </p:cNvGraphicFramePr>
          <p:nvPr>
            <p:extLst>
              <p:ext uri="{D42A27DB-BD31-4B8C-83A1-F6EECF244321}">
                <p14:modId xmlns:p14="http://schemas.microsoft.com/office/powerpoint/2010/main" val="2810748243"/>
              </p:ext>
            </p:extLst>
          </p:nvPr>
        </p:nvGraphicFramePr>
        <p:xfrm>
          <a:off x="364149" y="1349049"/>
          <a:ext cx="11463702" cy="4236720"/>
        </p:xfrm>
        <a:graphic>
          <a:graphicData uri="http://schemas.openxmlformats.org/drawingml/2006/table">
            <a:tbl>
              <a:tblPr firstRow="1" bandRow="1">
                <a:tableStyleId>{21E4AEA4-8DFA-4A89-87EB-49C32662AFE0}</a:tableStyleId>
              </a:tblPr>
              <a:tblGrid>
                <a:gridCol w="2103801">
                  <a:extLst>
                    <a:ext uri="{9D8B030D-6E8A-4147-A177-3AD203B41FA5}">
                      <a16:colId xmlns:a16="http://schemas.microsoft.com/office/drawing/2014/main" val="4079847890"/>
                    </a:ext>
                  </a:extLst>
                </a:gridCol>
                <a:gridCol w="6515100">
                  <a:extLst>
                    <a:ext uri="{9D8B030D-6E8A-4147-A177-3AD203B41FA5}">
                      <a16:colId xmlns:a16="http://schemas.microsoft.com/office/drawing/2014/main" val="1039561746"/>
                    </a:ext>
                  </a:extLst>
                </a:gridCol>
                <a:gridCol w="2844801">
                  <a:extLst>
                    <a:ext uri="{9D8B030D-6E8A-4147-A177-3AD203B41FA5}">
                      <a16:colId xmlns:a16="http://schemas.microsoft.com/office/drawing/2014/main" val="1398502942"/>
                    </a:ext>
                  </a:extLst>
                </a:gridCol>
              </a:tblGrid>
              <a:tr h="370840">
                <a:tc>
                  <a:txBody>
                    <a:bodyPr/>
                    <a:lstStyle/>
                    <a:p>
                      <a:pPr algn="ctr"/>
                      <a:r>
                        <a:rPr lang="en-GB" sz="1400" dirty="0"/>
                        <a:t>Area</a:t>
                      </a:r>
                    </a:p>
                  </a:txBody>
                  <a:tcPr/>
                </a:tc>
                <a:tc>
                  <a:txBody>
                    <a:bodyPr/>
                    <a:lstStyle/>
                    <a:p>
                      <a:pPr algn="ctr"/>
                      <a:r>
                        <a:rPr lang="en-GB" sz="1400" dirty="0"/>
                        <a:t>Internal Professional Standard </a:t>
                      </a:r>
                    </a:p>
                    <a:p>
                      <a:pPr algn="ctr"/>
                      <a:r>
                        <a:rPr lang="en-GB" sz="1400" dirty="0"/>
                        <a:t>(In line with GIRFT)</a:t>
                      </a:r>
                    </a:p>
                  </a:txBody>
                  <a:tcPr/>
                </a:tc>
                <a:tc>
                  <a:txBody>
                    <a:bodyPr/>
                    <a:lstStyle/>
                    <a:p>
                      <a:pPr algn="ctr"/>
                      <a:r>
                        <a:rPr lang="en-GB" sz="1400" dirty="0"/>
                        <a:t>Escalation </a:t>
                      </a:r>
                    </a:p>
                    <a:p>
                      <a:pPr algn="ctr"/>
                      <a:r>
                        <a:rPr lang="en-GB" sz="1400" dirty="0"/>
                        <a:t>(Exceeds IPS period)</a:t>
                      </a:r>
                    </a:p>
                  </a:txBody>
                  <a:tcPr/>
                </a:tc>
                <a:extLst>
                  <a:ext uri="{0D108BD9-81ED-4DB2-BD59-A6C34878D82A}">
                    <a16:rowId xmlns:a16="http://schemas.microsoft.com/office/drawing/2014/main" val="3291086676"/>
                  </a:ext>
                </a:extLst>
              </a:tr>
              <a:tr h="370840">
                <a:tc>
                  <a:txBody>
                    <a:bodyPr/>
                    <a:lstStyle/>
                    <a:p>
                      <a:pPr algn="ctr"/>
                      <a:endParaRPr lang="en-GB" sz="1400" dirty="0"/>
                    </a:p>
                    <a:p>
                      <a:pPr algn="ctr"/>
                      <a:endParaRPr lang="en-GB" sz="1400" dirty="0"/>
                    </a:p>
                    <a:p>
                      <a:pPr algn="ctr"/>
                      <a:endParaRPr lang="en-GB" sz="1400" dirty="0"/>
                    </a:p>
                    <a:p>
                      <a:pPr algn="ctr"/>
                      <a:endParaRPr lang="en-GB" sz="1400" dirty="0"/>
                    </a:p>
                    <a:p>
                      <a:pPr algn="ctr"/>
                      <a:endParaRPr lang="en-GB" sz="1400" dirty="0"/>
                    </a:p>
                    <a:p>
                      <a:pPr algn="ctr"/>
                      <a:r>
                        <a:rPr lang="en-GB" sz="1400" dirty="0"/>
                        <a:t>Admission to Assessment Areas: Jasmine Unit</a:t>
                      </a:r>
                    </a:p>
                  </a:txBody>
                  <a:tcPr/>
                </a:tc>
                <a:tc>
                  <a:txBody>
                    <a:bodyPr/>
                    <a:lstStyle/>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400" b="0" i="0" u="none" strike="noStrike" kern="1200" baseline="0" dirty="0">
                          <a:solidFill>
                            <a:schemeClr val="dk1"/>
                          </a:solidFill>
                          <a:latin typeface="+mn-lt"/>
                          <a:ea typeface="+mn-ea"/>
                          <a:cs typeface="+mn-cs"/>
                        </a:rPr>
                        <a:t>All patients arriving on or being transferred to an assessment unit should have a National Early Warning Score 2 (NEWS2) calculated. The NEWS2 should be used in conjunction with the presenting condition to prioritise care. </a:t>
                      </a:r>
                    </a:p>
                    <a:p>
                      <a:pPr marL="285750" indent="-285750">
                        <a:buFont typeface="Arial" panose="020B0604020202020204" pitchFamily="34" charset="0"/>
                        <a:buChar char="•"/>
                      </a:pPr>
                      <a:r>
                        <a:rPr lang="en-GB" sz="1400" b="0" i="0" u="none" strike="noStrike" kern="1200" baseline="0" dirty="0">
                          <a:solidFill>
                            <a:schemeClr val="dk1"/>
                          </a:solidFill>
                          <a:latin typeface="+mn-lt"/>
                          <a:ea typeface="+mn-ea"/>
                          <a:cs typeface="+mn-cs"/>
                        </a:rPr>
                        <a:t>All patients should have a full assessment undertaken by a competent clinical decision maker, ideally within one hour and within a maximum of four hours of the decision to admit or of arrival on the assessment unit (whichever is earlier).</a:t>
                      </a:r>
                    </a:p>
                    <a:p>
                      <a:pPr marL="285750" indent="-285750">
                        <a:buFont typeface="Arial" panose="020B0604020202020204" pitchFamily="34" charset="0"/>
                        <a:buChar char="•"/>
                      </a:pPr>
                      <a:r>
                        <a:rPr lang="en-GB" sz="1400" b="0" i="0" u="none" strike="noStrike" kern="1200" baseline="0" dirty="0">
                          <a:solidFill>
                            <a:schemeClr val="dk1"/>
                          </a:solidFill>
                          <a:latin typeface="+mn-lt"/>
                          <a:ea typeface="+mn-ea"/>
                          <a:cs typeface="+mn-cs"/>
                        </a:rPr>
                        <a:t>All patients should be reviewed by an expert clinical decision maker within six hours of the decision to admit or of arrival on the assessment unit (whichever is earlier) from 08:00-20:00h or within 14 hours outside of these times.</a:t>
                      </a:r>
                      <a:endParaRPr lang="en-GB" sz="1400" dirty="0"/>
                    </a:p>
                  </a:txBody>
                  <a:tcPr/>
                </a:tc>
                <a:tc>
                  <a:txBody>
                    <a:bodyPr/>
                    <a:lstStyle/>
                    <a:p>
                      <a:r>
                        <a:rPr lang="en-GB" sz="1400" dirty="0"/>
                        <a:t>Each assessment area to have escalation processes for capacity</a:t>
                      </a:r>
                    </a:p>
                    <a:p>
                      <a:endParaRPr lang="en-GB" sz="1400" dirty="0"/>
                    </a:p>
                    <a:p>
                      <a:r>
                        <a:rPr lang="en-GB" sz="1400" dirty="0"/>
                        <a:t>If standards not met escalate as below-</a:t>
                      </a:r>
                    </a:p>
                    <a:p>
                      <a:endParaRPr lang="en-GB" sz="1400" dirty="0"/>
                    </a:p>
                    <a:p>
                      <a:r>
                        <a:rPr lang="en-GB" sz="1400" dirty="0"/>
                        <a:t>Level 1 – In charge nurse</a:t>
                      </a:r>
                      <a:r>
                        <a:rPr lang="en-GB" sz="1400" baseline="0" dirty="0"/>
                        <a:t> or Responsible Consultant</a:t>
                      </a:r>
                      <a:endParaRPr lang="en-GB" sz="1400" dirty="0"/>
                    </a:p>
                    <a:p>
                      <a:endParaRPr lang="en-GB" sz="1400" dirty="0"/>
                    </a:p>
                    <a:p>
                      <a:r>
                        <a:rPr lang="en-GB" sz="1400" dirty="0"/>
                        <a:t>Level 2 – SMOC/MOD (refer to internal escalation process) </a:t>
                      </a:r>
                    </a:p>
                    <a:p>
                      <a:endParaRPr lang="en-GB" sz="1400" dirty="0"/>
                    </a:p>
                    <a:p>
                      <a:r>
                        <a:rPr lang="en-GB" sz="1400" dirty="0"/>
                        <a:t>Level 3 – DND/AMD (in hrs)</a:t>
                      </a:r>
                    </a:p>
                    <a:p>
                      <a:endParaRPr lang="en-GB" sz="1400" dirty="0"/>
                    </a:p>
                    <a:p>
                      <a:r>
                        <a:rPr lang="en-GB" sz="1400" dirty="0"/>
                        <a:t>SMOC to follow escalation (OOHs)</a:t>
                      </a:r>
                    </a:p>
                    <a:p>
                      <a:endParaRPr lang="en-GB" sz="1400" dirty="0"/>
                    </a:p>
                  </a:txBody>
                  <a:tcPr/>
                </a:tc>
                <a:extLst>
                  <a:ext uri="{0D108BD9-81ED-4DB2-BD59-A6C34878D82A}">
                    <a16:rowId xmlns:a16="http://schemas.microsoft.com/office/drawing/2014/main" val="1134966592"/>
                  </a:ext>
                </a:extLst>
              </a:tr>
            </a:tbl>
          </a:graphicData>
        </a:graphic>
      </p:graphicFrame>
    </p:spTree>
    <p:extLst>
      <p:ext uri="{BB962C8B-B14F-4D97-AF65-F5344CB8AC3E}">
        <p14:creationId xmlns:p14="http://schemas.microsoft.com/office/powerpoint/2010/main" val="47606292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0E68E3-B905-E45C-84D4-0CDAF5F0AA39}"/>
              </a:ext>
            </a:extLst>
          </p:cNvPr>
          <p:cNvSpPr>
            <a:spLocks noGrp="1"/>
          </p:cNvSpPr>
          <p:nvPr>
            <p:ph type="title"/>
          </p:nvPr>
        </p:nvSpPr>
        <p:spPr/>
        <p:txBody>
          <a:bodyPr>
            <a:normAutofit/>
          </a:bodyPr>
          <a:lstStyle/>
          <a:p>
            <a:r>
              <a:rPr lang="en-GB" sz="3600" dirty="0">
                <a:latin typeface="Calibri" panose="020F0502020204030204" pitchFamily="34" charset="0"/>
                <a:cs typeface="Calibri" panose="020F0502020204030204" pitchFamily="34" charset="0"/>
              </a:rPr>
              <a:t>Assessment Areas </a:t>
            </a:r>
          </a:p>
        </p:txBody>
      </p:sp>
      <p:graphicFrame>
        <p:nvGraphicFramePr>
          <p:cNvPr id="3" name="Table 2">
            <a:extLst>
              <a:ext uri="{FF2B5EF4-FFF2-40B4-BE49-F238E27FC236}">
                <a16:creationId xmlns:a16="http://schemas.microsoft.com/office/drawing/2014/main" id="{3B814C53-9C91-6B2E-546B-01A5CDAFB14C}"/>
              </a:ext>
            </a:extLst>
          </p:cNvPr>
          <p:cNvGraphicFramePr>
            <a:graphicFrameLocks noGrp="1"/>
          </p:cNvGraphicFramePr>
          <p:nvPr>
            <p:extLst>
              <p:ext uri="{D42A27DB-BD31-4B8C-83A1-F6EECF244321}">
                <p14:modId xmlns:p14="http://schemas.microsoft.com/office/powerpoint/2010/main" val="4176377845"/>
              </p:ext>
            </p:extLst>
          </p:nvPr>
        </p:nvGraphicFramePr>
        <p:xfrm>
          <a:off x="364149" y="1349049"/>
          <a:ext cx="11463702" cy="4450080"/>
        </p:xfrm>
        <a:graphic>
          <a:graphicData uri="http://schemas.openxmlformats.org/drawingml/2006/table">
            <a:tbl>
              <a:tblPr firstRow="1" bandRow="1">
                <a:tableStyleId>{21E4AEA4-8DFA-4A89-87EB-49C32662AFE0}</a:tableStyleId>
              </a:tblPr>
              <a:tblGrid>
                <a:gridCol w="2103801">
                  <a:extLst>
                    <a:ext uri="{9D8B030D-6E8A-4147-A177-3AD203B41FA5}">
                      <a16:colId xmlns:a16="http://schemas.microsoft.com/office/drawing/2014/main" val="4079847890"/>
                    </a:ext>
                  </a:extLst>
                </a:gridCol>
                <a:gridCol w="6515100">
                  <a:extLst>
                    <a:ext uri="{9D8B030D-6E8A-4147-A177-3AD203B41FA5}">
                      <a16:colId xmlns:a16="http://schemas.microsoft.com/office/drawing/2014/main" val="1039561746"/>
                    </a:ext>
                  </a:extLst>
                </a:gridCol>
                <a:gridCol w="2844801">
                  <a:extLst>
                    <a:ext uri="{9D8B030D-6E8A-4147-A177-3AD203B41FA5}">
                      <a16:colId xmlns:a16="http://schemas.microsoft.com/office/drawing/2014/main" val="1398502942"/>
                    </a:ext>
                  </a:extLst>
                </a:gridCol>
              </a:tblGrid>
              <a:tr h="370840">
                <a:tc>
                  <a:txBody>
                    <a:bodyPr/>
                    <a:lstStyle/>
                    <a:p>
                      <a:pPr algn="ctr"/>
                      <a:r>
                        <a:rPr lang="en-GB" sz="1400" dirty="0"/>
                        <a:t>Area</a:t>
                      </a:r>
                    </a:p>
                  </a:txBody>
                  <a:tcPr/>
                </a:tc>
                <a:tc>
                  <a:txBody>
                    <a:bodyPr/>
                    <a:lstStyle/>
                    <a:p>
                      <a:pPr algn="ctr"/>
                      <a:r>
                        <a:rPr lang="en-GB" sz="1400" dirty="0"/>
                        <a:t>Internal Professional Standard </a:t>
                      </a:r>
                    </a:p>
                    <a:p>
                      <a:pPr algn="ctr"/>
                      <a:r>
                        <a:rPr lang="en-GB" sz="1400" dirty="0"/>
                        <a:t>(In line with GIRFT)</a:t>
                      </a:r>
                    </a:p>
                  </a:txBody>
                  <a:tcPr/>
                </a:tc>
                <a:tc>
                  <a:txBody>
                    <a:bodyPr/>
                    <a:lstStyle/>
                    <a:p>
                      <a:pPr algn="ctr"/>
                      <a:r>
                        <a:rPr lang="en-GB" sz="1400" dirty="0"/>
                        <a:t>Escalation </a:t>
                      </a:r>
                    </a:p>
                    <a:p>
                      <a:pPr algn="ctr"/>
                      <a:r>
                        <a:rPr lang="en-GB" sz="1400" dirty="0"/>
                        <a:t>(Exceeds IPS period)</a:t>
                      </a:r>
                    </a:p>
                  </a:txBody>
                  <a:tcPr/>
                </a:tc>
                <a:extLst>
                  <a:ext uri="{0D108BD9-81ED-4DB2-BD59-A6C34878D82A}">
                    <a16:rowId xmlns:a16="http://schemas.microsoft.com/office/drawing/2014/main" val="3291086676"/>
                  </a:ext>
                </a:extLst>
              </a:tr>
              <a:tr h="370840">
                <a:tc>
                  <a:txBody>
                    <a:bodyPr/>
                    <a:lstStyle/>
                    <a:p>
                      <a:pPr algn="ctr"/>
                      <a:endParaRPr lang="en-GB" sz="1400" dirty="0"/>
                    </a:p>
                    <a:p>
                      <a:pPr algn="ctr"/>
                      <a:endParaRPr lang="en-GB" sz="1400" dirty="0"/>
                    </a:p>
                    <a:p>
                      <a:pPr algn="ctr"/>
                      <a:endParaRPr lang="en-GB" sz="1400" dirty="0"/>
                    </a:p>
                    <a:p>
                      <a:pPr algn="ctr"/>
                      <a:endParaRPr lang="en-GB" sz="1400" dirty="0"/>
                    </a:p>
                    <a:p>
                      <a:pPr algn="ctr"/>
                      <a:endParaRPr lang="en-GB" sz="1400" dirty="0"/>
                    </a:p>
                    <a:p>
                      <a:pPr algn="ctr"/>
                      <a:r>
                        <a:rPr lang="en-GB" sz="1400" dirty="0"/>
                        <a:t>Admission to Assessment Areas: </a:t>
                      </a:r>
                    </a:p>
                    <a:p>
                      <a:pPr algn="ctr"/>
                      <a:r>
                        <a:rPr lang="en-GB" sz="1400" dirty="0"/>
                        <a:t>PAU</a:t>
                      </a:r>
                    </a:p>
                  </a:txBody>
                  <a:tcPr/>
                </a:tc>
                <a:tc>
                  <a:txBody>
                    <a:bodyPr/>
                    <a:lstStyle/>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400" b="0" i="0" u="none" strike="noStrike" kern="1200" baseline="0" dirty="0">
                          <a:solidFill>
                            <a:schemeClr val="dk1"/>
                          </a:solidFill>
                          <a:latin typeface="+mn-lt"/>
                          <a:ea typeface="+mn-ea"/>
                          <a:cs typeface="+mn-cs"/>
                        </a:rPr>
                        <a:t>All patients arriving on or being transferred to an assessment unit should have a Paediatric Early Warning Scores (PEWS) calculated. The PEWS should be used in conjunction with the presenting condition to prioritise care. </a:t>
                      </a:r>
                    </a:p>
                    <a:p>
                      <a:pPr marL="285750" indent="-285750">
                        <a:buFont typeface="Arial" panose="020B0604020202020204" pitchFamily="34" charset="0"/>
                        <a:buChar char="•"/>
                      </a:pPr>
                      <a:r>
                        <a:rPr lang="en-GB" sz="1400" b="0" i="0" u="none" strike="noStrike" kern="1200" baseline="0" dirty="0">
                          <a:solidFill>
                            <a:schemeClr val="dk1"/>
                          </a:solidFill>
                          <a:latin typeface="+mn-lt"/>
                          <a:ea typeface="+mn-ea"/>
                          <a:cs typeface="+mn-cs"/>
                        </a:rPr>
                        <a:t>All patients should have a full assessment undertaken by a competent clinical decision maker, ideally within one hour and within a maximum of four hours of the decision to admit or of arrival on the assessment unit (whichever is earlier).</a:t>
                      </a:r>
                    </a:p>
                    <a:p>
                      <a:pPr marL="285750" indent="-285750">
                        <a:buFont typeface="Arial" panose="020B0604020202020204" pitchFamily="34" charset="0"/>
                        <a:buChar char="•"/>
                      </a:pPr>
                      <a:r>
                        <a:rPr lang="en-GB" sz="1400" b="0" i="0" u="none" strike="noStrike" kern="1200" baseline="0" dirty="0">
                          <a:solidFill>
                            <a:schemeClr val="dk1"/>
                          </a:solidFill>
                          <a:latin typeface="+mn-lt"/>
                          <a:ea typeface="+mn-ea"/>
                          <a:cs typeface="+mn-cs"/>
                        </a:rPr>
                        <a:t>All patients should be reviewed by an expert clinical decision maker within six hours of the decision to admit or of arrival on the assessment unit (whichever is earlier) from 08:00-20:00h or within 14 hours outside of these times.</a:t>
                      </a:r>
                      <a:endParaRPr lang="en-GB" sz="1400" dirty="0"/>
                    </a:p>
                  </a:txBody>
                  <a:tcPr/>
                </a:tc>
                <a:tc>
                  <a:txBody>
                    <a:bodyPr/>
                    <a:lstStyle/>
                    <a:p>
                      <a:r>
                        <a:rPr lang="en-GB" sz="1400" dirty="0"/>
                        <a:t>Each assessment area to have escalation processes for capacity</a:t>
                      </a:r>
                    </a:p>
                    <a:p>
                      <a:endParaRPr lang="en-GB" sz="1400" dirty="0"/>
                    </a:p>
                    <a:p>
                      <a:r>
                        <a:rPr lang="en-GB" sz="1400" dirty="0"/>
                        <a:t>If standards not met escalate as below-</a:t>
                      </a:r>
                    </a:p>
                    <a:p>
                      <a:endParaRPr lang="en-GB" sz="1400" dirty="0"/>
                    </a:p>
                    <a:p>
                      <a:r>
                        <a:rPr lang="en-GB" sz="1400" dirty="0"/>
                        <a:t>Level 1 – In charge nurse, Consultant in or on call</a:t>
                      </a:r>
                    </a:p>
                    <a:p>
                      <a:endParaRPr lang="en-GB" sz="1400" dirty="0"/>
                    </a:p>
                    <a:p>
                      <a:r>
                        <a:rPr lang="en-GB" sz="1400" dirty="0"/>
                        <a:t>Level 2 – SMOC/MOD (refer to internal escalation process) </a:t>
                      </a:r>
                    </a:p>
                    <a:p>
                      <a:endParaRPr lang="en-GB" sz="1400" dirty="0"/>
                    </a:p>
                    <a:p>
                      <a:r>
                        <a:rPr lang="en-GB" sz="1400" dirty="0"/>
                        <a:t>Level 3 – DND/AMD (in hrs)</a:t>
                      </a:r>
                    </a:p>
                    <a:p>
                      <a:endParaRPr lang="en-GB" sz="1400" dirty="0"/>
                    </a:p>
                    <a:p>
                      <a:r>
                        <a:rPr lang="en-GB" sz="1400" dirty="0"/>
                        <a:t>SMOC</a:t>
                      </a:r>
                      <a:r>
                        <a:rPr lang="en-GB" sz="1400" baseline="0" dirty="0"/>
                        <a:t> to follow escalation</a:t>
                      </a:r>
                      <a:r>
                        <a:rPr lang="en-GB" sz="1400" dirty="0"/>
                        <a:t> (OOHs)</a:t>
                      </a:r>
                    </a:p>
                    <a:p>
                      <a:endParaRPr lang="en-GB" sz="1400" dirty="0"/>
                    </a:p>
                    <a:p>
                      <a:endParaRPr lang="en-GB" sz="1400" dirty="0"/>
                    </a:p>
                  </a:txBody>
                  <a:tcPr/>
                </a:tc>
                <a:extLst>
                  <a:ext uri="{0D108BD9-81ED-4DB2-BD59-A6C34878D82A}">
                    <a16:rowId xmlns:a16="http://schemas.microsoft.com/office/drawing/2014/main" val="1134966592"/>
                  </a:ext>
                </a:extLst>
              </a:tr>
            </a:tbl>
          </a:graphicData>
        </a:graphic>
      </p:graphicFrame>
    </p:spTree>
    <p:extLst>
      <p:ext uri="{BB962C8B-B14F-4D97-AF65-F5344CB8AC3E}">
        <p14:creationId xmlns:p14="http://schemas.microsoft.com/office/powerpoint/2010/main" val="2287878135"/>
      </p:ext>
    </p:extLst>
  </p:cSld>
  <p:clrMapOvr>
    <a:masterClrMapping/>
  </p:clrMapOvr>
</p:sld>
</file>

<file path=ppt/theme/theme1.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2_Office Theme">
  <a:themeElements>
    <a:clrScheme name="Stockport NHS Foundation Trust">
      <a:dk1>
        <a:sysClr val="windowText" lastClr="000000"/>
      </a:dk1>
      <a:lt1>
        <a:sysClr val="window" lastClr="FFFFFF"/>
      </a:lt1>
      <a:dk2>
        <a:srgbClr val="0070CE"/>
      </a:dk2>
      <a:lt2>
        <a:srgbClr val="3CB4E5"/>
      </a:lt2>
      <a:accent1>
        <a:srgbClr val="002F87"/>
      </a:accent1>
      <a:accent2>
        <a:srgbClr val="005ABD"/>
      </a:accent2>
      <a:accent3>
        <a:srgbClr val="00A19B"/>
      </a:accent3>
      <a:accent4>
        <a:srgbClr val="00898E"/>
      </a:accent4>
      <a:accent5>
        <a:srgbClr val="B32572"/>
      </a:accent5>
      <a:accent6>
        <a:srgbClr val="A31B5F"/>
      </a:accent6>
      <a:hlink>
        <a:srgbClr val="20066E"/>
      </a:hlink>
      <a:folHlink>
        <a:srgbClr val="7B8AB9"/>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txDef>
      <a:spPr>
        <a:noFill/>
      </a:spPr>
      <a:bodyPr wrap="square" rtlCol="0">
        <a:spAutoFit/>
      </a:bodyPr>
      <a:lstStyle>
        <a:defPPr marL="342900" marR="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sz="2000" dirty="0" smtClean="0">
            <a:latin typeface="Calibri" panose="020F0502020204030204" pitchFamily="34" charset="0"/>
            <a:cs typeface="Calibri" panose="020F0502020204030204" pitchFamily="34" charset="0"/>
          </a:defRPr>
        </a:defPPr>
      </a:lstStyle>
    </a:tx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3_Office Theme">
  <a:themeElements>
    <a:clrScheme name="Stockport NHS Foundation Trust">
      <a:dk1>
        <a:sysClr val="windowText" lastClr="000000"/>
      </a:dk1>
      <a:lt1>
        <a:sysClr val="window" lastClr="FFFFFF"/>
      </a:lt1>
      <a:dk2>
        <a:srgbClr val="0070CE"/>
      </a:dk2>
      <a:lt2>
        <a:srgbClr val="3CB4E5"/>
      </a:lt2>
      <a:accent1>
        <a:srgbClr val="002F87"/>
      </a:accent1>
      <a:accent2>
        <a:srgbClr val="005ABD"/>
      </a:accent2>
      <a:accent3>
        <a:srgbClr val="00A19B"/>
      </a:accent3>
      <a:accent4>
        <a:srgbClr val="00898E"/>
      </a:accent4>
      <a:accent5>
        <a:srgbClr val="B32572"/>
      </a:accent5>
      <a:accent6>
        <a:srgbClr val="A31B5F"/>
      </a:accent6>
      <a:hlink>
        <a:srgbClr val="20066E"/>
      </a:hlink>
      <a:folHlink>
        <a:srgbClr val="7B8AB9"/>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txDef>
      <a:spPr>
        <a:noFill/>
      </a:spPr>
      <a:bodyPr wrap="square" rtlCol="0">
        <a:spAutoFit/>
      </a:bodyPr>
      <a:lstStyle>
        <a:defPPr marL="342900" marR="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sz="2000" dirty="0" smtClean="0">
            <a:latin typeface="Calibri" panose="020F0502020204030204" pitchFamily="34" charset="0"/>
            <a:cs typeface="Calibri" panose="020F0502020204030204" pitchFamily="34" charset="0"/>
          </a:defRPr>
        </a:defPPr>
      </a:lstStyle>
    </a:tx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3300</TotalTime>
  <Words>4662</Words>
  <Application>Microsoft Office PowerPoint</Application>
  <PresentationFormat>Widescreen</PresentationFormat>
  <Paragraphs>667</Paragraphs>
  <Slides>21</Slides>
  <Notes>2</Notes>
  <HiddenSlides>0</HiddenSlides>
  <MMClips>0</MMClips>
  <ScaleCrop>false</ScaleCrop>
  <HeadingPairs>
    <vt:vector size="6" baseType="variant">
      <vt:variant>
        <vt:lpstr>Fonts Used</vt:lpstr>
      </vt:variant>
      <vt:variant>
        <vt:i4>4</vt:i4>
      </vt:variant>
      <vt:variant>
        <vt:lpstr>Theme</vt:lpstr>
      </vt:variant>
      <vt:variant>
        <vt:i4>3</vt:i4>
      </vt:variant>
      <vt:variant>
        <vt:lpstr>Slide Titles</vt:lpstr>
      </vt:variant>
      <vt:variant>
        <vt:i4>21</vt:i4>
      </vt:variant>
    </vt:vector>
  </HeadingPairs>
  <TitlesOfParts>
    <vt:vector size="28" baseType="lpstr">
      <vt:lpstr>Aptos</vt:lpstr>
      <vt:lpstr>Arial</vt:lpstr>
      <vt:lpstr>Calibri</vt:lpstr>
      <vt:lpstr>Calibri Light</vt:lpstr>
      <vt:lpstr>1_Office Theme</vt:lpstr>
      <vt:lpstr>2_Office Theme</vt:lpstr>
      <vt:lpstr>3_Office Theme</vt:lpstr>
      <vt:lpstr>Internal Professional Standards </vt:lpstr>
      <vt:lpstr>Executive Summary </vt:lpstr>
      <vt:lpstr>PowerPoint Presentation</vt:lpstr>
      <vt:lpstr> Urgent and Emergency Care – Streaming (In hours- 8 am-5pm Mon-Fri)  </vt:lpstr>
      <vt:lpstr> Urgent and Emergency Care – Admissions  </vt:lpstr>
      <vt:lpstr>Assessment Areas </vt:lpstr>
      <vt:lpstr>Assessment Areas </vt:lpstr>
      <vt:lpstr>Assessment Areas </vt:lpstr>
      <vt:lpstr>Assessment Areas </vt:lpstr>
      <vt:lpstr>Safeguarding Referrals </vt:lpstr>
      <vt:lpstr>Discharge Pathways </vt:lpstr>
      <vt:lpstr>Out of Area Discharge Pathways </vt:lpstr>
      <vt:lpstr>Transfer Unit &amp; Transport </vt:lpstr>
      <vt:lpstr>Transfers </vt:lpstr>
      <vt:lpstr>HCR and TTOs</vt:lpstr>
      <vt:lpstr>Equipment &amp; Stock </vt:lpstr>
      <vt:lpstr>Diagnostics – Radiology  </vt:lpstr>
      <vt:lpstr>Diagnostics – Inpatient Endoscopy  </vt:lpstr>
      <vt:lpstr>Diagnostics – Outpatient Endoscopy  </vt:lpstr>
      <vt:lpstr>Diagnostics </vt:lpstr>
      <vt:lpstr>Integrated Therapies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Internal Professional Standards</dc:title>
  <dc:creator>Hannah Spurr</dc:creator>
  <cp:lastModifiedBy>Ben Granger</cp:lastModifiedBy>
  <cp:revision>49</cp:revision>
  <cp:lastPrinted>2024-08-06T12:14:16Z</cp:lastPrinted>
  <dcterms:created xsi:type="dcterms:W3CDTF">2024-08-02T09:21:49Z</dcterms:created>
  <dcterms:modified xsi:type="dcterms:W3CDTF">2025-02-05T15:28:09Z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e5fc148d-1837-4605-813b-0f4629c213a3_Enabled">
    <vt:lpwstr>true</vt:lpwstr>
  </property>
  <property fmtid="{D5CDD505-2E9C-101B-9397-08002B2CF9AE}" pid="3" name="MSIP_Label_e5fc148d-1837-4605-813b-0f4629c213a3_SetDate">
    <vt:lpwstr>2024-08-02T10:48:41Z</vt:lpwstr>
  </property>
  <property fmtid="{D5CDD505-2E9C-101B-9397-08002B2CF9AE}" pid="4" name="MSIP_Label_e5fc148d-1837-4605-813b-0f4629c213a3_Method">
    <vt:lpwstr>Standard</vt:lpwstr>
  </property>
  <property fmtid="{D5CDD505-2E9C-101B-9397-08002B2CF9AE}" pid="5" name="MSIP_Label_e5fc148d-1837-4605-813b-0f4629c213a3_Name">
    <vt:lpwstr>OFFICIAL - ROUTINE DATA</vt:lpwstr>
  </property>
  <property fmtid="{D5CDD505-2E9C-101B-9397-08002B2CF9AE}" pid="6" name="MSIP_Label_e5fc148d-1837-4605-813b-0f4629c213a3_SiteId">
    <vt:lpwstr>4242c7a1-0d99-470e-9ae1-a907bfe45eb8</vt:lpwstr>
  </property>
  <property fmtid="{D5CDD505-2E9C-101B-9397-08002B2CF9AE}" pid="7" name="MSIP_Label_e5fc148d-1837-4605-813b-0f4629c213a3_ActionId">
    <vt:lpwstr>c5ffd18a-ad30-4e97-9a3e-b3527f9c312e</vt:lpwstr>
  </property>
  <property fmtid="{D5CDD505-2E9C-101B-9397-08002B2CF9AE}" pid="8" name="MSIP_Label_e5fc148d-1837-4605-813b-0f4629c213a3_ContentBits">
    <vt:lpwstr>0</vt:lpwstr>
  </property>
</Properties>
</file>